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62" r:id="rId4"/>
    <p:sldId id="268" r:id="rId5"/>
    <p:sldId id="267" r:id="rId6"/>
    <p:sldId id="269" r:id="rId7"/>
    <p:sldId id="271" r:id="rId8"/>
    <p:sldId id="272" r:id="rId9"/>
    <p:sldId id="277" r:id="rId10"/>
    <p:sldId id="276" r:id="rId11"/>
    <p:sldId id="275" r:id="rId12"/>
    <p:sldId id="306" r:id="rId13"/>
    <p:sldId id="279" r:id="rId14"/>
    <p:sldId id="280" r:id="rId15"/>
    <p:sldId id="281" r:id="rId16"/>
    <p:sldId id="283" r:id="rId17"/>
    <p:sldId id="285" r:id="rId18"/>
    <p:sldId id="286" r:id="rId19"/>
    <p:sldId id="270" r:id="rId20"/>
    <p:sldId id="287" r:id="rId21"/>
    <p:sldId id="300" r:id="rId22"/>
    <p:sldId id="289" r:id="rId23"/>
    <p:sldId id="291" r:id="rId24"/>
    <p:sldId id="292" r:id="rId25"/>
    <p:sldId id="290" r:id="rId26"/>
    <p:sldId id="293" r:id="rId27"/>
    <p:sldId id="294" r:id="rId28"/>
    <p:sldId id="295" r:id="rId29"/>
    <p:sldId id="296" r:id="rId30"/>
    <p:sldId id="301" r:id="rId31"/>
    <p:sldId id="299" r:id="rId32"/>
    <p:sldId id="304" r:id="rId33"/>
    <p:sldId id="302" r:id="rId34"/>
    <p:sldId id="303" r:id="rId35"/>
    <p:sldId id="298" r:id="rId36"/>
    <p:sldId id="297" r:id="rId37"/>
    <p:sldId id="305" r:id="rId3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75" d="100"/>
          <a:sy n="75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score</c:v>
                </c:pt>
                <c:pt idx="1">
                  <c:v>Reflux</c:v>
                </c:pt>
                <c:pt idx="2">
                  <c:v>Diarrhea</c:v>
                </c:pt>
                <c:pt idx="3">
                  <c:v>Constipation</c:v>
                </c:pt>
                <c:pt idx="4">
                  <c:v>Abdominal pain</c:v>
                </c:pt>
                <c:pt idx="5">
                  <c:v>Indigestion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-2.2799999999999998</c:v>
                </c:pt>
                <c:pt idx="1">
                  <c:v>-1.99</c:v>
                </c:pt>
                <c:pt idx="2">
                  <c:v>-2.2599999999999998</c:v>
                </c:pt>
                <c:pt idx="3">
                  <c:v>-1.89</c:v>
                </c:pt>
                <c:pt idx="4">
                  <c:v>-2.4500000000000002</c:v>
                </c:pt>
                <c:pt idx="5">
                  <c:v>-2.8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8F-4AEB-B1C1-451DBB1A1F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visit 2 (EC-MPS)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Total score</c:v>
                </c:pt>
                <c:pt idx="1">
                  <c:v>Reflux</c:v>
                </c:pt>
                <c:pt idx="2">
                  <c:v>Diarrhea</c:v>
                </c:pt>
                <c:pt idx="3">
                  <c:v>Constipation</c:v>
                </c:pt>
                <c:pt idx="4">
                  <c:v>Abdominal pain</c:v>
                </c:pt>
                <c:pt idx="5">
                  <c:v>Indigestion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-2.02</c:v>
                </c:pt>
                <c:pt idx="1">
                  <c:v>-1.77</c:v>
                </c:pt>
                <c:pt idx="2">
                  <c:v>-1.99</c:v>
                </c:pt>
                <c:pt idx="3">
                  <c:v>-1.94</c:v>
                </c:pt>
                <c:pt idx="4">
                  <c:v>-1.98</c:v>
                </c:pt>
                <c:pt idx="5">
                  <c:v>-2.38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8F-4AEB-B1C1-451DBB1A1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2194152"/>
        <c:axId val="422191856"/>
      </c:barChart>
      <c:catAx>
        <c:axId val="422194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2191856"/>
        <c:crosses val="autoZero"/>
        <c:auto val="1"/>
        <c:lblAlgn val="ctr"/>
        <c:lblOffset val="100"/>
        <c:noMultiLvlLbl val="0"/>
      </c:catAx>
      <c:valAx>
        <c:axId val="42219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 dirty="0">
                    <a:solidFill>
                      <a:srgbClr val="C00000"/>
                    </a:solidFill>
                    <a:effectLst/>
                  </a:rPr>
                  <a:t>Mean GSRS subscale scores</a:t>
                </a:r>
                <a:endParaRPr lang="en-US" dirty="0">
                  <a:solidFill>
                    <a:srgbClr val="C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194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BA97B-0190-4E7C-88C6-A82AA614B7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14D0F-FF0A-4980-B04C-35D5B6AE3BB0}">
      <dgm:prSet phldrT="[Text]"/>
      <dgm:spPr/>
      <dgm:t>
        <a:bodyPr/>
        <a:lstStyle/>
        <a:p>
          <a:r>
            <a:rPr lang="en-US" dirty="0"/>
            <a:t>High prevalence of GI complaints even in the absence of MPA therapy, due to the use of other immunosuppressive agents and  surgery stress</a:t>
          </a:r>
        </a:p>
      </dgm:t>
    </dgm:pt>
    <dgm:pt modelId="{9E729A20-AAFD-4539-B0F5-FB9CE24CE7A1}" type="parTrans" cxnId="{EEDD8430-5A97-4BD3-908F-26B7A5C8764D}">
      <dgm:prSet/>
      <dgm:spPr/>
      <dgm:t>
        <a:bodyPr/>
        <a:lstStyle/>
        <a:p>
          <a:endParaRPr lang="en-US"/>
        </a:p>
      </dgm:t>
    </dgm:pt>
    <dgm:pt modelId="{847B5C03-728F-4ED9-B0F7-BF236A04AF90}" type="sibTrans" cxnId="{EEDD8430-5A97-4BD3-908F-26B7A5C8764D}">
      <dgm:prSet/>
      <dgm:spPr/>
      <dgm:t>
        <a:bodyPr/>
        <a:lstStyle/>
        <a:p>
          <a:endParaRPr lang="en-US"/>
        </a:p>
      </dgm:t>
    </dgm:pt>
    <dgm:pt modelId="{09B6A563-40CE-4624-81D0-55345B229945}">
      <dgm:prSet phldrT="[Text]" custT="1"/>
      <dgm:spPr/>
      <dgm:t>
        <a:bodyPr/>
        <a:lstStyle/>
        <a:p>
          <a:r>
            <a:rPr lang="en-US" sz="1800" dirty="0"/>
            <a:t>Data collection techniques for GI events vary considerably between clinical trials </a:t>
          </a:r>
        </a:p>
      </dgm:t>
    </dgm:pt>
    <dgm:pt modelId="{52F3E621-4B66-48AE-81AA-84FC26ED44C8}" type="parTrans" cxnId="{1031C4D9-917F-4116-85F9-236173D8D3C5}">
      <dgm:prSet/>
      <dgm:spPr/>
      <dgm:t>
        <a:bodyPr/>
        <a:lstStyle/>
        <a:p>
          <a:endParaRPr lang="en-US"/>
        </a:p>
      </dgm:t>
    </dgm:pt>
    <dgm:pt modelId="{64957A4F-B76C-416E-A0C3-F7172410862C}" type="sibTrans" cxnId="{1031C4D9-917F-4116-85F9-236173D8D3C5}">
      <dgm:prSet/>
      <dgm:spPr/>
      <dgm:t>
        <a:bodyPr/>
        <a:lstStyle/>
        <a:p>
          <a:endParaRPr lang="en-US"/>
        </a:p>
      </dgm:t>
    </dgm:pt>
    <dgm:pt modelId="{8B739505-95C3-410D-B11D-7087566610AB}">
      <dgm:prSet phldrT="[Text]"/>
      <dgm:spPr/>
      <dgm:t>
        <a:bodyPr/>
        <a:lstStyle/>
        <a:p>
          <a:r>
            <a:rPr lang="en-US" dirty="0"/>
            <a:t>Quantifying the severity of specific GI events is notoriously difficult</a:t>
          </a:r>
        </a:p>
      </dgm:t>
    </dgm:pt>
    <dgm:pt modelId="{30E5A6C9-B647-495B-8403-136F60136642}" type="parTrans" cxnId="{39D68D8D-9DDA-443C-A777-A47272747311}">
      <dgm:prSet/>
      <dgm:spPr/>
      <dgm:t>
        <a:bodyPr/>
        <a:lstStyle/>
        <a:p>
          <a:endParaRPr lang="en-US"/>
        </a:p>
      </dgm:t>
    </dgm:pt>
    <dgm:pt modelId="{59C96F76-9668-4C3B-B9F1-A2F0AFEB37E1}" type="sibTrans" cxnId="{39D68D8D-9DDA-443C-A777-A47272747311}">
      <dgm:prSet/>
      <dgm:spPr/>
      <dgm:t>
        <a:bodyPr/>
        <a:lstStyle/>
        <a:p>
          <a:endParaRPr lang="en-US"/>
        </a:p>
      </dgm:t>
    </dgm:pt>
    <dgm:pt modelId="{F3543EC3-A9A9-4701-9612-14AF44D39905}" type="pres">
      <dgm:prSet presAssocID="{C66BA97B-0190-4E7C-88C6-A82AA614B71D}" presName="Name0" presStyleCnt="0">
        <dgm:presLayoutVars>
          <dgm:chMax val="7"/>
          <dgm:chPref val="7"/>
          <dgm:dir/>
        </dgm:presLayoutVars>
      </dgm:prSet>
      <dgm:spPr/>
    </dgm:pt>
    <dgm:pt modelId="{13EFC11F-8570-4506-BFBA-AC289CCEAD40}" type="pres">
      <dgm:prSet presAssocID="{C66BA97B-0190-4E7C-88C6-A82AA614B71D}" presName="Name1" presStyleCnt="0"/>
      <dgm:spPr/>
    </dgm:pt>
    <dgm:pt modelId="{81BBC080-FC13-4C30-B7FB-5DC9462E6881}" type="pres">
      <dgm:prSet presAssocID="{C66BA97B-0190-4E7C-88C6-A82AA614B71D}" presName="cycle" presStyleCnt="0"/>
      <dgm:spPr/>
    </dgm:pt>
    <dgm:pt modelId="{AD00E145-0864-44C4-969E-CC53A2DB5A38}" type="pres">
      <dgm:prSet presAssocID="{C66BA97B-0190-4E7C-88C6-A82AA614B71D}" presName="srcNode" presStyleLbl="node1" presStyleIdx="0" presStyleCnt="3"/>
      <dgm:spPr/>
    </dgm:pt>
    <dgm:pt modelId="{68E42698-8328-461F-93E7-07ACE873440F}" type="pres">
      <dgm:prSet presAssocID="{C66BA97B-0190-4E7C-88C6-A82AA614B71D}" presName="conn" presStyleLbl="parChTrans1D2" presStyleIdx="0" presStyleCnt="1"/>
      <dgm:spPr/>
    </dgm:pt>
    <dgm:pt modelId="{D08288DC-2ECB-4642-9BC5-04EE1D7A949F}" type="pres">
      <dgm:prSet presAssocID="{C66BA97B-0190-4E7C-88C6-A82AA614B71D}" presName="extraNode" presStyleLbl="node1" presStyleIdx="0" presStyleCnt="3"/>
      <dgm:spPr/>
    </dgm:pt>
    <dgm:pt modelId="{8418D501-5839-407F-8EB5-FB38D256A456}" type="pres">
      <dgm:prSet presAssocID="{C66BA97B-0190-4E7C-88C6-A82AA614B71D}" presName="dstNode" presStyleLbl="node1" presStyleIdx="0" presStyleCnt="3"/>
      <dgm:spPr/>
    </dgm:pt>
    <dgm:pt modelId="{9A4BAC21-6BDB-4B58-9E80-66E64B9DA952}" type="pres">
      <dgm:prSet presAssocID="{1B614D0F-FF0A-4980-B04C-35D5B6AE3BB0}" presName="text_1" presStyleLbl="node1" presStyleIdx="0" presStyleCnt="3">
        <dgm:presLayoutVars>
          <dgm:bulletEnabled val="1"/>
        </dgm:presLayoutVars>
      </dgm:prSet>
      <dgm:spPr/>
    </dgm:pt>
    <dgm:pt modelId="{B3594809-8E2F-4097-B824-06305E3DC71D}" type="pres">
      <dgm:prSet presAssocID="{1B614D0F-FF0A-4980-B04C-35D5B6AE3BB0}" presName="accent_1" presStyleCnt="0"/>
      <dgm:spPr/>
    </dgm:pt>
    <dgm:pt modelId="{913B6BDB-5CBB-4D9F-95AA-5C4727F715CB}" type="pres">
      <dgm:prSet presAssocID="{1B614D0F-FF0A-4980-B04C-35D5B6AE3BB0}" presName="accentRepeatNode" presStyleLbl="solidFgAcc1" presStyleIdx="0" presStyleCnt="3"/>
      <dgm:spPr/>
    </dgm:pt>
    <dgm:pt modelId="{604FC14B-01AE-4996-9EF4-BEC71A5DAFAF}" type="pres">
      <dgm:prSet presAssocID="{09B6A563-40CE-4624-81D0-55345B229945}" presName="text_2" presStyleLbl="node1" presStyleIdx="1" presStyleCnt="3">
        <dgm:presLayoutVars>
          <dgm:bulletEnabled val="1"/>
        </dgm:presLayoutVars>
      </dgm:prSet>
      <dgm:spPr/>
    </dgm:pt>
    <dgm:pt modelId="{5C80030D-47F8-4551-BFF1-91F016407672}" type="pres">
      <dgm:prSet presAssocID="{09B6A563-40CE-4624-81D0-55345B229945}" presName="accent_2" presStyleCnt="0"/>
      <dgm:spPr/>
    </dgm:pt>
    <dgm:pt modelId="{61B09E1B-54DE-465B-AA2F-57951121ECE9}" type="pres">
      <dgm:prSet presAssocID="{09B6A563-40CE-4624-81D0-55345B229945}" presName="accentRepeatNode" presStyleLbl="solidFgAcc1" presStyleIdx="1" presStyleCnt="3"/>
      <dgm:spPr/>
    </dgm:pt>
    <dgm:pt modelId="{25D7E8A2-8FAF-4518-AB7C-A9011C15F65A}" type="pres">
      <dgm:prSet presAssocID="{8B739505-95C3-410D-B11D-7087566610AB}" presName="text_3" presStyleLbl="node1" presStyleIdx="2" presStyleCnt="3">
        <dgm:presLayoutVars>
          <dgm:bulletEnabled val="1"/>
        </dgm:presLayoutVars>
      </dgm:prSet>
      <dgm:spPr/>
    </dgm:pt>
    <dgm:pt modelId="{2704E673-CE86-46CF-8D31-80E6C260ACD6}" type="pres">
      <dgm:prSet presAssocID="{8B739505-95C3-410D-B11D-7087566610AB}" presName="accent_3" presStyleCnt="0"/>
      <dgm:spPr/>
    </dgm:pt>
    <dgm:pt modelId="{8E57FA17-E153-4D02-8D48-6706B79B16C1}" type="pres">
      <dgm:prSet presAssocID="{8B739505-95C3-410D-B11D-7087566610AB}" presName="accentRepeatNode" presStyleLbl="solidFgAcc1" presStyleIdx="2" presStyleCnt="3"/>
      <dgm:spPr/>
    </dgm:pt>
  </dgm:ptLst>
  <dgm:cxnLst>
    <dgm:cxn modelId="{EEDD8430-5A97-4BD3-908F-26B7A5C8764D}" srcId="{C66BA97B-0190-4E7C-88C6-A82AA614B71D}" destId="{1B614D0F-FF0A-4980-B04C-35D5B6AE3BB0}" srcOrd="0" destOrd="0" parTransId="{9E729A20-AAFD-4539-B0F5-FB9CE24CE7A1}" sibTransId="{847B5C03-728F-4ED9-B0F7-BF236A04AF90}"/>
    <dgm:cxn modelId="{B95A3A44-06D2-4981-AA22-F4468D71F821}" type="presOf" srcId="{847B5C03-728F-4ED9-B0F7-BF236A04AF90}" destId="{68E42698-8328-461F-93E7-07ACE873440F}" srcOrd="0" destOrd="0" presId="urn:microsoft.com/office/officeart/2008/layout/VerticalCurvedList"/>
    <dgm:cxn modelId="{27F57787-8324-4153-AE85-65E93DBB0AE0}" type="presOf" srcId="{09B6A563-40CE-4624-81D0-55345B229945}" destId="{604FC14B-01AE-4996-9EF4-BEC71A5DAFAF}" srcOrd="0" destOrd="0" presId="urn:microsoft.com/office/officeart/2008/layout/VerticalCurvedList"/>
    <dgm:cxn modelId="{39D68D8D-9DDA-443C-A777-A47272747311}" srcId="{C66BA97B-0190-4E7C-88C6-A82AA614B71D}" destId="{8B739505-95C3-410D-B11D-7087566610AB}" srcOrd="2" destOrd="0" parTransId="{30E5A6C9-B647-495B-8403-136F60136642}" sibTransId="{59C96F76-9668-4C3B-B9F1-A2F0AFEB37E1}"/>
    <dgm:cxn modelId="{5936CFA4-C6A6-47ED-9C30-4108969E09C9}" type="presOf" srcId="{8B739505-95C3-410D-B11D-7087566610AB}" destId="{25D7E8A2-8FAF-4518-AB7C-A9011C15F65A}" srcOrd="0" destOrd="0" presId="urn:microsoft.com/office/officeart/2008/layout/VerticalCurvedList"/>
    <dgm:cxn modelId="{1031C4D9-917F-4116-85F9-236173D8D3C5}" srcId="{C66BA97B-0190-4E7C-88C6-A82AA614B71D}" destId="{09B6A563-40CE-4624-81D0-55345B229945}" srcOrd="1" destOrd="0" parTransId="{52F3E621-4B66-48AE-81AA-84FC26ED44C8}" sibTransId="{64957A4F-B76C-416E-A0C3-F7172410862C}"/>
    <dgm:cxn modelId="{7E6D0CDD-A098-4760-92C2-11263035F6C2}" type="presOf" srcId="{C66BA97B-0190-4E7C-88C6-A82AA614B71D}" destId="{F3543EC3-A9A9-4701-9612-14AF44D39905}" srcOrd="0" destOrd="0" presId="urn:microsoft.com/office/officeart/2008/layout/VerticalCurvedList"/>
    <dgm:cxn modelId="{86AE90E3-5AB1-4FFD-9DF0-038A32592897}" type="presOf" srcId="{1B614D0F-FF0A-4980-B04C-35D5B6AE3BB0}" destId="{9A4BAC21-6BDB-4B58-9E80-66E64B9DA952}" srcOrd="0" destOrd="0" presId="urn:microsoft.com/office/officeart/2008/layout/VerticalCurvedList"/>
    <dgm:cxn modelId="{6DCC4B89-3658-4DA7-BE57-C24F23B7B90E}" type="presParOf" srcId="{F3543EC3-A9A9-4701-9612-14AF44D39905}" destId="{13EFC11F-8570-4506-BFBA-AC289CCEAD40}" srcOrd="0" destOrd="0" presId="urn:microsoft.com/office/officeart/2008/layout/VerticalCurvedList"/>
    <dgm:cxn modelId="{F002B300-CF72-4FB6-BC5E-F7F53BA75BB4}" type="presParOf" srcId="{13EFC11F-8570-4506-BFBA-AC289CCEAD40}" destId="{81BBC080-FC13-4C30-B7FB-5DC9462E6881}" srcOrd="0" destOrd="0" presId="urn:microsoft.com/office/officeart/2008/layout/VerticalCurvedList"/>
    <dgm:cxn modelId="{09A3FDF0-2924-4C45-9198-B75BAFCEDCBC}" type="presParOf" srcId="{81BBC080-FC13-4C30-B7FB-5DC9462E6881}" destId="{AD00E145-0864-44C4-969E-CC53A2DB5A38}" srcOrd="0" destOrd="0" presId="urn:microsoft.com/office/officeart/2008/layout/VerticalCurvedList"/>
    <dgm:cxn modelId="{0A2302F8-82F1-45DE-91ED-5D106A9CE7BF}" type="presParOf" srcId="{81BBC080-FC13-4C30-B7FB-5DC9462E6881}" destId="{68E42698-8328-461F-93E7-07ACE873440F}" srcOrd="1" destOrd="0" presId="urn:microsoft.com/office/officeart/2008/layout/VerticalCurvedList"/>
    <dgm:cxn modelId="{59C7D30A-B71F-461A-8F6D-DA041FFAE84B}" type="presParOf" srcId="{81BBC080-FC13-4C30-B7FB-5DC9462E6881}" destId="{D08288DC-2ECB-4642-9BC5-04EE1D7A949F}" srcOrd="2" destOrd="0" presId="urn:microsoft.com/office/officeart/2008/layout/VerticalCurvedList"/>
    <dgm:cxn modelId="{DB17FB08-3E64-48F1-B087-C61966D4FDB6}" type="presParOf" srcId="{81BBC080-FC13-4C30-B7FB-5DC9462E6881}" destId="{8418D501-5839-407F-8EB5-FB38D256A456}" srcOrd="3" destOrd="0" presId="urn:microsoft.com/office/officeart/2008/layout/VerticalCurvedList"/>
    <dgm:cxn modelId="{5EEBFA44-635D-423B-ADD0-59ACD5018232}" type="presParOf" srcId="{13EFC11F-8570-4506-BFBA-AC289CCEAD40}" destId="{9A4BAC21-6BDB-4B58-9E80-66E64B9DA952}" srcOrd="1" destOrd="0" presId="urn:microsoft.com/office/officeart/2008/layout/VerticalCurvedList"/>
    <dgm:cxn modelId="{844AE347-0F06-47D1-8EA1-D6D93BA300E9}" type="presParOf" srcId="{13EFC11F-8570-4506-BFBA-AC289CCEAD40}" destId="{B3594809-8E2F-4097-B824-06305E3DC71D}" srcOrd="2" destOrd="0" presId="urn:microsoft.com/office/officeart/2008/layout/VerticalCurvedList"/>
    <dgm:cxn modelId="{37F6A71C-1E4A-4827-BB26-0FE192809708}" type="presParOf" srcId="{B3594809-8E2F-4097-B824-06305E3DC71D}" destId="{913B6BDB-5CBB-4D9F-95AA-5C4727F715CB}" srcOrd="0" destOrd="0" presId="urn:microsoft.com/office/officeart/2008/layout/VerticalCurvedList"/>
    <dgm:cxn modelId="{6510AA5E-BDD5-405C-8AEF-58117F3DE07B}" type="presParOf" srcId="{13EFC11F-8570-4506-BFBA-AC289CCEAD40}" destId="{604FC14B-01AE-4996-9EF4-BEC71A5DAFAF}" srcOrd="3" destOrd="0" presId="urn:microsoft.com/office/officeart/2008/layout/VerticalCurvedList"/>
    <dgm:cxn modelId="{CC56C8E7-EFC5-4F0D-B5C0-F0BC60BF2C36}" type="presParOf" srcId="{13EFC11F-8570-4506-BFBA-AC289CCEAD40}" destId="{5C80030D-47F8-4551-BFF1-91F016407672}" srcOrd="4" destOrd="0" presId="urn:microsoft.com/office/officeart/2008/layout/VerticalCurvedList"/>
    <dgm:cxn modelId="{CB512C21-44E8-482C-B8C8-5EE5C9A6D27F}" type="presParOf" srcId="{5C80030D-47F8-4551-BFF1-91F016407672}" destId="{61B09E1B-54DE-465B-AA2F-57951121ECE9}" srcOrd="0" destOrd="0" presId="urn:microsoft.com/office/officeart/2008/layout/VerticalCurvedList"/>
    <dgm:cxn modelId="{9E383A91-8425-494B-A982-65BE76DB6798}" type="presParOf" srcId="{13EFC11F-8570-4506-BFBA-AC289CCEAD40}" destId="{25D7E8A2-8FAF-4518-AB7C-A9011C15F65A}" srcOrd="5" destOrd="0" presId="urn:microsoft.com/office/officeart/2008/layout/VerticalCurvedList"/>
    <dgm:cxn modelId="{D1BBE95A-8347-4222-85A2-72493402E18A}" type="presParOf" srcId="{13EFC11F-8570-4506-BFBA-AC289CCEAD40}" destId="{2704E673-CE86-46CF-8D31-80E6C260ACD6}" srcOrd="6" destOrd="0" presId="urn:microsoft.com/office/officeart/2008/layout/VerticalCurvedList"/>
    <dgm:cxn modelId="{01C53C7B-4115-4A14-BA1C-04AF08EA0FBF}" type="presParOf" srcId="{2704E673-CE86-46CF-8D31-80E6C260ACD6}" destId="{8E57FA17-E153-4D02-8D48-6706B79B16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DF922-C0CB-438C-BACB-461A9074899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E616CA8D-BAF9-40D9-983C-E9A6D1AAA40A}">
      <dgm:prSet phldrT="[Text]" custT="1"/>
      <dgm:spPr/>
      <dgm:t>
        <a:bodyPr/>
        <a:lstStyle/>
        <a:p>
          <a:pPr algn="l"/>
          <a:r>
            <a:rPr lang="en-US" sz="1800" dirty="0"/>
            <a:t>GI complications associated with MPA therapy negatively affect patients’ quality of life and increase the risk of noncompliance</a:t>
          </a:r>
          <a:r>
            <a:rPr lang="en-US" sz="1800" baseline="30000" dirty="0"/>
            <a:t>1</a:t>
          </a:r>
        </a:p>
      </dgm:t>
    </dgm:pt>
    <dgm:pt modelId="{D10A1897-269B-4BD8-A023-5DAAA82C99A7}" type="parTrans" cxnId="{B20478CF-0EA9-4A9E-8BD2-843744505330}">
      <dgm:prSet/>
      <dgm:spPr/>
      <dgm:t>
        <a:bodyPr/>
        <a:lstStyle/>
        <a:p>
          <a:endParaRPr lang="en-US"/>
        </a:p>
      </dgm:t>
    </dgm:pt>
    <dgm:pt modelId="{8D8A3EF6-5A49-41FF-830F-2C798B6AD5F5}" type="sibTrans" cxnId="{B20478CF-0EA9-4A9E-8BD2-843744505330}">
      <dgm:prSet/>
      <dgm:spPr/>
      <dgm:t>
        <a:bodyPr/>
        <a:lstStyle/>
        <a:p>
          <a:endParaRPr lang="en-US"/>
        </a:p>
      </dgm:t>
    </dgm:pt>
    <dgm:pt modelId="{9907E885-1706-45DA-BA3B-C18A9DB566AA}">
      <dgm:prSet phldrT="[Text]" custT="1"/>
      <dgm:spPr/>
      <dgm:t>
        <a:bodyPr/>
        <a:lstStyle/>
        <a:p>
          <a:pPr algn="l"/>
          <a:r>
            <a:rPr lang="en-US" sz="2000" dirty="0"/>
            <a:t>Studies shown that reduction of MPA dose, or discontinuation of MPA therapy, has a significant adverse effect on graft outcome.</a:t>
          </a:r>
          <a:r>
            <a:rPr lang="en-US" sz="2000" baseline="30000" dirty="0"/>
            <a:t> 1</a:t>
          </a:r>
          <a:endParaRPr lang="en-US" sz="2000" dirty="0"/>
        </a:p>
      </dgm:t>
    </dgm:pt>
    <dgm:pt modelId="{770A6BF0-A6F7-438A-A9CB-64E41996FF89}" type="parTrans" cxnId="{78B125A2-372D-4357-AAD9-84829BC0877F}">
      <dgm:prSet/>
      <dgm:spPr/>
      <dgm:t>
        <a:bodyPr/>
        <a:lstStyle/>
        <a:p>
          <a:endParaRPr lang="en-US"/>
        </a:p>
      </dgm:t>
    </dgm:pt>
    <dgm:pt modelId="{120141E9-23AF-4252-9FA7-FEB3C745819C}" type="sibTrans" cxnId="{78B125A2-372D-4357-AAD9-84829BC0877F}">
      <dgm:prSet/>
      <dgm:spPr/>
      <dgm:t>
        <a:bodyPr/>
        <a:lstStyle/>
        <a:p>
          <a:endParaRPr lang="en-US"/>
        </a:p>
      </dgm:t>
    </dgm:pt>
    <dgm:pt modelId="{132F3CF5-6354-40C8-8E93-82A0CF5930F4}">
      <dgm:prSet phldrT="[Text]" custT="1"/>
      <dgm:spPr/>
      <dgm:t>
        <a:bodyPr/>
        <a:lstStyle/>
        <a:p>
          <a:pPr algn="l"/>
          <a:r>
            <a:rPr lang="en-US" sz="2000" dirty="0"/>
            <a:t>Health care costs are also higher in patients who experience MPA-related GI effects, particularly if they discontinue MMF</a:t>
          </a:r>
          <a:r>
            <a:rPr lang="en-US" sz="2000" baseline="30000" dirty="0"/>
            <a:t>1</a:t>
          </a:r>
          <a:endParaRPr lang="en-US" sz="2000" dirty="0"/>
        </a:p>
      </dgm:t>
    </dgm:pt>
    <dgm:pt modelId="{D4F1389D-79AF-460C-8CAB-173544255B3D}" type="parTrans" cxnId="{ED3BA6D4-9609-4CA6-BD60-78C9D9636A37}">
      <dgm:prSet/>
      <dgm:spPr/>
      <dgm:t>
        <a:bodyPr/>
        <a:lstStyle/>
        <a:p>
          <a:endParaRPr lang="en-US"/>
        </a:p>
      </dgm:t>
    </dgm:pt>
    <dgm:pt modelId="{D1EBD2D6-B6F4-4FC9-BCAA-CD59F4899308}" type="sibTrans" cxnId="{ED3BA6D4-9609-4CA6-BD60-78C9D9636A37}">
      <dgm:prSet/>
      <dgm:spPr/>
      <dgm:t>
        <a:bodyPr/>
        <a:lstStyle/>
        <a:p>
          <a:endParaRPr lang="en-US"/>
        </a:p>
      </dgm:t>
    </dgm:pt>
    <dgm:pt modelId="{4EB7F642-6203-4C6A-923F-05FC65F76AC2}">
      <dgm:prSet custT="1"/>
      <dgm:spPr/>
      <dgm:t>
        <a:bodyPr/>
        <a:lstStyle/>
        <a:p>
          <a:pPr algn="l"/>
          <a:r>
            <a:rPr lang="en-US" sz="1800" dirty="0"/>
            <a:t>In autoimmune diseases, GI manifestations are common and lead to significant impairment of patients’ quality of life</a:t>
          </a:r>
          <a:r>
            <a:rPr lang="en-US" sz="2000" dirty="0"/>
            <a:t>.</a:t>
          </a:r>
          <a:r>
            <a:rPr lang="en-US" sz="2000" baseline="30000" dirty="0"/>
            <a:t> 2</a:t>
          </a:r>
          <a:endParaRPr lang="en-US" sz="2000" dirty="0"/>
        </a:p>
      </dgm:t>
    </dgm:pt>
    <dgm:pt modelId="{FD131BEC-31E1-4F00-8C84-3E60397D45E5}" type="parTrans" cxnId="{CF9B42E1-F301-4105-AE90-5A21148AF3D1}">
      <dgm:prSet/>
      <dgm:spPr/>
      <dgm:t>
        <a:bodyPr/>
        <a:lstStyle/>
        <a:p>
          <a:endParaRPr lang="en-US"/>
        </a:p>
      </dgm:t>
    </dgm:pt>
    <dgm:pt modelId="{006B8163-99DD-4ED8-94D4-10EBD6DE2125}" type="sibTrans" cxnId="{CF9B42E1-F301-4105-AE90-5A21148AF3D1}">
      <dgm:prSet/>
      <dgm:spPr/>
      <dgm:t>
        <a:bodyPr/>
        <a:lstStyle/>
        <a:p>
          <a:endParaRPr lang="en-US"/>
        </a:p>
      </dgm:t>
    </dgm:pt>
    <dgm:pt modelId="{E8DD4837-31AD-40C5-9817-18416BBDF6A6}" type="pres">
      <dgm:prSet presAssocID="{62EDF922-C0CB-438C-BACB-461A9074899A}" presName="linearFlow" presStyleCnt="0">
        <dgm:presLayoutVars>
          <dgm:dir/>
          <dgm:resizeHandles val="exact"/>
        </dgm:presLayoutVars>
      </dgm:prSet>
      <dgm:spPr/>
    </dgm:pt>
    <dgm:pt modelId="{CC8BD7ED-010C-47C7-8242-2C8E8C319FCF}" type="pres">
      <dgm:prSet presAssocID="{E616CA8D-BAF9-40D9-983C-E9A6D1AAA40A}" presName="composite" presStyleCnt="0"/>
      <dgm:spPr/>
    </dgm:pt>
    <dgm:pt modelId="{B65A64EF-09D7-48CE-BD2B-04EDCFEF3850}" type="pres">
      <dgm:prSet presAssocID="{E616CA8D-BAF9-40D9-983C-E9A6D1AAA40A}" presName="imgShp" presStyleLbl="fgImgPlace1" presStyleIdx="0" presStyleCnt="4"/>
      <dgm:spPr/>
    </dgm:pt>
    <dgm:pt modelId="{E0F67568-FF5B-484B-967A-6ADBDE24DF96}" type="pres">
      <dgm:prSet presAssocID="{E616CA8D-BAF9-40D9-983C-E9A6D1AAA40A}" presName="txShp" presStyleLbl="node1" presStyleIdx="0" presStyleCnt="4" custScaleX="107855" custLinFactNeighborX="8534" custLinFactNeighborY="-131">
        <dgm:presLayoutVars>
          <dgm:bulletEnabled val="1"/>
        </dgm:presLayoutVars>
      </dgm:prSet>
      <dgm:spPr/>
    </dgm:pt>
    <dgm:pt modelId="{D685E1FE-A6CF-490C-B9E8-7AAF9BE7A7F4}" type="pres">
      <dgm:prSet presAssocID="{8D8A3EF6-5A49-41FF-830F-2C798B6AD5F5}" presName="spacing" presStyleCnt="0"/>
      <dgm:spPr/>
    </dgm:pt>
    <dgm:pt modelId="{BBD20D31-79D7-4818-ACC4-8ED54B0FB847}" type="pres">
      <dgm:prSet presAssocID="{9907E885-1706-45DA-BA3B-C18A9DB566AA}" presName="composite" presStyleCnt="0"/>
      <dgm:spPr/>
    </dgm:pt>
    <dgm:pt modelId="{1162A306-EE19-4AED-A87A-A3230E08468C}" type="pres">
      <dgm:prSet presAssocID="{9907E885-1706-45DA-BA3B-C18A9DB566AA}" presName="imgShp" presStyleLbl="fgImgPlace1" presStyleIdx="1" presStyleCnt="4"/>
      <dgm:spPr/>
    </dgm:pt>
    <dgm:pt modelId="{B007DC9A-245E-4077-81A7-CC32F5E12B04}" type="pres">
      <dgm:prSet presAssocID="{9907E885-1706-45DA-BA3B-C18A9DB566AA}" presName="txShp" presStyleLbl="node1" presStyleIdx="1" presStyleCnt="4" custScaleX="107745" custLinFactNeighborX="8613" custLinFactNeighborY="-6915">
        <dgm:presLayoutVars>
          <dgm:bulletEnabled val="1"/>
        </dgm:presLayoutVars>
      </dgm:prSet>
      <dgm:spPr/>
    </dgm:pt>
    <dgm:pt modelId="{E959FC30-40FB-43EF-A5D7-EF8C371D29FA}" type="pres">
      <dgm:prSet presAssocID="{120141E9-23AF-4252-9FA7-FEB3C745819C}" presName="spacing" presStyleCnt="0"/>
      <dgm:spPr/>
    </dgm:pt>
    <dgm:pt modelId="{C6D132E5-64E5-4BEE-A2AA-B042536042A6}" type="pres">
      <dgm:prSet presAssocID="{132F3CF5-6354-40C8-8E93-82A0CF5930F4}" presName="composite" presStyleCnt="0"/>
      <dgm:spPr/>
    </dgm:pt>
    <dgm:pt modelId="{BA111EB5-9836-437C-A98F-DF8EB619F3A0}" type="pres">
      <dgm:prSet presAssocID="{132F3CF5-6354-40C8-8E93-82A0CF5930F4}" presName="imgShp" presStyleLbl="fgImgPlace1" presStyleIdx="2" presStyleCnt="4" custLinFactNeighborX="18007" custLinFactNeighborY="2243"/>
      <dgm:spPr/>
    </dgm:pt>
    <dgm:pt modelId="{8F8AAA0D-1096-49C8-AEFF-F4F41DDAB589}" type="pres">
      <dgm:prSet presAssocID="{132F3CF5-6354-40C8-8E93-82A0CF5930F4}" presName="txShp" presStyleLbl="node1" presStyleIdx="2" presStyleCnt="4" custScaleX="114305" custLinFactY="26640" custLinFactNeighborX="8394" custLinFactNeighborY="100000">
        <dgm:presLayoutVars>
          <dgm:bulletEnabled val="1"/>
        </dgm:presLayoutVars>
      </dgm:prSet>
      <dgm:spPr/>
    </dgm:pt>
    <dgm:pt modelId="{F53BF03F-073B-4FFA-AC9A-B29CB9C3B789}" type="pres">
      <dgm:prSet presAssocID="{D1EBD2D6-B6F4-4FC9-BCAA-CD59F4899308}" presName="spacing" presStyleCnt="0"/>
      <dgm:spPr/>
    </dgm:pt>
    <dgm:pt modelId="{B2525872-3B59-4C86-A2C4-F64573372F4D}" type="pres">
      <dgm:prSet presAssocID="{4EB7F642-6203-4C6A-923F-05FC65F76AC2}" presName="composite" presStyleCnt="0"/>
      <dgm:spPr/>
    </dgm:pt>
    <dgm:pt modelId="{9C11A716-C421-4CBE-B4CA-05ACE4947DF9}" type="pres">
      <dgm:prSet presAssocID="{4EB7F642-6203-4C6A-923F-05FC65F76AC2}" presName="imgShp" presStyleLbl="fgImgPlace1" presStyleIdx="3" presStyleCnt="4"/>
      <dgm:spPr/>
    </dgm:pt>
    <dgm:pt modelId="{ABA46BA6-E1D7-43D0-B178-ABC0FF5D0C1B}" type="pres">
      <dgm:prSet presAssocID="{4EB7F642-6203-4C6A-923F-05FC65F76AC2}" presName="txShp" presStyleLbl="node1" presStyleIdx="3" presStyleCnt="4" custScaleX="107210" custLinFactY="-32007" custLinFactNeighborX="9350" custLinFactNeighborY="-100000">
        <dgm:presLayoutVars>
          <dgm:bulletEnabled val="1"/>
        </dgm:presLayoutVars>
      </dgm:prSet>
      <dgm:spPr/>
    </dgm:pt>
  </dgm:ptLst>
  <dgm:cxnLst>
    <dgm:cxn modelId="{7EAE3237-1C0B-4622-90C3-D4C157B5E92B}" type="presOf" srcId="{132F3CF5-6354-40C8-8E93-82A0CF5930F4}" destId="{8F8AAA0D-1096-49C8-AEFF-F4F41DDAB589}" srcOrd="0" destOrd="0" presId="urn:microsoft.com/office/officeart/2005/8/layout/vList3"/>
    <dgm:cxn modelId="{55FC8A46-B2AD-4394-84EE-EA5A217C9997}" type="presOf" srcId="{4EB7F642-6203-4C6A-923F-05FC65F76AC2}" destId="{ABA46BA6-E1D7-43D0-B178-ABC0FF5D0C1B}" srcOrd="0" destOrd="0" presId="urn:microsoft.com/office/officeart/2005/8/layout/vList3"/>
    <dgm:cxn modelId="{61191854-0854-4216-956C-3663C4E3B355}" type="presOf" srcId="{E616CA8D-BAF9-40D9-983C-E9A6D1AAA40A}" destId="{E0F67568-FF5B-484B-967A-6ADBDE24DF96}" srcOrd="0" destOrd="0" presId="urn:microsoft.com/office/officeart/2005/8/layout/vList3"/>
    <dgm:cxn modelId="{29081775-46A8-40C5-A545-4C1C986C4E3E}" type="presOf" srcId="{9907E885-1706-45DA-BA3B-C18A9DB566AA}" destId="{B007DC9A-245E-4077-81A7-CC32F5E12B04}" srcOrd="0" destOrd="0" presId="urn:microsoft.com/office/officeart/2005/8/layout/vList3"/>
    <dgm:cxn modelId="{78B125A2-372D-4357-AAD9-84829BC0877F}" srcId="{62EDF922-C0CB-438C-BACB-461A9074899A}" destId="{9907E885-1706-45DA-BA3B-C18A9DB566AA}" srcOrd="1" destOrd="0" parTransId="{770A6BF0-A6F7-438A-A9CB-64E41996FF89}" sibTransId="{120141E9-23AF-4252-9FA7-FEB3C745819C}"/>
    <dgm:cxn modelId="{692390A8-D8EA-4C03-8E1C-468788FB72E5}" type="presOf" srcId="{62EDF922-C0CB-438C-BACB-461A9074899A}" destId="{E8DD4837-31AD-40C5-9817-18416BBDF6A6}" srcOrd="0" destOrd="0" presId="urn:microsoft.com/office/officeart/2005/8/layout/vList3"/>
    <dgm:cxn modelId="{B20478CF-0EA9-4A9E-8BD2-843744505330}" srcId="{62EDF922-C0CB-438C-BACB-461A9074899A}" destId="{E616CA8D-BAF9-40D9-983C-E9A6D1AAA40A}" srcOrd="0" destOrd="0" parTransId="{D10A1897-269B-4BD8-A023-5DAAA82C99A7}" sibTransId="{8D8A3EF6-5A49-41FF-830F-2C798B6AD5F5}"/>
    <dgm:cxn modelId="{ED3BA6D4-9609-4CA6-BD60-78C9D9636A37}" srcId="{62EDF922-C0CB-438C-BACB-461A9074899A}" destId="{132F3CF5-6354-40C8-8E93-82A0CF5930F4}" srcOrd="2" destOrd="0" parTransId="{D4F1389D-79AF-460C-8CAB-173544255B3D}" sibTransId="{D1EBD2D6-B6F4-4FC9-BCAA-CD59F4899308}"/>
    <dgm:cxn modelId="{CF9B42E1-F301-4105-AE90-5A21148AF3D1}" srcId="{62EDF922-C0CB-438C-BACB-461A9074899A}" destId="{4EB7F642-6203-4C6A-923F-05FC65F76AC2}" srcOrd="3" destOrd="0" parTransId="{FD131BEC-31E1-4F00-8C84-3E60397D45E5}" sibTransId="{006B8163-99DD-4ED8-94D4-10EBD6DE2125}"/>
    <dgm:cxn modelId="{22FAA51B-AA18-4714-8F23-0A91A84E2898}" type="presParOf" srcId="{E8DD4837-31AD-40C5-9817-18416BBDF6A6}" destId="{CC8BD7ED-010C-47C7-8242-2C8E8C319FCF}" srcOrd="0" destOrd="0" presId="urn:microsoft.com/office/officeart/2005/8/layout/vList3"/>
    <dgm:cxn modelId="{E22B8462-696C-4CAA-BA3E-512883E34760}" type="presParOf" srcId="{CC8BD7ED-010C-47C7-8242-2C8E8C319FCF}" destId="{B65A64EF-09D7-48CE-BD2B-04EDCFEF3850}" srcOrd="0" destOrd="0" presId="urn:microsoft.com/office/officeart/2005/8/layout/vList3"/>
    <dgm:cxn modelId="{05C6FD44-9832-4C41-9A4B-A70AC86890E5}" type="presParOf" srcId="{CC8BD7ED-010C-47C7-8242-2C8E8C319FCF}" destId="{E0F67568-FF5B-484B-967A-6ADBDE24DF96}" srcOrd="1" destOrd="0" presId="urn:microsoft.com/office/officeart/2005/8/layout/vList3"/>
    <dgm:cxn modelId="{2D149F0B-1410-4BCA-9FC3-D2A30E8A3F0D}" type="presParOf" srcId="{E8DD4837-31AD-40C5-9817-18416BBDF6A6}" destId="{D685E1FE-A6CF-490C-B9E8-7AAF9BE7A7F4}" srcOrd="1" destOrd="0" presId="urn:microsoft.com/office/officeart/2005/8/layout/vList3"/>
    <dgm:cxn modelId="{FCF00293-52B1-420E-B9EF-C4FFD2BC12A1}" type="presParOf" srcId="{E8DD4837-31AD-40C5-9817-18416BBDF6A6}" destId="{BBD20D31-79D7-4818-ACC4-8ED54B0FB847}" srcOrd="2" destOrd="0" presId="urn:microsoft.com/office/officeart/2005/8/layout/vList3"/>
    <dgm:cxn modelId="{085AA949-7BF6-4BF6-B2D6-C60BCEB95C14}" type="presParOf" srcId="{BBD20D31-79D7-4818-ACC4-8ED54B0FB847}" destId="{1162A306-EE19-4AED-A87A-A3230E08468C}" srcOrd="0" destOrd="0" presId="urn:microsoft.com/office/officeart/2005/8/layout/vList3"/>
    <dgm:cxn modelId="{665E1030-AA08-45EA-8A11-A90B10506CEC}" type="presParOf" srcId="{BBD20D31-79D7-4818-ACC4-8ED54B0FB847}" destId="{B007DC9A-245E-4077-81A7-CC32F5E12B04}" srcOrd="1" destOrd="0" presId="urn:microsoft.com/office/officeart/2005/8/layout/vList3"/>
    <dgm:cxn modelId="{2795773C-6BEA-409C-BF3B-6C499D5D465A}" type="presParOf" srcId="{E8DD4837-31AD-40C5-9817-18416BBDF6A6}" destId="{E959FC30-40FB-43EF-A5D7-EF8C371D29FA}" srcOrd="3" destOrd="0" presId="urn:microsoft.com/office/officeart/2005/8/layout/vList3"/>
    <dgm:cxn modelId="{F187BB2D-8C99-4C37-BEC8-59024DA2EE40}" type="presParOf" srcId="{E8DD4837-31AD-40C5-9817-18416BBDF6A6}" destId="{C6D132E5-64E5-4BEE-A2AA-B042536042A6}" srcOrd="4" destOrd="0" presId="urn:microsoft.com/office/officeart/2005/8/layout/vList3"/>
    <dgm:cxn modelId="{B519BCA8-6658-4BB8-A6CA-5AC60FB86138}" type="presParOf" srcId="{C6D132E5-64E5-4BEE-A2AA-B042536042A6}" destId="{BA111EB5-9836-437C-A98F-DF8EB619F3A0}" srcOrd="0" destOrd="0" presId="urn:microsoft.com/office/officeart/2005/8/layout/vList3"/>
    <dgm:cxn modelId="{F9DA2C7B-DB0F-4229-9016-100E16F670AB}" type="presParOf" srcId="{C6D132E5-64E5-4BEE-A2AA-B042536042A6}" destId="{8F8AAA0D-1096-49C8-AEFF-F4F41DDAB589}" srcOrd="1" destOrd="0" presId="urn:microsoft.com/office/officeart/2005/8/layout/vList3"/>
    <dgm:cxn modelId="{F2BEBB0E-61B2-4089-BFBE-280A4F810A82}" type="presParOf" srcId="{E8DD4837-31AD-40C5-9817-18416BBDF6A6}" destId="{F53BF03F-073B-4FFA-AC9A-B29CB9C3B789}" srcOrd="5" destOrd="0" presId="urn:microsoft.com/office/officeart/2005/8/layout/vList3"/>
    <dgm:cxn modelId="{D41C57F3-2075-4E81-B20E-274E9E2F5833}" type="presParOf" srcId="{E8DD4837-31AD-40C5-9817-18416BBDF6A6}" destId="{B2525872-3B59-4C86-A2C4-F64573372F4D}" srcOrd="6" destOrd="0" presId="urn:microsoft.com/office/officeart/2005/8/layout/vList3"/>
    <dgm:cxn modelId="{C5A6217B-2413-47D8-A128-BF44AEC5595D}" type="presParOf" srcId="{B2525872-3B59-4C86-A2C4-F64573372F4D}" destId="{9C11A716-C421-4CBE-B4CA-05ACE4947DF9}" srcOrd="0" destOrd="0" presId="urn:microsoft.com/office/officeart/2005/8/layout/vList3"/>
    <dgm:cxn modelId="{E9559A42-A057-48D1-8EA8-F8E95017F61A}" type="presParOf" srcId="{B2525872-3B59-4C86-A2C4-F64573372F4D}" destId="{ABA46BA6-E1D7-43D0-B178-ABC0FF5D0C1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42698-8328-461F-93E7-07ACE873440F}">
      <dsp:nvSpPr>
        <dsp:cNvPr id="0" name=""/>
        <dsp:cNvSpPr/>
      </dsp:nvSpPr>
      <dsp:spPr>
        <a:xfrm>
          <a:off x="-3636118" y="-558733"/>
          <a:ext cx="4334523" cy="4334523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BAC21-6BDB-4B58-9E80-66E64B9DA952}">
      <dsp:nvSpPr>
        <dsp:cNvPr id="0" name=""/>
        <dsp:cNvSpPr/>
      </dsp:nvSpPr>
      <dsp:spPr>
        <a:xfrm>
          <a:off x="449112" y="321705"/>
          <a:ext cx="6902704" cy="643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70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High prevalence of GI complaints even in the absence of MPA therapy, due to the use of other immunosuppressive agents and  surgery stress</a:t>
          </a:r>
        </a:p>
      </dsp:txBody>
      <dsp:txXfrm>
        <a:off x="449112" y="321705"/>
        <a:ext cx="6902704" cy="643411"/>
      </dsp:txXfrm>
    </dsp:sp>
    <dsp:sp modelId="{913B6BDB-5CBB-4D9F-95AA-5C4727F715CB}">
      <dsp:nvSpPr>
        <dsp:cNvPr id="0" name=""/>
        <dsp:cNvSpPr/>
      </dsp:nvSpPr>
      <dsp:spPr>
        <a:xfrm>
          <a:off x="46980" y="241279"/>
          <a:ext cx="804264" cy="804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FC14B-01AE-4996-9EF4-BEC71A5DAFAF}">
      <dsp:nvSpPr>
        <dsp:cNvPr id="0" name=""/>
        <dsp:cNvSpPr/>
      </dsp:nvSpPr>
      <dsp:spPr>
        <a:xfrm>
          <a:off x="682992" y="1286822"/>
          <a:ext cx="6668824" cy="643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708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Data collection techniques for GI events vary considerably between clinical trials </a:t>
          </a:r>
        </a:p>
      </dsp:txBody>
      <dsp:txXfrm>
        <a:off x="682992" y="1286822"/>
        <a:ext cx="6668824" cy="643411"/>
      </dsp:txXfrm>
    </dsp:sp>
    <dsp:sp modelId="{61B09E1B-54DE-465B-AA2F-57951121ECE9}">
      <dsp:nvSpPr>
        <dsp:cNvPr id="0" name=""/>
        <dsp:cNvSpPr/>
      </dsp:nvSpPr>
      <dsp:spPr>
        <a:xfrm>
          <a:off x="280860" y="1206396"/>
          <a:ext cx="804264" cy="804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7E8A2-8FAF-4518-AB7C-A9011C15F65A}">
      <dsp:nvSpPr>
        <dsp:cNvPr id="0" name=""/>
        <dsp:cNvSpPr/>
      </dsp:nvSpPr>
      <dsp:spPr>
        <a:xfrm>
          <a:off x="449112" y="2251939"/>
          <a:ext cx="6902704" cy="6434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070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Quantifying the severity of specific GI events is notoriously difficult</a:t>
          </a:r>
        </a:p>
      </dsp:txBody>
      <dsp:txXfrm>
        <a:off x="449112" y="2251939"/>
        <a:ext cx="6902704" cy="643411"/>
      </dsp:txXfrm>
    </dsp:sp>
    <dsp:sp modelId="{8E57FA17-E153-4D02-8D48-6706B79B16C1}">
      <dsp:nvSpPr>
        <dsp:cNvPr id="0" name=""/>
        <dsp:cNvSpPr/>
      </dsp:nvSpPr>
      <dsp:spPr>
        <a:xfrm>
          <a:off x="46980" y="2171512"/>
          <a:ext cx="804264" cy="8042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67568-FF5B-484B-967A-6ADBDE24DF96}">
      <dsp:nvSpPr>
        <dsp:cNvPr id="0" name=""/>
        <dsp:cNvSpPr/>
      </dsp:nvSpPr>
      <dsp:spPr>
        <a:xfrm rot="10800000">
          <a:off x="1951169" y="0"/>
          <a:ext cx="6682945" cy="9068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89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GI complications associated with MPA therapy negatively affect patients’ quality of life and increase the risk of noncompliance</a:t>
          </a:r>
          <a:r>
            <a:rPr lang="en-US" sz="1800" kern="1200" baseline="30000" dirty="0"/>
            <a:t>1</a:t>
          </a:r>
        </a:p>
      </dsp:txBody>
      <dsp:txXfrm rot="10800000">
        <a:off x="2177882" y="0"/>
        <a:ext cx="6456232" cy="906854"/>
      </dsp:txXfrm>
    </dsp:sp>
    <dsp:sp modelId="{B65A64EF-09D7-48CE-BD2B-04EDCFEF3850}">
      <dsp:nvSpPr>
        <dsp:cNvPr id="0" name=""/>
        <dsp:cNvSpPr/>
      </dsp:nvSpPr>
      <dsp:spPr>
        <a:xfrm>
          <a:off x="1212312" y="693"/>
          <a:ext cx="906854" cy="9068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7DC9A-245E-4077-81A7-CC32F5E12B04}">
      <dsp:nvSpPr>
        <dsp:cNvPr id="0" name=""/>
        <dsp:cNvSpPr/>
      </dsp:nvSpPr>
      <dsp:spPr>
        <a:xfrm rot="10800000">
          <a:off x="1961176" y="1115542"/>
          <a:ext cx="6676130" cy="9068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89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Studies shown that reduction of MPA dose, or discontinuation of MPA therapy, has a significant adverse effect on graft outcome.</a:t>
          </a:r>
          <a:r>
            <a:rPr lang="en-US" sz="2000" kern="1200" baseline="30000" dirty="0"/>
            <a:t> 1</a:t>
          </a:r>
          <a:endParaRPr lang="en-US" sz="2000" kern="1200" dirty="0"/>
        </a:p>
      </dsp:txBody>
      <dsp:txXfrm rot="10800000">
        <a:off x="2187889" y="1115542"/>
        <a:ext cx="6449417" cy="906854"/>
      </dsp:txXfrm>
    </dsp:sp>
    <dsp:sp modelId="{1162A306-EE19-4AED-A87A-A3230E08468C}">
      <dsp:nvSpPr>
        <dsp:cNvPr id="0" name=""/>
        <dsp:cNvSpPr/>
      </dsp:nvSpPr>
      <dsp:spPr>
        <a:xfrm>
          <a:off x="1214016" y="1178251"/>
          <a:ext cx="906854" cy="9068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AAA0D-1096-49C8-AEFF-F4F41DDAB589}">
      <dsp:nvSpPr>
        <dsp:cNvPr id="0" name=""/>
        <dsp:cNvSpPr/>
      </dsp:nvSpPr>
      <dsp:spPr>
        <a:xfrm rot="10800000">
          <a:off x="1642752" y="3504250"/>
          <a:ext cx="7082602" cy="9068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898" tIns="76200" rIns="14224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Health care costs are also higher in patients who experience MPA-related GI effects, particularly if they discontinue MMF</a:t>
          </a:r>
          <a:r>
            <a:rPr lang="en-US" sz="2000" kern="1200" baseline="30000" dirty="0"/>
            <a:t>1</a:t>
          </a:r>
          <a:endParaRPr lang="en-US" sz="2000" kern="1200" dirty="0"/>
        </a:p>
      </dsp:txBody>
      <dsp:txXfrm rot="10800000">
        <a:off x="1869465" y="3504250"/>
        <a:ext cx="6855889" cy="906854"/>
      </dsp:txXfrm>
    </dsp:sp>
    <dsp:sp modelId="{BA111EB5-9836-437C-A98F-DF8EB619F3A0}">
      <dsp:nvSpPr>
        <dsp:cNvPr id="0" name=""/>
        <dsp:cNvSpPr/>
      </dsp:nvSpPr>
      <dsp:spPr>
        <a:xfrm>
          <a:off x="1275695" y="2376150"/>
          <a:ext cx="906854" cy="9068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46BA6-E1D7-43D0-B178-ABC0FF5D0C1B}">
      <dsp:nvSpPr>
        <dsp:cNvPr id="0" name=""/>
        <dsp:cNvSpPr/>
      </dsp:nvSpPr>
      <dsp:spPr>
        <a:xfrm rot="10800000">
          <a:off x="2031705" y="2336255"/>
          <a:ext cx="6642980" cy="90685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898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autoimmune diseases, GI manifestations are common and lead to significant impairment of patients’ quality of life</a:t>
          </a:r>
          <a:r>
            <a:rPr lang="en-US" sz="2000" kern="1200" dirty="0"/>
            <a:t>.</a:t>
          </a:r>
          <a:r>
            <a:rPr lang="en-US" sz="2000" kern="1200" baseline="30000" dirty="0"/>
            <a:t> 2</a:t>
          </a:r>
          <a:endParaRPr lang="en-US" sz="2000" kern="1200" dirty="0"/>
        </a:p>
      </dsp:txBody>
      <dsp:txXfrm rot="10800000">
        <a:off x="2258418" y="2336255"/>
        <a:ext cx="6416267" cy="906854"/>
      </dsp:txXfrm>
    </dsp:sp>
    <dsp:sp modelId="{9C11A716-C421-4CBE-B4CA-05ACE4947DF9}">
      <dsp:nvSpPr>
        <dsp:cNvPr id="0" name=""/>
        <dsp:cNvSpPr/>
      </dsp:nvSpPr>
      <dsp:spPr>
        <a:xfrm>
          <a:off x="1222304" y="3533367"/>
          <a:ext cx="906854" cy="90685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054C3-E5BE-4BD3-9796-9DE1F1368185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0B965-7C0F-4628-B6DD-3FEF7D0BA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2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D681C-09A4-4B8C-8FAE-92006A12D08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F19CD-DAFF-4FE8-BF4B-EBE9FDDEE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3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19CD-DAFF-4FE8-BF4B-EBE9FDDEE2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72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082860-C5BD-41A4-BB8C-C04A8F3AC500}" type="slidenum">
              <a:rPr lang="en-US" altLang="zh-TW" sz="1300"/>
              <a:pPr>
                <a:spcBef>
                  <a:spcPct val="0"/>
                </a:spcBef>
              </a:pPr>
              <a:t>17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75811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53A04E-A0A8-4021-AC83-6858DECF47CA}" type="slidenum">
              <a:rPr lang="en-US" altLang="zh-TW" sz="1300"/>
              <a:pPr>
                <a:spcBef>
                  <a:spcPct val="0"/>
                </a:spcBef>
              </a:pPr>
              <a:t>22</a:t>
            </a:fld>
            <a:endParaRPr lang="en-US" altLang="zh-TW" sz="13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152580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200327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5D0D96-0727-4F56-ACA2-CF53408A14D2}" type="slidenum">
              <a:rPr lang="en-US" altLang="zh-TW" sz="1300"/>
              <a:pPr>
                <a:spcBef>
                  <a:spcPct val="0"/>
                </a:spcBef>
              </a:pPr>
              <a:t>23</a:t>
            </a:fld>
            <a:endParaRPr lang="en-US" altLang="zh-TW" sz="13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156676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1837945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3B3125-8CC1-4DF5-87FF-BA4950019D59}" type="slidenum">
              <a:rPr lang="en-US" altLang="zh-TW" sz="1300"/>
              <a:pPr>
                <a:spcBef>
                  <a:spcPct val="0"/>
                </a:spcBef>
              </a:pPr>
              <a:t>24</a:t>
            </a:fld>
            <a:endParaRPr lang="en-US" altLang="zh-TW" sz="13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158724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223845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02F343-9580-4DE5-9A02-18275815F140}" type="slidenum">
              <a:rPr lang="en-US" altLang="zh-TW" sz="1300"/>
              <a:pPr>
                <a:spcBef>
                  <a:spcPct val="0"/>
                </a:spcBef>
              </a:pPr>
              <a:t>25</a:t>
            </a:fld>
            <a:endParaRPr lang="en-US" altLang="zh-TW" sz="13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8975" y="815975"/>
            <a:ext cx="5375275" cy="4032250"/>
          </a:xfrm>
          <a:ln/>
        </p:spPr>
      </p:sp>
      <p:sp>
        <p:nvSpPr>
          <p:cNvPr id="154628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3748469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8E0782-DB13-4E75-AB55-18A6BA1C0024}" type="slidenum">
              <a:rPr lang="en-US" altLang="zh-TW" sz="1300"/>
              <a:pPr>
                <a:spcBef>
                  <a:spcPct val="0"/>
                </a:spcBef>
              </a:pPr>
              <a:t>26</a:t>
            </a:fld>
            <a:endParaRPr lang="en-US" altLang="zh-TW" sz="130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160772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267324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428FFC-E231-4D35-B2AA-34C8CA65F0A0}" type="slidenum">
              <a:rPr lang="en-US" altLang="zh-TW" sz="1300"/>
              <a:pPr>
                <a:spcBef>
                  <a:spcPct val="0"/>
                </a:spcBef>
              </a:pPr>
              <a:t>27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732771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4BA906-0B9B-4858-B953-A847A0B70D6B}" type="slidenum">
              <a:rPr lang="en-US" altLang="zh-TW" sz="1300"/>
              <a:pPr>
                <a:spcBef>
                  <a:spcPct val="0"/>
                </a:spcBef>
              </a:pPr>
              <a:t>28</a:t>
            </a:fld>
            <a:endParaRPr lang="en-US" altLang="zh-TW" sz="1300"/>
          </a:p>
        </p:txBody>
      </p:sp>
    </p:spTree>
    <p:extLst>
      <p:ext uri="{BB962C8B-B14F-4D97-AF65-F5344CB8AC3E}">
        <p14:creationId xmlns:p14="http://schemas.microsoft.com/office/powerpoint/2010/main" val="897194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 txBox="1">
            <a:spLocks noGrp="1" noChangeArrowheads="1"/>
          </p:cNvSpPr>
          <p:nvPr/>
        </p:nvSpPr>
        <p:spPr bwMode="auto">
          <a:xfrm>
            <a:off x="3814252" y="10243656"/>
            <a:ext cx="2918909" cy="53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59" tIns="45779" rIns="91559" bIns="45779" anchor="b"/>
          <a:lstStyle>
            <a:lvl1pPr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32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32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FA5B5C-EFD9-4FD5-A496-24BB597A967C}" type="slidenum">
              <a:rPr lang="de-DE" altLang="zh-TW"/>
              <a:pPr algn="r" eaLnBrk="1" hangingPunct="1">
                <a:spcBef>
                  <a:spcPct val="0"/>
                </a:spcBef>
              </a:pPr>
              <a:t>29</a:t>
            </a:fld>
            <a:endParaRPr lang="de-DE" altLang="zh-TW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3100" y="811213"/>
            <a:ext cx="5391150" cy="4043362"/>
          </a:xfrm>
          <a:ln/>
        </p:spPr>
      </p:sp>
      <p:sp>
        <p:nvSpPr>
          <p:cNvPr id="183300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21346533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19CD-DAFF-4FE8-BF4B-EBE9FDDEE2D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2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salvage pathway of purine synthesis in lymphocytes is less active than the de novo synthesis of purines. Inosine monophosphate is converted to guanosine monophosphate by inosine monophosphate dehydrogenase. During T-cell activation, the activity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types I and II inosine monophosphate dehydrogenase enzymes increases by ten fold.  mycophenolic acid, which in turn non-competitively and reversibly inhibits types I and II inosine monophosphate dehydrogenase activity during DNA synthesis in the S phase of the cell cycle. In the salvage pathway, guanine is converted to guanine monophosphate by the enzyme hypoxanthine-guanine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phosphoribosyltransferase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19CD-DAFF-4FE8-BF4B-EBE9FDDEE2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AB26AF-89D7-4D47-8EEE-442EB3D5E11C}" type="slidenum">
              <a:rPr lang="en-US" altLang="zh-TW" sz="1300"/>
              <a:pPr>
                <a:spcBef>
                  <a:spcPct val="0"/>
                </a:spcBef>
              </a:pPr>
              <a:t>9</a:t>
            </a:fld>
            <a:endParaRPr lang="en-US" altLang="zh-TW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91140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388393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84FF7-AF56-4CD8-A7D1-091AF5AE3A48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+mn-cs"/>
              </a:rPr>
              <a:pPr marL="0" marR="0" lvl="0" indent="0" algn="r" defTabSz="965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+mn-cs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85825"/>
            <a:ext cx="5837237" cy="4379913"/>
          </a:xfrm>
          <a:ln/>
        </p:spPr>
      </p:sp>
      <p:sp>
        <p:nvSpPr>
          <p:cNvPr id="193540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GB" altLang="zh-TW" dirty="0">
                <a:ea typeface="新細明體" charset="-120"/>
              </a:rPr>
              <a:t>Multicentre, randomised, double-blind, 12-month, parallel-group trial</a:t>
            </a:r>
            <a:r>
              <a:rPr lang="en-GB" altLang="zh-TW" baseline="30000" dirty="0">
                <a:ea typeface="新細明體" charset="-120"/>
              </a:rPr>
              <a:t> </a:t>
            </a:r>
            <a:r>
              <a:rPr lang="en-GB" altLang="zh-TW" dirty="0">
                <a:ea typeface="新細明體" charset="-120"/>
              </a:rPr>
              <a:t>with 2-year open-label extension</a:t>
            </a:r>
            <a:r>
              <a:rPr lang="en-GB" altLang="zh-TW" baseline="30000" dirty="0">
                <a:ea typeface="新細明體" charset="-120"/>
              </a:rPr>
              <a:t> </a:t>
            </a:r>
            <a:r>
              <a:rPr lang="en-GB" altLang="zh-TW" dirty="0">
                <a:ea typeface="新細明體" charset="-120"/>
              </a:rPr>
              <a:t>30 centres in Europe, USA and Canada</a:t>
            </a:r>
          </a:p>
          <a:p>
            <a:pPr>
              <a:spcAft>
                <a:spcPct val="20000"/>
              </a:spcAft>
            </a:pPr>
            <a:r>
              <a:rPr lang="en-GB" altLang="zh-TW" dirty="0">
                <a:ea typeface="新細明體" charset="-120"/>
              </a:rPr>
              <a:t>Adult recipients of a first renal transplant (deceased, living-unrelated or  HLA-mismatched living-related donor)</a:t>
            </a:r>
          </a:p>
          <a:p>
            <a:pPr>
              <a:spcAft>
                <a:spcPct val="20000"/>
              </a:spcAft>
            </a:pPr>
            <a:r>
              <a:rPr lang="en-GB" altLang="zh-TW" dirty="0">
                <a:ea typeface="新細明體" charset="-120"/>
              </a:rPr>
              <a:t>Randomised to </a:t>
            </a:r>
            <a:r>
              <a:rPr lang="en-GB" altLang="zh-TW" i="1" dirty="0">
                <a:ea typeface="新細明體" charset="-120"/>
              </a:rPr>
              <a:t>EC</a:t>
            </a:r>
            <a:r>
              <a:rPr lang="en-GB" altLang="zh-TW" i="1" baseline="0" dirty="0">
                <a:ea typeface="新細明體" charset="-120"/>
              </a:rPr>
              <a:t> MPS </a:t>
            </a:r>
            <a:r>
              <a:rPr lang="en-GB" altLang="zh-TW" dirty="0">
                <a:ea typeface="新細明體" charset="-120"/>
              </a:rPr>
              <a:t>1440 mg/day (n=213), </a:t>
            </a:r>
          </a:p>
          <a:p>
            <a:pPr>
              <a:spcAft>
                <a:spcPct val="20000"/>
              </a:spcAft>
            </a:pPr>
            <a:r>
              <a:rPr lang="en-GB" altLang="zh-TW" dirty="0">
                <a:ea typeface="新細明體" charset="-120"/>
              </a:rPr>
              <a:t>MMF 2000 mg/day (n=210),</a:t>
            </a:r>
          </a:p>
          <a:p>
            <a:pPr>
              <a:spcAft>
                <a:spcPct val="20000"/>
              </a:spcAft>
            </a:pPr>
            <a:r>
              <a:rPr lang="en-GB" altLang="zh-TW" dirty="0">
                <a:ea typeface="新細明體" charset="-120"/>
              </a:rPr>
              <a:t> </a:t>
            </a:r>
            <a:r>
              <a:rPr lang="en-GB" altLang="zh-TW" dirty="0" err="1">
                <a:ea typeface="新細明體" charset="-120"/>
              </a:rPr>
              <a:t>Neoral</a:t>
            </a:r>
            <a:r>
              <a:rPr lang="en-GB" altLang="zh-TW" baseline="30000" dirty="0">
                <a:ea typeface="新細明體" charset="-120"/>
              </a:rPr>
              <a:t>®</a:t>
            </a:r>
            <a:r>
              <a:rPr lang="en-GB" altLang="zh-TW" dirty="0">
                <a:ea typeface="新細明體" charset="-120"/>
              </a:rPr>
              <a:t> C0 monitoring (Days 1–7, 200–400 ng/mL; Weeks 1–4, 200–300 ng/mL; Months 2–6, 150–200 ng/mL; Months 7–12, 100–200 ng/mL) </a:t>
            </a:r>
          </a:p>
          <a:p>
            <a:pPr>
              <a:spcAft>
                <a:spcPct val="20000"/>
              </a:spcAft>
            </a:pPr>
            <a:r>
              <a:rPr lang="en-GB" altLang="zh-TW" dirty="0">
                <a:ea typeface="新細明體" charset="-120"/>
              </a:rPr>
              <a:t>Steroids (local practice, ≥5 mg/day for ≥6 months)</a:t>
            </a:r>
          </a:p>
        </p:txBody>
      </p:sp>
    </p:spTree>
    <p:extLst>
      <p:ext uri="{BB962C8B-B14F-4D97-AF65-F5344CB8AC3E}">
        <p14:creationId xmlns:p14="http://schemas.microsoft.com/office/powerpoint/2010/main" val="123295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5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112E-87B6-4152-85FE-DD39D4C8B83E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/>
                <a:cs typeface="+mn-cs"/>
              </a:rPr>
              <a:pPr marL="0" marR="0" lvl="0" indent="0" algn="r" defTabSz="965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/>
              <a:cs typeface="+mn-cs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885825"/>
            <a:ext cx="5837237" cy="4379913"/>
          </a:xfrm>
          <a:ln/>
        </p:spPr>
      </p:sp>
      <p:sp>
        <p:nvSpPr>
          <p:cNvPr id="194564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1612671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10388F-80B3-4AAB-ABE1-404F6CCBD725}" type="slidenum">
              <a:rPr lang="en-US" altLang="zh-TW" sz="1300"/>
              <a:pPr>
                <a:spcBef>
                  <a:spcPct val="0"/>
                </a:spcBef>
              </a:pPr>
              <a:t>12</a:t>
            </a:fld>
            <a:endParaRPr lang="en-US" altLang="zh-TW" sz="13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101380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122272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D20B22-F58A-42BC-BAF4-410AD9876638}" type="slidenum">
              <a:rPr lang="en-US" altLang="zh-TW" sz="1300"/>
              <a:pPr>
                <a:spcBef>
                  <a:spcPct val="0"/>
                </a:spcBef>
              </a:pPr>
              <a:t>13</a:t>
            </a:fld>
            <a:endParaRPr lang="en-US" altLang="zh-TW" sz="13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123908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1887425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5C947C-366C-4A5E-8A38-D1C5EE32780D}" type="slidenum">
              <a:rPr lang="en-US" altLang="zh-TW" sz="1300"/>
              <a:pPr>
                <a:spcBef>
                  <a:spcPct val="0"/>
                </a:spcBef>
              </a:pPr>
              <a:t>14</a:t>
            </a:fld>
            <a:endParaRPr lang="en-US" altLang="zh-TW" sz="130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125956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159520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C1FB5-A0F6-45F0-A221-1A56BF46F6FF}" type="slidenum">
              <a:rPr lang="en-US" altLang="zh-TW" sz="1300"/>
              <a:pPr>
                <a:spcBef>
                  <a:spcPct val="0"/>
                </a:spcBef>
              </a:pPr>
              <a:t>15</a:t>
            </a:fld>
            <a:endParaRPr lang="en-US" altLang="zh-TW" sz="13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815975"/>
            <a:ext cx="5373688" cy="4032250"/>
          </a:xfrm>
          <a:ln/>
        </p:spPr>
      </p:sp>
      <p:sp>
        <p:nvSpPr>
          <p:cNvPr id="128004" name="Notes Placeholder 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zh-TW">
                <a:latin typeface="Arial" panose="020B0604020202020204" pitchFamily="34" charset="0"/>
              </a:rPr>
              <a:t>REFORMATTED ONLY</a:t>
            </a:r>
          </a:p>
        </p:txBody>
      </p:sp>
    </p:spTree>
    <p:extLst>
      <p:ext uri="{BB962C8B-B14F-4D97-AF65-F5344CB8AC3E}">
        <p14:creationId xmlns:p14="http://schemas.microsoft.com/office/powerpoint/2010/main" val="219085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372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1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80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5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97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5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26EFC46-0F78-48F3-8280-AFDA5F4A7760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E3F0CC8-E97A-4B3F-BBB9-638040D30AF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15" y="1371780"/>
            <a:ext cx="7979846" cy="344455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Comparison features between: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/>
              <a:t> </a:t>
            </a:r>
            <a:r>
              <a:rPr lang="en-US" sz="3200" b="1" dirty="0">
                <a:solidFill>
                  <a:schemeClr val="accent2"/>
                </a:solidFill>
              </a:rPr>
              <a:t>Enteric-Coated </a:t>
            </a:r>
            <a:r>
              <a:rPr lang="en-US" sz="3200" b="1" dirty="0" err="1">
                <a:solidFill>
                  <a:schemeClr val="accent2"/>
                </a:solidFill>
              </a:rPr>
              <a:t>Mycophenolate</a:t>
            </a:r>
            <a:r>
              <a:rPr lang="en-US" sz="3200" b="1" dirty="0">
                <a:solidFill>
                  <a:schemeClr val="accent2"/>
                </a:solidFill>
              </a:rPr>
              <a:t> Sodium (EC-MPS) and </a:t>
            </a:r>
            <a:r>
              <a:rPr lang="en-US" sz="3200" b="1" dirty="0" err="1">
                <a:solidFill>
                  <a:schemeClr val="accent2"/>
                </a:solidFill>
              </a:rPr>
              <a:t>Mycophenolate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Mofetil</a:t>
            </a:r>
            <a:r>
              <a:rPr lang="en-US" sz="3200" b="1" dirty="0">
                <a:solidFill>
                  <a:schemeClr val="accent2"/>
                </a:solidFill>
              </a:rPr>
              <a:t> (MMF) </a:t>
            </a:r>
            <a:br>
              <a:rPr lang="en-US" sz="3200" b="1" dirty="0">
                <a:solidFill>
                  <a:schemeClr val="accent2"/>
                </a:solidFill>
              </a:rPr>
            </a:b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7677874" y="4896315"/>
            <a:ext cx="2562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NVS/SLID/042018/0137</a:t>
            </a:r>
          </a:p>
        </p:txBody>
      </p:sp>
    </p:spTree>
    <p:extLst>
      <p:ext uri="{BB962C8B-B14F-4D97-AF65-F5344CB8AC3E}">
        <p14:creationId xmlns:p14="http://schemas.microsoft.com/office/powerpoint/2010/main" val="1085752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45"/>
          <p:cNvSpPr>
            <a:spLocks noChangeShapeType="1"/>
          </p:cNvSpPr>
          <p:nvPr/>
        </p:nvSpPr>
        <p:spPr bwMode="auto">
          <a:xfrm>
            <a:off x="4495800" y="2495234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85" name="Rectangle 28"/>
          <p:cNvSpPr>
            <a:spLocks noGrp="1" noChangeArrowheads="1"/>
          </p:cNvSpPr>
          <p:nvPr>
            <p:ph type="title"/>
          </p:nvPr>
        </p:nvSpPr>
        <p:spPr>
          <a:xfrm>
            <a:off x="471488" y="468742"/>
            <a:ext cx="7543800" cy="778080"/>
          </a:xfrm>
        </p:spPr>
        <p:txBody>
          <a:bodyPr anchor="t">
            <a:no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ea typeface="新細明體" charset="-120"/>
              </a:rPr>
              <a:t>STUDY DESIGN: B301</a:t>
            </a:r>
            <a:r>
              <a:rPr lang="en-US" altLang="zh-TW" sz="3200" b="1" baseline="30000" dirty="0">
                <a:solidFill>
                  <a:srgbClr val="C00000"/>
                </a:solidFill>
                <a:ea typeface="新細明體" charset="-120"/>
              </a:rPr>
              <a:t>2</a:t>
            </a:r>
            <a:endParaRPr lang="en-GB" altLang="zh-TW" sz="4400" b="1" dirty="0">
              <a:ea typeface="新細明體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59" y="1220894"/>
            <a:ext cx="7543801" cy="4023360"/>
          </a:xfrm>
        </p:spPr>
        <p:txBody>
          <a:bodyPr/>
          <a:lstStyle/>
          <a:p>
            <a:endParaRPr lang="en-US"/>
          </a:p>
        </p:txBody>
      </p:sp>
      <p:sp>
        <p:nvSpPr>
          <p:cNvPr id="71686" name="AutoShape 13"/>
          <p:cNvSpPr>
            <a:spLocks noChangeArrowheads="1"/>
          </p:cNvSpPr>
          <p:nvPr/>
        </p:nvSpPr>
        <p:spPr bwMode="auto">
          <a:xfrm rot="21590616">
            <a:off x="5106988" y="2099946"/>
            <a:ext cx="3790950" cy="785813"/>
          </a:xfrm>
          <a:prstGeom prst="rightArrow">
            <a:avLst>
              <a:gd name="adj1" fmla="val 71472"/>
              <a:gd name="adj2" fmla="val 21999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EC MPS </a:t>
            </a: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long term (n=122)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2336800" y="2206309"/>
            <a:ext cx="2224088" cy="5905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EC MPS </a:t>
            </a: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1440 mg/day </a:t>
            </a:r>
            <a:b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</a:b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(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n=213)</a:t>
            </a:r>
          </a:p>
        </p:txBody>
      </p:sp>
      <p:sp>
        <p:nvSpPr>
          <p:cNvPr id="71688" name="Rectangle 15"/>
          <p:cNvSpPr>
            <a:spLocks noChangeArrowheads="1"/>
          </p:cNvSpPr>
          <p:nvPr/>
        </p:nvSpPr>
        <p:spPr bwMode="auto">
          <a:xfrm>
            <a:off x="2286000" y="3577909"/>
            <a:ext cx="2224088" cy="609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MMF 2000 mg/day </a:t>
            </a:r>
            <a:b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</a:b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(n=210)</a:t>
            </a:r>
          </a:p>
        </p:txBody>
      </p:sp>
      <p:sp>
        <p:nvSpPr>
          <p:cNvPr id="71689" name="Text Box 18"/>
          <p:cNvSpPr txBox="1">
            <a:spLocks noChangeArrowheads="1"/>
          </p:cNvSpPr>
          <p:nvPr/>
        </p:nvSpPr>
        <p:spPr bwMode="auto">
          <a:xfrm>
            <a:off x="304800" y="2012634"/>
            <a:ext cx="1543050" cy="349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Screening</a:t>
            </a:r>
          </a:p>
        </p:txBody>
      </p:sp>
      <p:sp>
        <p:nvSpPr>
          <p:cNvPr id="71690" name="Text Box 19"/>
          <p:cNvSpPr txBox="1">
            <a:spLocks noChangeArrowheads="1"/>
          </p:cNvSpPr>
          <p:nvPr/>
        </p:nvSpPr>
        <p:spPr bwMode="auto">
          <a:xfrm>
            <a:off x="3781425" y="4349434"/>
            <a:ext cx="1404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12</a:t>
            </a:r>
          </a:p>
        </p:txBody>
      </p:sp>
      <p:sp>
        <p:nvSpPr>
          <p:cNvPr id="71691" name="Text Box 20"/>
          <p:cNvSpPr txBox="1">
            <a:spLocks noChangeArrowheads="1"/>
          </p:cNvSpPr>
          <p:nvPr/>
        </p:nvSpPr>
        <p:spPr bwMode="auto">
          <a:xfrm>
            <a:off x="200025" y="4349434"/>
            <a:ext cx="201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Time (months)</a:t>
            </a:r>
          </a:p>
        </p:txBody>
      </p:sp>
      <p:sp>
        <p:nvSpPr>
          <p:cNvPr id="71692" name="Text Box 21"/>
          <p:cNvSpPr txBox="1">
            <a:spLocks noChangeArrowheads="1"/>
          </p:cNvSpPr>
          <p:nvPr/>
        </p:nvSpPr>
        <p:spPr bwMode="auto">
          <a:xfrm>
            <a:off x="5191125" y="4825684"/>
            <a:ext cx="2824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Open-label extension</a:t>
            </a:r>
            <a:r>
              <a:rPr kumimoji="0" lang="en-GB" altLang="zh-TW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</a:t>
            </a:r>
          </a:p>
        </p:txBody>
      </p:sp>
      <p:sp>
        <p:nvSpPr>
          <p:cNvPr id="71693" name="Line 22"/>
          <p:cNvSpPr>
            <a:spLocks noChangeShapeType="1"/>
          </p:cNvSpPr>
          <p:nvPr/>
        </p:nvSpPr>
        <p:spPr bwMode="auto">
          <a:xfrm flipV="1">
            <a:off x="2181225" y="4730434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94" name="Text Box 23"/>
          <p:cNvSpPr txBox="1">
            <a:spLocks noChangeArrowheads="1"/>
          </p:cNvSpPr>
          <p:nvPr/>
        </p:nvSpPr>
        <p:spPr bwMode="auto">
          <a:xfrm>
            <a:off x="1419225" y="4349434"/>
            <a:ext cx="1608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0</a:t>
            </a:r>
          </a:p>
        </p:txBody>
      </p:sp>
      <p:sp>
        <p:nvSpPr>
          <p:cNvPr id="71695" name="Line 24"/>
          <p:cNvSpPr>
            <a:spLocks noChangeShapeType="1"/>
          </p:cNvSpPr>
          <p:nvPr/>
        </p:nvSpPr>
        <p:spPr bwMode="auto">
          <a:xfrm>
            <a:off x="4467225" y="4730434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696" name="Text Box 25"/>
          <p:cNvSpPr txBox="1">
            <a:spLocks noChangeArrowheads="1"/>
          </p:cNvSpPr>
          <p:nvPr/>
        </p:nvSpPr>
        <p:spPr bwMode="auto">
          <a:xfrm>
            <a:off x="1952625" y="4806634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Double blind</a:t>
            </a:r>
            <a:r>
              <a:rPr kumimoji="0" lang="en-GB" altLang="zh-TW" sz="16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1</a:t>
            </a:r>
          </a:p>
        </p:txBody>
      </p:sp>
      <p:sp>
        <p:nvSpPr>
          <p:cNvPr id="71697" name="Text Box 26"/>
          <p:cNvSpPr txBox="1">
            <a:spLocks noChangeArrowheads="1"/>
          </p:cNvSpPr>
          <p:nvPr/>
        </p:nvSpPr>
        <p:spPr bwMode="auto">
          <a:xfrm>
            <a:off x="2255838" y="2895284"/>
            <a:ext cx="2255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+ </a:t>
            </a:r>
            <a:r>
              <a:rPr kumimoji="0" lang="en-GB" altLang="zh-TW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CsA</a:t>
            </a:r>
            <a:endParaRPr kumimoji="0" lang="en-GB" altLang="zh-TW" sz="16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+</a:t>
            </a: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corticosteroids</a:t>
            </a:r>
          </a:p>
        </p:txBody>
      </p:sp>
      <p:sp>
        <p:nvSpPr>
          <p:cNvPr id="71698" name="Text Box 27"/>
          <p:cNvSpPr txBox="1">
            <a:spLocks noChangeArrowheads="1"/>
          </p:cNvSpPr>
          <p:nvPr/>
        </p:nvSpPr>
        <p:spPr bwMode="auto">
          <a:xfrm>
            <a:off x="5838825" y="4349434"/>
            <a:ext cx="1404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24</a:t>
            </a:r>
          </a:p>
        </p:txBody>
      </p:sp>
      <p:sp>
        <p:nvSpPr>
          <p:cNvPr id="71699" name="Text Box 28"/>
          <p:cNvSpPr txBox="1">
            <a:spLocks noChangeArrowheads="1"/>
          </p:cNvSpPr>
          <p:nvPr/>
        </p:nvSpPr>
        <p:spPr bwMode="auto">
          <a:xfrm>
            <a:off x="7543800" y="4349434"/>
            <a:ext cx="1404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36</a:t>
            </a:r>
          </a:p>
        </p:txBody>
      </p:sp>
      <p:sp>
        <p:nvSpPr>
          <p:cNvPr id="71700" name="AutoShape 29"/>
          <p:cNvSpPr>
            <a:spLocks noChangeArrowheads="1"/>
          </p:cNvSpPr>
          <p:nvPr/>
        </p:nvSpPr>
        <p:spPr bwMode="auto">
          <a:xfrm rot="21590616">
            <a:off x="5092700" y="3489009"/>
            <a:ext cx="3790950" cy="785812"/>
          </a:xfrm>
          <a:prstGeom prst="rightArrow">
            <a:avLst>
              <a:gd name="adj1" fmla="val 64204"/>
              <a:gd name="adj2" fmla="val 23987"/>
            </a:avLst>
          </a:prstGeom>
          <a:solidFill>
            <a:schemeClr val="accent2"/>
          </a:solidFill>
          <a:ln w="12700" algn="ctr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</a:b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EC MPS </a:t>
            </a:r>
            <a:r>
              <a:rPr kumimoji="0" lang="en-GB" altLang="zh-TW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newly exposed (n=125)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1701" name="Line 30"/>
          <p:cNvSpPr>
            <a:spLocks noChangeShapeType="1"/>
          </p:cNvSpPr>
          <p:nvPr/>
        </p:nvSpPr>
        <p:spPr bwMode="auto">
          <a:xfrm flipV="1">
            <a:off x="2181225" y="5249546"/>
            <a:ext cx="622300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02" name="Rectangle 33"/>
          <p:cNvSpPr>
            <a:spLocks noChangeArrowheads="1"/>
          </p:cNvSpPr>
          <p:nvPr/>
        </p:nvSpPr>
        <p:spPr bwMode="auto">
          <a:xfrm>
            <a:off x="381000" y="2892109"/>
            <a:ext cx="1295400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Renal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transplant</a:t>
            </a:r>
            <a:endParaRPr kumimoji="0" lang="en-US" altLang="zh-TW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cxnSp>
        <p:nvCxnSpPr>
          <p:cNvPr id="71703" name="AutoShape 34"/>
          <p:cNvCxnSpPr>
            <a:cxnSpLocks noChangeShapeType="1"/>
            <a:stCxn id="71688" idx="3"/>
            <a:endCxn id="71700" idx="1"/>
          </p:cNvCxnSpPr>
          <p:nvPr/>
        </p:nvCxnSpPr>
        <p:spPr bwMode="auto">
          <a:xfrm>
            <a:off x="4510088" y="3882709"/>
            <a:ext cx="58261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4" name="AutoShape 35"/>
          <p:cNvCxnSpPr>
            <a:cxnSpLocks noChangeShapeType="1"/>
            <a:endCxn id="71702" idx="0"/>
          </p:cNvCxnSpPr>
          <p:nvPr/>
        </p:nvCxnSpPr>
        <p:spPr bwMode="auto">
          <a:xfrm flipH="1">
            <a:off x="1028700" y="2415859"/>
            <a:ext cx="1588" cy="476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5" name="AutoShape 36"/>
          <p:cNvCxnSpPr>
            <a:cxnSpLocks noChangeShapeType="1"/>
          </p:cNvCxnSpPr>
          <p:nvPr/>
        </p:nvCxnSpPr>
        <p:spPr bwMode="auto">
          <a:xfrm flipV="1">
            <a:off x="1649104" y="2501584"/>
            <a:ext cx="660400" cy="6572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6" name="AutoShape 37"/>
          <p:cNvCxnSpPr>
            <a:cxnSpLocks noChangeShapeType="1"/>
            <a:stCxn id="71702" idx="3"/>
            <a:endCxn id="71688" idx="1"/>
          </p:cNvCxnSpPr>
          <p:nvPr/>
        </p:nvCxnSpPr>
        <p:spPr bwMode="auto">
          <a:xfrm>
            <a:off x="1676400" y="3158809"/>
            <a:ext cx="609600" cy="7239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07" name="Rectangle 1209"/>
          <p:cNvSpPr>
            <a:spLocks noChangeArrowheads="1"/>
          </p:cNvSpPr>
          <p:nvPr/>
        </p:nvSpPr>
        <p:spPr bwMode="auto">
          <a:xfrm>
            <a:off x="5080205" y="6418686"/>
            <a:ext cx="3938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1.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Salvadori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M </a:t>
            </a:r>
            <a:r>
              <a:rPr kumimoji="0" lang="en-GB" altLang="zh-TW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et al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. </a:t>
            </a:r>
            <a:r>
              <a:rPr kumimoji="0" lang="en-GB" altLang="zh-TW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Am J Transplant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2003;4:231–6;</a:t>
            </a:r>
          </a:p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2. Picture adapted from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Salvadori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M </a:t>
            </a:r>
            <a:r>
              <a:rPr kumimoji="0" lang="en-GB" altLang="zh-TW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et al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. </a:t>
            </a:r>
            <a:r>
              <a:rPr kumimoji="0" lang="en-GB" altLang="zh-TW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Clin</a:t>
            </a:r>
            <a:r>
              <a:rPr kumimoji="0" lang="en-GB" altLang="zh-TW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</a:t>
            </a:r>
            <a:r>
              <a:rPr kumimoji="0" lang="en-GB" altLang="zh-TW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Nephrol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2006;</a:t>
            </a:r>
            <a:r>
              <a:rPr kumimoji="0" lang="nb-NO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66:112–9</a:t>
            </a:r>
            <a:endParaRPr kumimoji="0" lang="en-GB" altLang="zh-TW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1708" name="Rectangle 30"/>
          <p:cNvSpPr>
            <a:spLocks noChangeArrowheads="1"/>
          </p:cNvSpPr>
          <p:nvPr/>
        </p:nvSpPr>
        <p:spPr bwMode="auto">
          <a:xfrm>
            <a:off x="355600" y="6431598"/>
            <a:ext cx="4364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MMF,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mycophenolate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mofetil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;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CsA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=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Cyclosporin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A; EC MPS: Enteric coated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Mycophenolate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sodium (EC MPS)</a:t>
            </a:r>
          </a:p>
        </p:txBody>
      </p:sp>
    </p:spTree>
    <p:extLst>
      <p:ext uri="{BB962C8B-B14F-4D97-AF65-F5344CB8AC3E}">
        <p14:creationId xmlns:p14="http://schemas.microsoft.com/office/powerpoint/2010/main" val="18237512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1"/>
          <p:cNvSpPr>
            <a:spLocks noChangeArrowheads="1"/>
          </p:cNvSpPr>
          <p:nvPr/>
        </p:nvSpPr>
        <p:spPr bwMode="auto">
          <a:xfrm>
            <a:off x="469900" y="1443038"/>
            <a:ext cx="8310563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08" name="Rectangle 12"/>
          <p:cNvSpPr>
            <a:spLocks noChangeArrowheads="1"/>
          </p:cNvSpPr>
          <p:nvPr/>
        </p:nvSpPr>
        <p:spPr bwMode="auto">
          <a:xfrm>
            <a:off x="469900" y="1444625"/>
            <a:ext cx="8320088" cy="492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09" name="Rectangle 28"/>
          <p:cNvSpPr>
            <a:spLocks noChangeArrowheads="1"/>
          </p:cNvSpPr>
          <p:nvPr/>
        </p:nvSpPr>
        <p:spPr bwMode="auto">
          <a:xfrm>
            <a:off x="469900" y="1430338"/>
            <a:ext cx="83216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MULTICENTRE, RANDOMISED, DOUBLE-BLIND TRIAL IN </a:t>
            </a:r>
            <a:r>
              <a:rPr kumimoji="0" lang="en-US" altLang="zh-TW" sz="1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DE NOVO </a:t>
            </a:r>
            <a:r>
              <a:rPr kumimoji="0" lang="en-US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KIDNEY TRANSPLANT PATIENTS (B301)</a:t>
            </a:r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5480050" y="5534025"/>
            <a:ext cx="351790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Adapted from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Salvadori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M </a:t>
            </a:r>
            <a:r>
              <a:rPr kumimoji="0" lang="en-GB" altLang="zh-TW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et al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. </a:t>
            </a:r>
            <a:r>
              <a:rPr kumimoji="0" lang="en-GB" altLang="zh-TW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Am J Transplant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2003;4:231–6</a:t>
            </a:r>
          </a:p>
        </p:txBody>
      </p:sp>
      <p:grpSp>
        <p:nvGrpSpPr>
          <p:cNvPr id="72712" name="Group 7"/>
          <p:cNvGrpSpPr>
            <a:grpSpLocks/>
          </p:cNvGrpSpPr>
          <p:nvPr/>
        </p:nvGrpSpPr>
        <p:grpSpPr bwMode="auto">
          <a:xfrm>
            <a:off x="2738438" y="4240213"/>
            <a:ext cx="804862" cy="182562"/>
            <a:chOff x="1457" y="2688"/>
            <a:chExt cx="523" cy="147"/>
          </a:xfrm>
        </p:grpSpPr>
        <p:sp>
          <p:nvSpPr>
            <p:cNvPr id="72834" name="Rectangle 8"/>
            <p:cNvSpPr>
              <a:spLocks noChangeArrowheads="1"/>
            </p:cNvSpPr>
            <p:nvPr/>
          </p:nvSpPr>
          <p:spPr bwMode="auto">
            <a:xfrm>
              <a:off x="1457" y="2688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5" name="Rectangle 9"/>
            <p:cNvSpPr>
              <a:spLocks noChangeArrowheads="1"/>
            </p:cNvSpPr>
            <p:nvPr/>
          </p:nvSpPr>
          <p:spPr bwMode="auto">
            <a:xfrm>
              <a:off x="1457" y="2694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6" name="Rectangle 10"/>
            <p:cNvSpPr>
              <a:spLocks noChangeArrowheads="1"/>
            </p:cNvSpPr>
            <p:nvPr/>
          </p:nvSpPr>
          <p:spPr bwMode="auto">
            <a:xfrm>
              <a:off x="1457" y="2700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7" name="Rectangle 11"/>
            <p:cNvSpPr>
              <a:spLocks noChangeArrowheads="1"/>
            </p:cNvSpPr>
            <p:nvPr/>
          </p:nvSpPr>
          <p:spPr bwMode="auto">
            <a:xfrm>
              <a:off x="1457" y="2706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8" name="Rectangle 12"/>
            <p:cNvSpPr>
              <a:spLocks noChangeArrowheads="1"/>
            </p:cNvSpPr>
            <p:nvPr/>
          </p:nvSpPr>
          <p:spPr bwMode="auto">
            <a:xfrm>
              <a:off x="1457" y="2712"/>
              <a:ext cx="523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9" name="Rectangle 13"/>
            <p:cNvSpPr>
              <a:spLocks noChangeArrowheads="1"/>
            </p:cNvSpPr>
            <p:nvPr/>
          </p:nvSpPr>
          <p:spPr bwMode="auto">
            <a:xfrm>
              <a:off x="1457" y="2717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0" name="Rectangle 14"/>
            <p:cNvSpPr>
              <a:spLocks noChangeArrowheads="1"/>
            </p:cNvSpPr>
            <p:nvPr/>
          </p:nvSpPr>
          <p:spPr bwMode="auto">
            <a:xfrm>
              <a:off x="1457" y="2723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1" name="Rectangle 15"/>
            <p:cNvSpPr>
              <a:spLocks noChangeArrowheads="1"/>
            </p:cNvSpPr>
            <p:nvPr/>
          </p:nvSpPr>
          <p:spPr bwMode="auto">
            <a:xfrm>
              <a:off x="1457" y="2729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2" name="Rectangle 16"/>
            <p:cNvSpPr>
              <a:spLocks noChangeArrowheads="1"/>
            </p:cNvSpPr>
            <p:nvPr/>
          </p:nvSpPr>
          <p:spPr bwMode="auto">
            <a:xfrm>
              <a:off x="1457" y="2735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3" name="Rectangle 17"/>
            <p:cNvSpPr>
              <a:spLocks noChangeArrowheads="1"/>
            </p:cNvSpPr>
            <p:nvPr/>
          </p:nvSpPr>
          <p:spPr bwMode="auto">
            <a:xfrm>
              <a:off x="1457" y="2741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4" name="Rectangle 18"/>
            <p:cNvSpPr>
              <a:spLocks noChangeArrowheads="1"/>
            </p:cNvSpPr>
            <p:nvPr/>
          </p:nvSpPr>
          <p:spPr bwMode="auto">
            <a:xfrm>
              <a:off x="1457" y="2747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5" name="Rectangle 19"/>
            <p:cNvSpPr>
              <a:spLocks noChangeArrowheads="1"/>
            </p:cNvSpPr>
            <p:nvPr/>
          </p:nvSpPr>
          <p:spPr bwMode="auto">
            <a:xfrm>
              <a:off x="1457" y="2753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6" name="Rectangle 20"/>
            <p:cNvSpPr>
              <a:spLocks noChangeArrowheads="1"/>
            </p:cNvSpPr>
            <p:nvPr/>
          </p:nvSpPr>
          <p:spPr bwMode="auto">
            <a:xfrm>
              <a:off x="1457" y="2759"/>
              <a:ext cx="523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7" name="Rectangle 21"/>
            <p:cNvSpPr>
              <a:spLocks noChangeArrowheads="1"/>
            </p:cNvSpPr>
            <p:nvPr/>
          </p:nvSpPr>
          <p:spPr bwMode="auto">
            <a:xfrm>
              <a:off x="1457" y="2764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8" name="Rectangle 22"/>
            <p:cNvSpPr>
              <a:spLocks noChangeArrowheads="1"/>
            </p:cNvSpPr>
            <p:nvPr/>
          </p:nvSpPr>
          <p:spPr bwMode="auto">
            <a:xfrm>
              <a:off x="1457" y="2770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49" name="Rectangle 23"/>
            <p:cNvSpPr>
              <a:spLocks noChangeArrowheads="1"/>
            </p:cNvSpPr>
            <p:nvPr/>
          </p:nvSpPr>
          <p:spPr bwMode="auto">
            <a:xfrm>
              <a:off x="1457" y="2776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0" name="Rectangle 24"/>
            <p:cNvSpPr>
              <a:spLocks noChangeArrowheads="1"/>
            </p:cNvSpPr>
            <p:nvPr/>
          </p:nvSpPr>
          <p:spPr bwMode="auto">
            <a:xfrm>
              <a:off x="1457" y="2782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1" name="Rectangle 25"/>
            <p:cNvSpPr>
              <a:spLocks noChangeArrowheads="1"/>
            </p:cNvSpPr>
            <p:nvPr/>
          </p:nvSpPr>
          <p:spPr bwMode="auto">
            <a:xfrm>
              <a:off x="1457" y="2788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2" name="Rectangle 26"/>
            <p:cNvSpPr>
              <a:spLocks noChangeArrowheads="1"/>
            </p:cNvSpPr>
            <p:nvPr/>
          </p:nvSpPr>
          <p:spPr bwMode="auto">
            <a:xfrm>
              <a:off x="1457" y="2794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3" name="Rectangle 27"/>
            <p:cNvSpPr>
              <a:spLocks noChangeArrowheads="1"/>
            </p:cNvSpPr>
            <p:nvPr/>
          </p:nvSpPr>
          <p:spPr bwMode="auto">
            <a:xfrm>
              <a:off x="1457" y="2800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4" name="Rectangle 28"/>
            <p:cNvSpPr>
              <a:spLocks noChangeArrowheads="1"/>
            </p:cNvSpPr>
            <p:nvPr/>
          </p:nvSpPr>
          <p:spPr bwMode="auto">
            <a:xfrm>
              <a:off x="1457" y="2806"/>
              <a:ext cx="523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5" name="Rectangle 29"/>
            <p:cNvSpPr>
              <a:spLocks noChangeArrowheads="1"/>
            </p:cNvSpPr>
            <p:nvPr/>
          </p:nvSpPr>
          <p:spPr bwMode="auto">
            <a:xfrm>
              <a:off x="1457" y="2811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6" name="Rectangle 30"/>
            <p:cNvSpPr>
              <a:spLocks noChangeArrowheads="1"/>
            </p:cNvSpPr>
            <p:nvPr/>
          </p:nvSpPr>
          <p:spPr bwMode="auto">
            <a:xfrm>
              <a:off x="1457" y="2817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7" name="Rectangle 31"/>
            <p:cNvSpPr>
              <a:spLocks noChangeArrowheads="1"/>
            </p:cNvSpPr>
            <p:nvPr/>
          </p:nvSpPr>
          <p:spPr bwMode="auto">
            <a:xfrm>
              <a:off x="1457" y="2823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58" name="Rectangle 32"/>
            <p:cNvSpPr>
              <a:spLocks noChangeArrowheads="1"/>
            </p:cNvSpPr>
            <p:nvPr/>
          </p:nvSpPr>
          <p:spPr bwMode="auto">
            <a:xfrm>
              <a:off x="1457" y="2829"/>
              <a:ext cx="523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72713" name="Group 33"/>
          <p:cNvGrpSpPr>
            <a:grpSpLocks/>
          </p:cNvGrpSpPr>
          <p:nvPr/>
        </p:nvGrpSpPr>
        <p:grpSpPr bwMode="auto">
          <a:xfrm>
            <a:off x="2738438" y="3592513"/>
            <a:ext cx="433387" cy="174625"/>
            <a:chOff x="1457" y="2183"/>
            <a:chExt cx="282" cy="141"/>
          </a:xfrm>
        </p:grpSpPr>
        <p:sp>
          <p:nvSpPr>
            <p:cNvPr id="72810" name="Rectangle 34"/>
            <p:cNvSpPr>
              <a:spLocks noChangeArrowheads="1"/>
            </p:cNvSpPr>
            <p:nvPr/>
          </p:nvSpPr>
          <p:spPr bwMode="auto">
            <a:xfrm>
              <a:off x="1457" y="2183"/>
              <a:ext cx="282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1" name="Rectangle 35"/>
            <p:cNvSpPr>
              <a:spLocks noChangeArrowheads="1"/>
            </p:cNvSpPr>
            <p:nvPr/>
          </p:nvSpPr>
          <p:spPr bwMode="auto">
            <a:xfrm>
              <a:off x="1457" y="2188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2" name="Rectangle 36"/>
            <p:cNvSpPr>
              <a:spLocks noChangeArrowheads="1"/>
            </p:cNvSpPr>
            <p:nvPr/>
          </p:nvSpPr>
          <p:spPr bwMode="auto">
            <a:xfrm>
              <a:off x="1457" y="2194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3" name="Rectangle 37"/>
            <p:cNvSpPr>
              <a:spLocks noChangeArrowheads="1"/>
            </p:cNvSpPr>
            <p:nvPr/>
          </p:nvSpPr>
          <p:spPr bwMode="auto">
            <a:xfrm>
              <a:off x="1457" y="2200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4" name="Rectangle 38"/>
            <p:cNvSpPr>
              <a:spLocks noChangeArrowheads="1"/>
            </p:cNvSpPr>
            <p:nvPr/>
          </p:nvSpPr>
          <p:spPr bwMode="auto">
            <a:xfrm>
              <a:off x="1457" y="2206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5" name="Rectangle 39"/>
            <p:cNvSpPr>
              <a:spLocks noChangeArrowheads="1"/>
            </p:cNvSpPr>
            <p:nvPr/>
          </p:nvSpPr>
          <p:spPr bwMode="auto">
            <a:xfrm>
              <a:off x="1457" y="2212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6" name="Rectangle 40"/>
            <p:cNvSpPr>
              <a:spLocks noChangeArrowheads="1"/>
            </p:cNvSpPr>
            <p:nvPr/>
          </p:nvSpPr>
          <p:spPr bwMode="auto">
            <a:xfrm>
              <a:off x="1457" y="2218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7" name="Rectangle 41"/>
            <p:cNvSpPr>
              <a:spLocks noChangeArrowheads="1"/>
            </p:cNvSpPr>
            <p:nvPr/>
          </p:nvSpPr>
          <p:spPr bwMode="auto">
            <a:xfrm>
              <a:off x="1457" y="2224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8" name="Rectangle 42"/>
            <p:cNvSpPr>
              <a:spLocks noChangeArrowheads="1"/>
            </p:cNvSpPr>
            <p:nvPr/>
          </p:nvSpPr>
          <p:spPr bwMode="auto">
            <a:xfrm>
              <a:off x="1457" y="2230"/>
              <a:ext cx="282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19" name="Rectangle 43"/>
            <p:cNvSpPr>
              <a:spLocks noChangeArrowheads="1"/>
            </p:cNvSpPr>
            <p:nvPr/>
          </p:nvSpPr>
          <p:spPr bwMode="auto">
            <a:xfrm>
              <a:off x="1457" y="2235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0" name="Rectangle 44"/>
            <p:cNvSpPr>
              <a:spLocks noChangeArrowheads="1"/>
            </p:cNvSpPr>
            <p:nvPr/>
          </p:nvSpPr>
          <p:spPr bwMode="auto">
            <a:xfrm>
              <a:off x="1457" y="2241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1" name="Rectangle 45"/>
            <p:cNvSpPr>
              <a:spLocks noChangeArrowheads="1"/>
            </p:cNvSpPr>
            <p:nvPr/>
          </p:nvSpPr>
          <p:spPr bwMode="auto">
            <a:xfrm>
              <a:off x="1457" y="2247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2" name="Rectangle 46"/>
            <p:cNvSpPr>
              <a:spLocks noChangeArrowheads="1"/>
            </p:cNvSpPr>
            <p:nvPr/>
          </p:nvSpPr>
          <p:spPr bwMode="auto">
            <a:xfrm>
              <a:off x="1457" y="2253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3" name="Rectangle 47"/>
            <p:cNvSpPr>
              <a:spLocks noChangeArrowheads="1"/>
            </p:cNvSpPr>
            <p:nvPr/>
          </p:nvSpPr>
          <p:spPr bwMode="auto">
            <a:xfrm>
              <a:off x="1457" y="2259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4" name="Rectangle 48"/>
            <p:cNvSpPr>
              <a:spLocks noChangeArrowheads="1"/>
            </p:cNvSpPr>
            <p:nvPr/>
          </p:nvSpPr>
          <p:spPr bwMode="auto">
            <a:xfrm>
              <a:off x="1457" y="2265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5" name="Rectangle 49"/>
            <p:cNvSpPr>
              <a:spLocks noChangeArrowheads="1"/>
            </p:cNvSpPr>
            <p:nvPr/>
          </p:nvSpPr>
          <p:spPr bwMode="auto">
            <a:xfrm>
              <a:off x="1457" y="2271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6" name="Rectangle 50"/>
            <p:cNvSpPr>
              <a:spLocks noChangeArrowheads="1"/>
            </p:cNvSpPr>
            <p:nvPr/>
          </p:nvSpPr>
          <p:spPr bwMode="auto">
            <a:xfrm>
              <a:off x="1457" y="2277"/>
              <a:ext cx="282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7" name="Rectangle 51"/>
            <p:cNvSpPr>
              <a:spLocks noChangeArrowheads="1"/>
            </p:cNvSpPr>
            <p:nvPr/>
          </p:nvSpPr>
          <p:spPr bwMode="auto">
            <a:xfrm>
              <a:off x="1457" y="2282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8" name="Rectangle 52"/>
            <p:cNvSpPr>
              <a:spLocks noChangeArrowheads="1"/>
            </p:cNvSpPr>
            <p:nvPr/>
          </p:nvSpPr>
          <p:spPr bwMode="auto">
            <a:xfrm>
              <a:off x="1457" y="2288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29" name="Rectangle 53"/>
            <p:cNvSpPr>
              <a:spLocks noChangeArrowheads="1"/>
            </p:cNvSpPr>
            <p:nvPr/>
          </p:nvSpPr>
          <p:spPr bwMode="auto">
            <a:xfrm>
              <a:off x="1457" y="2294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0" name="Rectangle 54"/>
            <p:cNvSpPr>
              <a:spLocks noChangeArrowheads="1"/>
            </p:cNvSpPr>
            <p:nvPr/>
          </p:nvSpPr>
          <p:spPr bwMode="auto">
            <a:xfrm>
              <a:off x="1457" y="2300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1" name="Rectangle 55"/>
            <p:cNvSpPr>
              <a:spLocks noChangeArrowheads="1"/>
            </p:cNvSpPr>
            <p:nvPr/>
          </p:nvSpPr>
          <p:spPr bwMode="auto">
            <a:xfrm>
              <a:off x="1457" y="2306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2" name="Rectangle 56"/>
            <p:cNvSpPr>
              <a:spLocks noChangeArrowheads="1"/>
            </p:cNvSpPr>
            <p:nvPr/>
          </p:nvSpPr>
          <p:spPr bwMode="auto">
            <a:xfrm>
              <a:off x="1457" y="2312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33" name="Rectangle 57"/>
            <p:cNvSpPr>
              <a:spLocks noChangeArrowheads="1"/>
            </p:cNvSpPr>
            <p:nvPr/>
          </p:nvSpPr>
          <p:spPr bwMode="auto">
            <a:xfrm>
              <a:off x="1457" y="2318"/>
              <a:ext cx="282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72714" name="Group 58"/>
          <p:cNvGrpSpPr>
            <a:grpSpLocks/>
          </p:cNvGrpSpPr>
          <p:nvPr/>
        </p:nvGrpSpPr>
        <p:grpSpPr bwMode="auto">
          <a:xfrm>
            <a:off x="2738438" y="2995613"/>
            <a:ext cx="3489325" cy="182562"/>
            <a:chOff x="1457" y="1671"/>
            <a:chExt cx="2268" cy="147"/>
          </a:xfrm>
        </p:grpSpPr>
        <p:sp>
          <p:nvSpPr>
            <p:cNvPr id="72785" name="Rectangle 59"/>
            <p:cNvSpPr>
              <a:spLocks noChangeArrowheads="1"/>
            </p:cNvSpPr>
            <p:nvPr/>
          </p:nvSpPr>
          <p:spPr bwMode="auto">
            <a:xfrm>
              <a:off x="1457" y="1671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6" name="Rectangle 60"/>
            <p:cNvSpPr>
              <a:spLocks noChangeArrowheads="1"/>
            </p:cNvSpPr>
            <p:nvPr/>
          </p:nvSpPr>
          <p:spPr bwMode="auto">
            <a:xfrm>
              <a:off x="1457" y="1677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7" name="Rectangle 61"/>
            <p:cNvSpPr>
              <a:spLocks noChangeArrowheads="1"/>
            </p:cNvSpPr>
            <p:nvPr/>
          </p:nvSpPr>
          <p:spPr bwMode="auto">
            <a:xfrm>
              <a:off x="1457" y="1683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8" name="Rectangle 62"/>
            <p:cNvSpPr>
              <a:spLocks noChangeArrowheads="1"/>
            </p:cNvSpPr>
            <p:nvPr/>
          </p:nvSpPr>
          <p:spPr bwMode="auto">
            <a:xfrm>
              <a:off x="1457" y="168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9" name="Rectangle 63"/>
            <p:cNvSpPr>
              <a:spLocks noChangeArrowheads="1"/>
            </p:cNvSpPr>
            <p:nvPr/>
          </p:nvSpPr>
          <p:spPr bwMode="auto">
            <a:xfrm>
              <a:off x="1457" y="169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0" name="Rectangle 64"/>
            <p:cNvSpPr>
              <a:spLocks noChangeArrowheads="1"/>
            </p:cNvSpPr>
            <p:nvPr/>
          </p:nvSpPr>
          <p:spPr bwMode="auto">
            <a:xfrm>
              <a:off x="1457" y="1701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1" name="Rectangle 65"/>
            <p:cNvSpPr>
              <a:spLocks noChangeArrowheads="1"/>
            </p:cNvSpPr>
            <p:nvPr/>
          </p:nvSpPr>
          <p:spPr bwMode="auto">
            <a:xfrm>
              <a:off x="1457" y="170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2" name="Rectangle 66"/>
            <p:cNvSpPr>
              <a:spLocks noChangeArrowheads="1"/>
            </p:cNvSpPr>
            <p:nvPr/>
          </p:nvSpPr>
          <p:spPr bwMode="auto">
            <a:xfrm>
              <a:off x="1457" y="171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3" name="Rectangle 67"/>
            <p:cNvSpPr>
              <a:spLocks noChangeArrowheads="1"/>
            </p:cNvSpPr>
            <p:nvPr/>
          </p:nvSpPr>
          <p:spPr bwMode="auto">
            <a:xfrm>
              <a:off x="1457" y="1718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4" name="Rectangle 68"/>
            <p:cNvSpPr>
              <a:spLocks noChangeArrowheads="1"/>
            </p:cNvSpPr>
            <p:nvPr/>
          </p:nvSpPr>
          <p:spPr bwMode="auto">
            <a:xfrm>
              <a:off x="1457" y="1724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5" name="Rectangle 69"/>
            <p:cNvSpPr>
              <a:spLocks noChangeArrowheads="1"/>
            </p:cNvSpPr>
            <p:nvPr/>
          </p:nvSpPr>
          <p:spPr bwMode="auto">
            <a:xfrm>
              <a:off x="1457" y="1730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6" name="Rectangle 70"/>
            <p:cNvSpPr>
              <a:spLocks noChangeArrowheads="1"/>
            </p:cNvSpPr>
            <p:nvPr/>
          </p:nvSpPr>
          <p:spPr bwMode="auto">
            <a:xfrm>
              <a:off x="1457" y="173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7" name="Rectangle 71"/>
            <p:cNvSpPr>
              <a:spLocks noChangeArrowheads="1"/>
            </p:cNvSpPr>
            <p:nvPr/>
          </p:nvSpPr>
          <p:spPr bwMode="auto">
            <a:xfrm>
              <a:off x="1457" y="174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8" name="Rectangle 72"/>
            <p:cNvSpPr>
              <a:spLocks noChangeArrowheads="1"/>
            </p:cNvSpPr>
            <p:nvPr/>
          </p:nvSpPr>
          <p:spPr bwMode="auto">
            <a:xfrm>
              <a:off x="1457" y="1748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99" name="Rectangle 73"/>
            <p:cNvSpPr>
              <a:spLocks noChangeArrowheads="1"/>
            </p:cNvSpPr>
            <p:nvPr/>
          </p:nvSpPr>
          <p:spPr bwMode="auto">
            <a:xfrm>
              <a:off x="1457" y="1754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0" name="Rectangle 74"/>
            <p:cNvSpPr>
              <a:spLocks noChangeArrowheads="1"/>
            </p:cNvSpPr>
            <p:nvPr/>
          </p:nvSpPr>
          <p:spPr bwMode="auto">
            <a:xfrm>
              <a:off x="1457" y="175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1" name="Rectangle 75"/>
            <p:cNvSpPr>
              <a:spLocks noChangeArrowheads="1"/>
            </p:cNvSpPr>
            <p:nvPr/>
          </p:nvSpPr>
          <p:spPr bwMode="auto">
            <a:xfrm>
              <a:off x="1457" y="176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2" name="Rectangle 76"/>
            <p:cNvSpPr>
              <a:spLocks noChangeArrowheads="1"/>
            </p:cNvSpPr>
            <p:nvPr/>
          </p:nvSpPr>
          <p:spPr bwMode="auto">
            <a:xfrm>
              <a:off x="1457" y="1771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3" name="Rectangle 77"/>
            <p:cNvSpPr>
              <a:spLocks noChangeArrowheads="1"/>
            </p:cNvSpPr>
            <p:nvPr/>
          </p:nvSpPr>
          <p:spPr bwMode="auto">
            <a:xfrm>
              <a:off x="1457" y="1777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4" name="Rectangle 78"/>
            <p:cNvSpPr>
              <a:spLocks noChangeArrowheads="1"/>
            </p:cNvSpPr>
            <p:nvPr/>
          </p:nvSpPr>
          <p:spPr bwMode="auto">
            <a:xfrm>
              <a:off x="1457" y="1783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5" name="Rectangle 79"/>
            <p:cNvSpPr>
              <a:spLocks noChangeArrowheads="1"/>
            </p:cNvSpPr>
            <p:nvPr/>
          </p:nvSpPr>
          <p:spPr bwMode="auto">
            <a:xfrm>
              <a:off x="1457" y="178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6" name="Rectangle 80"/>
            <p:cNvSpPr>
              <a:spLocks noChangeArrowheads="1"/>
            </p:cNvSpPr>
            <p:nvPr/>
          </p:nvSpPr>
          <p:spPr bwMode="auto">
            <a:xfrm>
              <a:off x="1457" y="179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7" name="Rectangle 81"/>
            <p:cNvSpPr>
              <a:spLocks noChangeArrowheads="1"/>
            </p:cNvSpPr>
            <p:nvPr/>
          </p:nvSpPr>
          <p:spPr bwMode="auto">
            <a:xfrm>
              <a:off x="1457" y="1801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8" name="Rectangle 82"/>
            <p:cNvSpPr>
              <a:spLocks noChangeArrowheads="1"/>
            </p:cNvSpPr>
            <p:nvPr/>
          </p:nvSpPr>
          <p:spPr bwMode="auto">
            <a:xfrm>
              <a:off x="1457" y="180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809" name="Rectangle 83"/>
            <p:cNvSpPr>
              <a:spLocks noChangeArrowheads="1"/>
            </p:cNvSpPr>
            <p:nvPr/>
          </p:nvSpPr>
          <p:spPr bwMode="auto">
            <a:xfrm>
              <a:off x="1457" y="181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</p:grpSp>
      <p:grpSp>
        <p:nvGrpSpPr>
          <p:cNvPr id="72715" name="Group 84"/>
          <p:cNvGrpSpPr>
            <a:grpSpLocks/>
          </p:cNvGrpSpPr>
          <p:nvPr/>
        </p:nvGrpSpPr>
        <p:grpSpPr bwMode="auto">
          <a:xfrm>
            <a:off x="2738438" y="2335213"/>
            <a:ext cx="4075112" cy="176212"/>
            <a:chOff x="1457" y="1166"/>
            <a:chExt cx="2650" cy="141"/>
          </a:xfrm>
        </p:grpSpPr>
        <p:sp>
          <p:nvSpPr>
            <p:cNvPr id="72761" name="Rectangle 85"/>
            <p:cNvSpPr>
              <a:spLocks noChangeArrowheads="1"/>
            </p:cNvSpPr>
            <p:nvPr/>
          </p:nvSpPr>
          <p:spPr bwMode="auto">
            <a:xfrm>
              <a:off x="1457" y="1166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62" name="Rectangle 86"/>
            <p:cNvSpPr>
              <a:spLocks noChangeArrowheads="1"/>
            </p:cNvSpPr>
            <p:nvPr/>
          </p:nvSpPr>
          <p:spPr bwMode="auto">
            <a:xfrm>
              <a:off x="1457" y="1172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63" name="Rectangle 87"/>
            <p:cNvSpPr>
              <a:spLocks noChangeArrowheads="1"/>
            </p:cNvSpPr>
            <p:nvPr/>
          </p:nvSpPr>
          <p:spPr bwMode="auto">
            <a:xfrm>
              <a:off x="1457" y="1178"/>
              <a:ext cx="2650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64" name="Rectangle 88"/>
            <p:cNvSpPr>
              <a:spLocks noChangeArrowheads="1"/>
            </p:cNvSpPr>
            <p:nvPr/>
          </p:nvSpPr>
          <p:spPr bwMode="auto">
            <a:xfrm>
              <a:off x="1457" y="1183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65" name="Rectangle 89"/>
            <p:cNvSpPr>
              <a:spLocks noChangeArrowheads="1"/>
            </p:cNvSpPr>
            <p:nvPr/>
          </p:nvSpPr>
          <p:spPr bwMode="auto">
            <a:xfrm>
              <a:off x="1457" y="1189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66" name="Rectangle 90"/>
            <p:cNvSpPr>
              <a:spLocks noChangeArrowheads="1"/>
            </p:cNvSpPr>
            <p:nvPr/>
          </p:nvSpPr>
          <p:spPr bwMode="auto">
            <a:xfrm>
              <a:off x="1457" y="1195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67" name="Rectangle 91"/>
            <p:cNvSpPr>
              <a:spLocks noChangeArrowheads="1"/>
            </p:cNvSpPr>
            <p:nvPr/>
          </p:nvSpPr>
          <p:spPr bwMode="auto">
            <a:xfrm>
              <a:off x="1457" y="1201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68" name="Rectangle 92"/>
            <p:cNvSpPr>
              <a:spLocks noChangeArrowheads="1"/>
            </p:cNvSpPr>
            <p:nvPr/>
          </p:nvSpPr>
          <p:spPr bwMode="auto">
            <a:xfrm>
              <a:off x="1457" y="1207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69" name="Rectangle 93"/>
            <p:cNvSpPr>
              <a:spLocks noChangeArrowheads="1"/>
            </p:cNvSpPr>
            <p:nvPr/>
          </p:nvSpPr>
          <p:spPr bwMode="auto">
            <a:xfrm>
              <a:off x="1457" y="1213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0" name="Rectangle 94"/>
            <p:cNvSpPr>
              <a:spLocks noChangeArrowheads="1"/>
            </p:cNvSpPr>
            <p:nvPr/>
          </p:nvSpPr>
          <p:spPr bwMode="auto">
            <a:xfrm>
              <a:off x="1457" y="1219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1" name="Rectangle 95"/>
            <p:cNvSpPr>
              <a:spLocks noChangeArrowheads="1"/>
            </p:cNvSpPr>
            <p:nvPr/>
          </p:nvSpPr>
          <p:spPr bwMode="auto">
            <a:xfrm>
              <a:off x="1457" y="1225"/>
              <a:ext cx="2650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2" name="Rectangle 96"/>
            <p:cNvSpPr>
              <a:spLocks noChangeArrowheads="1"/>
            </p:cNvSpPr>
            <p:nvPr/>
          </p:nvSpPr>
          <p:spPr bwMode="auto">
            <a:xfrm>
              <a:off x="1457" y="1230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3" name="Rectangle 97"/>
            <p:cNvSpPr>
              <a:spLocks noChangeArrowheads="1"/>
            </p:cNvSpPr>
            <p:nvPr/>
          </p:nvSpPr>
          <p:spPr bwMode="auto">
            <a:xfrm>
              <a:off x="1457" y="1236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4" name="Rectangle 98"/>
            <p:cNvSpPr>
              <a:spLocks noChangeArrowheads="1"/>
            </p:cNvSpPr>
            <p:nvPr/>
          </p:nvSpPr>
          <p:spPr bwMode="auto">
            <a:xfrm>
              <a:off x="1457" y="1242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5" name="Rectangle 99"/>
            <p:cNvSpPr>
              <a:spLocks noChangeArrowheads="1"/>
            </p:cNvSpPr>
            <p:nvPr/>
          </p:nvSpPr>
          <p:spPr bwMode="auto">
            <a:xfrm>
              <a:off x="1457" y="1248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6" name="Rectangle 100"/>
            <p:cNvSpPr>
              <a:spLocks noChangeArrowheads="1"/>
            </p:cNvSpPr>
            <p:nvPr/>
          </p:nvSpPr>
          <p:spPr bwMode="auto">
            <a:xfrm>
              <a:off x="1457" y="1254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7" name="Rectangle 101"/>
            <p:cNvSpPr>
              <a:spLocks noChangeArrowheads="1"/>
            </p:cNvSpPr>
            <p:nvPr/>
          </p:nvSpPr>
          <p:spPr bwMode="auto">
            <a:xfrm>
              <a:off x="1457" y="1260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8" name="Rectangle 102"/>
            <p:cNvSpPr>
              <a:spLocks noChangeArrowheads="1"/>
            </p:cNvSpPr>
            <p:nvPr/>
          </p:nvSpPr>
          <p:spPr bwMode="auto">
            <a:xfrm>
              <a:off x="1457" y="1266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79" name="Rectangle 103"/>
            <p:cNvSpPr>
              <a:spLocks noChangeArrowheads="1"/>
            </p:cNvSpPr>
            <p:nvPr/>
          </p:nvSpPr>
          <p:spPr bwMode="auto">
            <a:xfrm>
              <a:off x="1457" y="1272"/>
              <a:ext cx="2650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0" name="Rectangle 104"/>
            <p:cNvSpPr>
              <a:spLocks noChangeArrowheads="1"/>
            </p:cNvSpPr>
            <p:nvPr/>
          </p:nvSpPr>
          <p:spPr bwMode="auto">
            <a:xfrm>
              <a:off x="1457" y="1277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1" name="Rectangle 105"/>
            <p:cNvSpPr>
              <a:spLocks noChangeArrowheads="1"/>
            </p:cNvSpPr>
            <p:nvPr/>
          </p:nvSpPr>
          <p:spPr bwMode="auto">
            <a:xfrm>
              <a:off x="1457" y="1283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2" name="Rectangle 106"/>
            <p:cNvSpPr>
              <a:spLocks noChangeArrowheads="1"/>
            </p:cNvSpPr>
            <p:nvPr/>
          </p:nvSpPr>
          <p:spPr bwMode="auto">
            <a:xfrm>
              <a:off x="1457" y="1289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3" name="Rectangle 107"/>
            <p:cNvSpPr>
              <a:spLocks noChangeArrowheads="1"/>
            </p:cNvSpPr>
            <p:nvPr/>
          </p:nvSpPr>
          <p:spPr bwMode="auto">
            <a:xfrm>
              <a:off x="1457" y="1295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  <p:sp>
          <p:nvSpPr>
            <p:cNvPr id="72784" name="Rectangle 108"/>
            <p:cNvSpPr>
              <a:spLocks noChangeArrowheads="1"/>
            </p:cNvSpPr>
            <p:nvPr/>
          </p:nvSpPr>
          <p:spPr bwMode="auto">
            <a:xfrm>
              <a:off x="1457" y="1301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endParaRPr>
            </a:p>
          </p:txBody>
        </p:sp>
      </p:grpSp>
      <p:sp>
        <p:nvSpPr>
          <p:cNvPr id="72716" name="Rectangle 123"/>
          <p:cNvSpPr>
            <a:spLocks noChangeArrowheads="1"/>
          </p:cNvSpPr>
          <p:nvPr/>
        </p:nvSpPr>
        <p:spPr bwMode="auto">
          <a:xfrm>
            <a:off x="3881438" y="4103688"/>
            <a:ext cx="211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6.7</a:t>
            </a:r>
          </a:p>
        </p:txBody>
      </p:sp>
      <p:sp>
        <p:nvSpPr>
          <p:cNvPr id="72717" name="Rectangle 124"/>
          <p:cNvSpPr>
            <a:spLocks noChangeArrowheads="1"/>
          </p:cNvSpPr>
          <p:nvPr/>
        </p:nvSpPr>
        <p:spPr bwMode="auto">
          <a:xfrm>
            <a:off x="3800475" y="3436938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6.2</a:t>
            </a:r>
          </a:p>
        </p:txBody>
      </p:sp>
      <p:sp>
        <p:nvSpPr>
          <p:cNvPr id="72718" name="Rectangle 125"/>
          <p:cNvSpPr>
            <a:spLocks noChangeArrowheads="1"/>
          </p:cNvSpPr>
          <p:nvPr/>
        </p:nvSpPr>
        <p:spPr bwMode="auto">
          <a:xfrm>
            <a:off x="6616700" y="2816225"/>
            <a:ext cx="295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24.3</a:t>
            </a:r>
          </a:p>
        </p:txBody>
      </p:sp>
      <p:sp>
        <p:nvSpPr>
          <p:cNvPr id="72719" name="Rectangle 126"/>
          <p:cNvSpPr>
            <a:spLocks noChangeArrowheads="1"/>
          </p:cNvSpPr>
          <p:nvPr/>
        </p:nvSpPr>
        <p:spPr bwMode="auto">
          <a:xfrm>
            <a:off x="7196138" y="2205038"/>
            <a:ext cx="295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28.1</a:t>
            </a:r>
          </a:p>
        </p:txBody>
      </p:sp>
      <p:sp>
        <p:nvSpPr>
          <p:cNvPr id="72720" name="Rectangle 127"/>
          <p:cNvSpPr>
            <a:spLocks noChangeArrowheads="1"/>
          </p:cNvSpPr>
          <p:nvPr/>
        </p:nvSpPr>
        <p:spPr bwMode="auto">
          <a:xfrm>
            <a:off x="3644900" y="4284663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5.2</a:t>
            </a:r>
          </a:p>
        </p:txBody>
      </p:sp>
      <p:sp>
        <p:nvSpPr>
          <p:cNvPr id="72721" name="Rectangle 128"/>
          <p:cNvSpPr>
            <a:spLocks noChangeArrowheads="1"/>
          </p:cNvSpPr>
          <p:nvPr/>
        </p:nvSpPr>
        <p:spPr bwMode="auto">
          <a:xfrm>
            <a:off x="3271838" y="3624263"/>
            <a:ext cx="211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2.8</a:t>
            </a:r>
          </a:p>
        </p:txBody>
      </p:sp>
      <p:sp>
        <p:nvSpPr>
          <p:cNvPr id="72722" name="Rectangle 129"/>
          <p:cNvSpPr>
            <a:spLocks noChangeArrowheads="1"/>
          </p:cNvSpPr>
          <p:nvPr/>
        </p:nvSpPr>
        <p:spPr bwMode="auto">
          <a:xfrm>
            <a:off x="6334125" y="3024188"/>
            <a:ext cx="295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22.5</a:t>
            </a:r>
          </a:p>
        </p:txBody>
      </p:sp>
      <p:sp>
        <p:nvSpPr>
          <p:cNvPr id="72723" name="Rectangle 130"/>
          <p:cNvSpPr>
            <a:spLocks noChangeArrowheads="1"/>
          </p:cNvSpPr>
          <p:nvPr/>
        </p:nvSpPr>
        <p:spPr bwMode="auto">
          <a:xfrm>
            <a:off x="6921500" y="2392363"/>
            <a:ext cx="2952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26.3</a:t>
            </a:r>
          </a:p>
        </p:txBody>
      </p:sp>
      <p:sp>
        <p:nvSpPr>
          <p:cNvPr id="72724" name="Rectangle 131"/>
          <p:cNvSpPr>
            <a:spLocks noChangeArrowheads="1"/>
          </p:cNvSpPr>
          <p:nvPr/>
        </p:nvSpPr>
        <p:spPr bwMode="auto">
          <a:xfrm>
            <a:off x="2684463" y="46529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0</a:t>
            </a:r>
          </a:p>
        </p:txBody>
      </p:sp>
      <p:sp>
        <p:nvSpPr>
          <p:cNvPr id="72725" name="Rectangle 132"/>
          <p:cNvSpPr>
            <a:spLocks noChangeArrowheads="1"/>
          </p:cNvSpPr>
          <p:nvPr/>
        </p:nvSpPr>
        <p:spPr bwMode="auto">
          <a:xfrm>
            <a:off x="3462338" y="46529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5</a:t>
            </a:r>
          </a:p>
        </p:txBody>
      </p:sp>
      <p:sp>
        <p:nvSpPr>
          <p:cNvPr id="72726" name="Rectangle 133"/>
          <p:cNvSpPr>
            <a:spLocks noChangeArrowheads="1"/>
          </p:cNvSpPr>
          <p:nvPr/>
        </p:nvSpPr>
        <p:spPr bwMode="auto">
          <a:xfrm>
            <a:off x="4179888" y="46529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10</a:t>
            </a:r>
          </a:p>
        </p:txBody>
      </p:sp>
      <p:sp>
        <p:nvSpPr>
          <p:cNvPr id="72727" name="Rectangle 134"/>
          <p:cNvSpPr>
            <a:spLocks noChangeArrowheads="1"/>
          </p:cNvSpPr>
          <p:nvPr/>
        </p:nvSpPr>
        <p:spPr bwMode="auto">
          <a:xfrm>
            <a:off x="4959350" y="46529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15</a:t>
            </a:r>
          </a:p>
        </p:txBody>
      </p:sp>
      <p:sp>
        <p:nvSpPr>
          <p:cNvPr id="72728" name="Rectangle 135"/>
          <p:cNvSpPr>
            <a:spLocks noChangeArrowheads="1"/>
          </p:cNvSpPr>
          <p:nvPr/>
        </p:nvSpPr>
        <p:spPr bwMode="auto">
          <a:xfrm>
            <a:off x="5740400" y="46529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20</a:t>
            </a:r>
          </a:p>
        </p:txBody>
      </p:sp>
      <p:sp>
        <p:nvSpPr>
          <p:cNvPr id="72729" name="Rectangle 136"/>
          <p:cNvSpPr>
            <a:spLocks noChangeArrowheads="1"/>
          </p:cNvSpPr>
          <p:nvPr/>
        </p:nvSpPr>
        <p:spPr bwMode="auto">
          <a:xfrm>
            <a:off x="6518275" y="46529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25</a:t>
            </a:r>
          </a:p>
        </p:txBody>
      </p:sp>
      <p:sp>
        <p:nvSpPr>
          <p:cNvPr id="72730" name="Rectangle 137"/>
          <p:cNvSpPr>
            <a:spLocks noChangeArrowheads="1"/>
          </p:cNvSpPr>
          <p:nvPr/>
        </p:nvSpPr>
        <p:spPr bwMode="auto">
          <a:xfrm>
            <a:off x="7294563" y="46529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30</a:t>
            </a:r>
          </a:p>
        </p:txBody>
      </p:sp>
      <p:sp>
        <p:nvSpPr>
          <p:cNvPr id="72731" name="Rectangle 138"/>
          <p:cNvSpPr>
            <a:spLocks noChangeArrowheads="1"/>
          </p:cNvSpPr>
          <p:nvPr/>
        </p:nvSpPr>
        <p:spPr bwMode="auto">
          <a:xfrm>
            <a:off x="8059738" y="46529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35</a:t>
            </a:r>
          </a:p>
        </p:txBody>
      </p:sp>
      <p:sp>
        <p:nvSpPr>
          <p:cNvPr id="72732" name="Rectangle 139"/>
          <p:cNvSpPr>
            <a:spLocks noChangeArrowheads="1"/>
          </p:cNvSpPr>
          <p:nvPr/>
        </p:nvSpPr>
        <p:spPr bwMode="auto">
          <a:xfrm>
            <a:off x="992188" y="4143375"/>
            <a:ext cx="1574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Graft loss or death</a:t>
            </a:r>
          </a:p>
        </p:txBody>
      </p:sp>
      <p:sp>
        <p:nvSpPr>
          <p:cNvPr id="72733" name="Rectangle 140"/>
          <p:cNvSpPr>
            <a:spLocks noChangeArrowheads="1"/>
          </p:cNvSpPr>
          <p:nvPr/>
        </p:nvSpPr>
        <p:spPr bwMode="auto">
          <a:xfrm>
            <a:off x="393700" y="3392488"/>
            <a:ext cx="2173288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Biopsy-proven chronic</a:t>
            </a:r>
            <a:b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</a:b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rejection (3–</a:t>
            </a: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12 months)</a:t>
            </a:r>
            <a:endParaRPr kumimoji="0" lang="en-GB" altLang="zh-TW" sz="1400" b="1" i="0" u="none" strike="noStrike" kern="1200" cap="none" spc="0" normalizeH="0" baseline="0" noProof="0">
              <a:ln>
                <a:noFill/>
              </a:ln>
              <a:solidFill>
                <a:srgbClr val="A13926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34" name="Rectangle 141"/>
          <p:cNvSpPr>
            <a:spLocks noChangeArrowheads="1"/>
          </p:cNvSpPr>
          <p:nvPr/>
        </p:nvSpPr>
        <p:spPr bwMode="auto">
          <a:xfrm>
            <a:off x="393700" y="2894013"/>
            <a:ext cx="2176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BPAR</a:t>
            </a:r>
          </a:p>
        </p:txBody>
      </p:sp>
      <p:sp>
        <p:nvSpPr>
          <p:cNvPr id="72735" name="Rectangle 142"/>
          <p:cNvSpPr>
            <a:spLocks noChangeArrowheads="1"/>
          </p:cNvSpPr>
          <p:nvPr/>
        </p:nvSpPr>
        <p:spPr bwMode="auto">
          <a:xfrm>
            <a:off x="533400" y="2119313"/>
            <a:ext cx="20367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BPAR, graft loss </a:t>
            </a:r>
            <a:b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</a:br>
            <a:r>
              <a:rPr kumimoji="0" lang="en-GB" altLang="zh-TW" sz="1400" b="1" i="0" u="none" strike="noStrike" kern="1200" cap="none" spc="0" normalizeH="0" baseline="0" noProof="0">
                <a:ln>
                  <a:noFill/>
                </a:ln>
                <a:solidFill>
                  <a:srgbClr val="A13926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or death </a:t>
            </a:r>
          </a:p>
        </p:txBody>
      </p:sp>
      <p:sp>
        <p:nvSpPr>
          <p:cNvPr id="72736" name="Rectangle 143"/>
          <p:cNvSpPr>
            <a:spLocks noChangeArrowheads="1"/>
          </p:cNvSpPr>
          <p:nvPr/>
        </p:nvSpPr>
        <p:spPr bwMode="auto">
          <a:xfrm>
            <a:off x="3930106" y="4980593"/>
            <a:ext cx="2735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1" i="0" u="none" strike="noStrike" kern="120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Incidence of events at 1 year (%)</a:t>
            </a:r>
          </a:p>
        </p:txBody>
      </p:sp>
      <p:sp>
        <p:nvSpPr>
          <p:cNvPr id="72737" name="Rectangle 147"/>
          <p:cNvSpPr>
            <a:spLocks noChangeArrowheads="1"/>
          </p:cNvSpPr>
          <p:nvPr/>
        </p:nvSpPr>
        <p:spPr bwMode="auto">
          <a:xfrm>
            <a:off x="7548563" y="2227263"/>
            <a:ext cx="573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8F1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p=ns</a:t>
            </a:r>
          </a:p>
        </p:txBody>
      </p:sp>
      <p:sp>
        <p:nvSpPr>
          <p:cNvPr id="72738" name="Rectangle 166"/>
          <p:cNvSpPr>
            <a:spLocks noChangeArrowheads="1"/>
          </p:cNvSpPr>
          <p:nvPr/>
        </p:nvSpPr>
        <p:spPr bwMode="auto">
          <a:xfrm>
            <a:off x="2736850" y="4083050"/>
            <a:ext cx="1044575" cy="165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39" name="Rectangle 167"/>
          <p:cNvSpPr>
            <a:spLocks noChangeArrowheads="1"/>
          </p:cNvSpPr>
          <p:nvPr/>
        </p:nvSpPr>
        <p:spPr bwMode="auto">
          <a:xfrm>
            <a:off x="2733675" y="3436938"/>
            <a:ext cx="946150" cy="176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40" name="Rectangle 168"/>
          <p:cNvSpPr>
            <a:spLocks noChangeArrowheads="1"/>
          </p:cNvSpPr>
          <p:nvPr/>
        </p:nvSpPr>
        <p:spPr bwMode="auto">
          <a:xfrm>
            <a:off x="2744788" y="2162175"/>
            <a:ext cx="4365625" cy="1873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41" name="Rectangle 169"/>
          <p:cNvSpPr>
            <a:spLocks noChangeArrowheads="1"/>
          </p:cNvSpPr>
          <p:nvPr/>
        </p:nvSpPr>
        <p:spPr bwMode="auto">
          <a:xfrm>
            <a:off x="2744788" y="2805113"/>
            <a:ext cx="3767137" cy="1968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42" name="Line 170"/>
          <p:cNvSpPr>
            <a:spLocks noChangeShapeType="1"/>
          </p:cNvSpPr>
          <p:nvPr/>
        </p:nvSpPr>
        <p:spPr bwMode="auto">
          <a:xfrm>
            <a:off x="2738438" y="2036763"/>
            <a:ext cx="1587" cy="2535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43" name="Rectangle 173"/>
          <p:cNvSpPr>
            <a:spLocks noChangeArrowheads="1"/>
          </p:cNvSpPr>
          <p:nvPr/>
        </p:nvSpPr>
        <p:spPr bwMode="auto">
          <a:xfrm>
            <a:off x="4254500" y="4068763"/>
            <a:ext cx="57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8F1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p=ns</a:t>
            </a:r>
          </a:p>
        </p:txBody>
      </p:sp>
      <p:sp>
        <p:nvSpPr>
          <p:cNvPr id="72744" name="Rectangle 174"/>
          <p:cNvSpPr>
            <a:spLocks noChangeArrowheads="1"/>
          </p:cNvSpPr>
          <p:nvPr/>
        </p:nvSpPr>
        <p:spPr bwMode="auto">
          <a:xfrm>
            <a:off x="4252913" y="3467100"/>
            <a:ext cx="573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8F1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p=ns</a:t>
            </a:r>
          </a:p>
        </p:txBody>
      </p:sp>
      <p:sp>
        <p:nvSpPr>
          <p:cNvPr id="72745" name="Rectangle 175"/>
          <p:cNvSpPr>
            <a:spLocks noChangeArrowheads="1"/>
          </p:cNvSpPr>
          <p:nvPr/>
        </p:nvSpPr>
        <p:spPr bwMode="auto">
          <a:xfrm>
            <a:off x="6943725" y="2851150"/>
            <a:ext cx="57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8F1F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de-DE" altLang="zh-TW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p=ns</a:t>
            </a:r>
          </a:p>
        </p:txBody>
      </p:sp>
      <p:sp>
        <p:nvSpPr>
          <p:cNvPr id="72746" name="Rectangle 158"/>
          <p:cNvSpPr>
            <a:spLocks noGrp="1" noChangeArrowheads="1"/>
          </p:cNvSpPr>
          <p:nvPr>
            <p:ph type="title"/>
          </p:nvPr>
        </p:nvSpPr>
        <p:spPr>
          <a:xfrm>
            <a:off x="423228" y="331776"/>
            <a:ext cx="7833360" cy="822350"/>
          </a:xfrm>
        </p:spPr>
        <p:txBody>
          <a:bodyPr anchor="t">
            <a:noAutofit/>
          </a:bodyPr>
          <a:lstStyle/>
          <a:p>
            <a:r>
              <a:rPr lang="en-GB" altLang="en-GB" sz="2800" b="1" dirty="0"/>
              <a:t>Result </a:t>
            </a:r>
            <a:r>
              <a:rPr lang="en-GB" altLang="en-GB" sz="2800" b="1" i="1" dirty="0"/>
              <a:t>:</a:t>
            </a:r>
            <a:r>
              <a:rPr lang="en-GB" altLang="en-GB" sz="2800" b="1" dirty="0"/>
              <a:t>  EC MPS and MMF,  therapeutically equivalent </a:t>
            </a:r>
            <a:br>
              <a:rPr lang="en-GB" altLang="en-GB" sz="2800" b="1" dirty="0"/>
            </a:br>
            <a:r>
              <a:rPr lang="en-GB" altLang="en-GB" sz="2800" b="1" dirty="0"/>
              <a:t>in </a:t>
            </a:r>
            <a:r>
              <a:rPr lang="en-GB" altLang="en-GB" sz="2800" b="1" i="1" dirty="0"/>
              <a:t>de novo </a:t>
            </a:r>
            <a:r>
              <a:rPr lang="en-GB" altLang="en-GB" sz="2800" b="1" dirty="0" err="1"/>
              <a:t>KTx</a:t>
            </a:r>
            <a:r>
              <a:rPr lang="en-GB" altLang="en-GB" sz="2800" b="1" i="1" dirty="0"/>
              <a:t> </a:t>
            </a:r>
            <a:r>
              <a:rPr lang="en-GB" altLang="en-GB" sz="2800" b="1" dirty="0"/>
              <a:t>patients</a:t>
            </a:r>
            <a:endParaRPr lang="en-GB" altLang="zh-TW" sz="2800" b="1" dirty="0">
              <a:ea typeface="新細明體" charset="-120"/>
            </a:endParaRPr>
          </a:p>
        </p:txBody>
      </p:sp>
      <p:sp>
        <p:nvSpPr>
          <p:cNvPr id="72747" name="Rectangle 163"/>
          <p:cNvSpPr>
            <a:spLocks noChangeArrowheads="1"/>
          </p:cNvSpPr>
          <p:nvPr/>
        </p:nvSpPr>
        <p:spPr bwMode="auto">
          <a:xfrm>
            <a:off x="6764116" y="4217988"/>
            <a:ext cx="135934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EC MPS (n=213)</a:t>
            </a:r>
          </a:p>
        </p:txBody>
      </p:sp>
      <p:sp>
        <p:nvSpPr>
          <p:cNvPr id="72748" name="Rectangle 164"/>
          <p:cNvSpPr>
            <a:spLocks noChangeArrowheads="1"/>
          </p:cNvSpPr>
          <p:nvPr/>
        </p:nvSpPr>
        <p:spPr bwMode="auto">
          <a:xfrm>
            <a:off x="6742113" y="3976688"/>
            <a:ext cx="1066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MMF (n=210)</a:t>
            </a:r>
          </a:p>
        </p:txBody>
      </p:sp>
      <p:sp>
        <p:nvSpPr>
          <p:cNvPr id="72749" name="Rectangle 8"/>
          <p:cNvSpPr>
            <a:spLocks noChangeArrowheads="1"/>
          </p:cNvSpPr>
          <p:nvPr/>
        </p:nvSpPr>
        <p:spPr bwMode="auto">
          <a:xfrm>
            <a:off x="6523038" y="4002088"/>
            <a:ext cx="147637" cy="1476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50" name="Rectangle 9"/>
          <p:cNvSpPr>
            <a:spLocks noChangeArrowheads="1"/>
          </p:cNvSpPr>
          <p:nvPr/>
        </p:nvSpPr>
        <p:spPr bwMode="auto">
          <a:xfrm>
            <a:off x="6523038" y="4244975"/>
            <a:ext cx="147637" cy="1476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TW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charset="-120"/>
              <a:cs typeface="+mn-cs"/>
            </a:endParaRPr>
          </a:p>
        </p:txBody>
      </p:sp>
      <p:sp>
        <p:nvSpPr>
          <p:cNvPr id="72751" name="Line 170"/>
          <p:cNvSpPr>
            <a:spLocks noChangeShapeType="1"/>
          </p:cNvSpPr>
          <p:nvPr/>
        </p:nvSpPr>
        <p:spPr bwMode="auto">
          <a:xfrm rot="5400000">
            <a:off x="5447506" y="1840707"/>
            <a:ext cx="3175" cy="544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52" name="Line 170"/>
          <p:cNvSpPr>
            <a:spLocks noChangeShapeType="1"/>
          </p:cNvSpPr>
          <p:nvPr/>
        </p:nvSpPr>
        <p:spPr bwMode="auto">
          <a:xfrm>
            <a:off x="2740025" y="4560888"/>
            <a:ext cx="0" cy="77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53" name="Line 170"/>
          <p:cNvSpPr>
            <a:spLocks noChangeShapeType="1"/>
          </p:cNvSpPr>
          <p:nvPr/>
        </p:nvSpPr>
        <p:spPr bwMode="auto">
          <a:xfrm>
            <a:off x="3514725" y="4560888"/>
            <a:ext cx="0" cy="77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54" name="Line 170"/>
          <p:cNvSpPr>
            <a:spLocks noChangeShapeType="1"/>
          </p:cNvSpPr>
          <p:nvPr/>
        </p:nvSpPr>
        <p:spPr bwMode="auto">
          <a:xfrm>
            <a:off x="4276725" y="4560888"/>
            <a:ext cx="0" cy="77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55" name="Line 170"/>
          <p:cNvSpPr>
            <a:spLocks noChangeShapeType="1"/>
          </p:cNvSpPr>
          <p:nvPr/>
        </p:nvSpPr>
        <p:spPr bwMode="auto">
          <a:xfrm>
            <a:off x="5051425" y="4560888"/>
            <a:ext cx="0" cy="77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56" name="Line 170"/>
          <p:cNvSpPr>
            <a:spLocks noChangeShapeType="1"/>
          </p:cNvSpPr>
          <p:nvPr/>
        </p:nvSpPr>
        <p:spPr bwMode="auto">
          <a:xfrm>
            <a:off x="5838825" y="4560888"/>
            <a:ext cx="0" cy="77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57" name="Line 170"/>
          <p:cNvSpPr>
            <a:spLocks noChangeShapeType="1"/>
          </p:cNvSpPr>
          <p:nvPr/>
        </p:nvSpPr>
        <p:spPr bwMode="auto">
          <a:xfrm>
            <a:off x="6613525" y="4560888"/>
            <a:ext cx="0" cy="77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58" name="Line 170"/>
          <p:cNvSpPr>
            <a:spLocks noChangeShapeType="1"/>
          </p:cNvSpPr>
          <p:nvPr/>
        </p:nvSpPr>
        <p:spPr bwMode="auto">
          <a:xfrm>
            <a:off x="7375525" y="4560888"/>
            <a:ext cx="0" cy="77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59" name="Line 170"/>
          <p:cNvSpPr>
            <a:spLocks noChangeShapeType="1"/>
          </p:cNvSpPr>
          <p:nvPr/>
        </p:nvSpPr>
        <p:spPr bwMode="auto">
          <a:xfrm>
            <a:off x="8156575" y="4560888"/>
            <a:ext cx="0" cy="777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760" name="Rectangle 30"/>
          <p:cNvSpPr>
            <a:spLocks noChangeArrowheads="1"/>
          </p:cNvSpPr>
          <p:nvPr/>
        </p:nvSpPr>
        <p:spPr bwMode="auto">
          <a:xfrm>
            <a:off x="355600" y="5380038"/>
            <a:ext cx="63230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EC MPS ; Enteric coated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Mycophenolate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sodium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MMF,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mycophenolate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mofetil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; BPAR, biopsy-proven acute rejection;</a:t>
            </a:r>
            <a:b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</a:b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ns, not significant. </a:t>
            </a:r>
            <a:r>
              <a:rPr kumimoji="0" lang="en-GB" altLang="zh-TW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Ktx</a:t>
            </a:r>
            <a:r>
              <a:rPr kumimoji="0" lang="en-GB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charset="-120"/>
                <a:cs typeface="+mn-cs"/>
              </a:rPr>
              <a:t> = Kidney transplantation</a:t>
            </a:r>
          </a:p>
        </p:txBody>
      </p:sp>
    </p:spTree>
    <p:extLst>
      <p:ext uri="{BB962C8B-B14F-4D97-AF65-F5344CB8AC3E}">
        <p14:creationId xmlns:p14="http://schemas.microsoft.com/office/powerpoint/2010/main" val="29117950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074F223-C16E-44CD-A41C-06E700AA0AB6}" type="slidenum">
              <a:rPr lang="en-US" altLang="zh-TW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zh-TW">
              <a:solidFill>
                <a:schemeClr val="accent1"/>
              </a:solidFill>
            </a:endParaRPr>
          </a:p>
        </p:txBody>
      </p:sp>
      <p:sp>
        <p:nvSpPr>
          <p:cNvPr id="100355" name="Rectangle 35"/>
          <p:cNvSpPr>
            <a:spLocks noChangeArrowheads="1"/>
          </p:cNvSpPr>
          <p:nvPr/>
        </p:nvSpPr>
        <p:spPr bwMode="auto">
          <a:xfrm>
            <a:off x="544513" y="1484313"/>
            <a:ext cx="81359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1600">
              <a:solidFill>
                <a:schemeClr val="tx1"/>
              </a:solidFill>
              <a:ea typeface="新細明體" charset="-120"/>
              <a:sym typeface="Symbol" panose="05050102010706020507" pitchFamily="18" charset="2"/>
            </a:endParaRPr>
          </a:p>
        </p:txBody>
      </p:sp>
      <p:sp>
        <p:nvSpPr>
          <p:cNvPr id="100356" name="Text Box 52"/>
          <p:cNvSpPr txBox="1">
            <a:spLocks noChangeArrowheads="1"/>
          </p:cNvSpPr>
          <p:nvPr/>
        </p:nvSpPr>
        <p:spPr bwMode="auto">
          <a:xfrm rot="16200000" flipH="1">
            <a:off x="-602456" y="3483769"/>
            <a:ext cx="3097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accent1"/>
                </a:solidFill>
                <a:ea typeface="新細明體" charset="-120"/>
              </a:rPr>
              <a:t>Incidence during Months 12–36</a:t>
            </a:r>
            <a:br>
              <a:rPr lang="en-GB" altLang="zh-TW" sz="1400" b="1">
                <a:solidFill>
                  <a:schemeClr val="accent1"/>
                </a:solidFill>
                <a:ea typeface="新細明體" charset="-120"/>
              </a:rPr>
            </a:br>
            <a:r>
              <a:rPr lang="en-GB" altLang="zh-TW" sz="1400" b="1">
                <a:solidFill>
                  <a:schemeClr val="accent1"/>
                </a:solidFill>
                <a:ea typeface="新細明體" charset="-120"/>
              </a:rPr>
              <a:t>post-transplant (% patients)</a:t>
            </a:r>
          </a:p>
        </p:txBody>
      </p:sp>
      <p:sp>
        <p:nvSpPr>
          <p:cNvPr id="100357" name="Rectangle 53"/>
          <p:cNvSpPr>
            <a:spLocks noChangeArrowheads="1"/>
          </p:cNvSpPr>
          <p:nvPr/>
        </p:nvSpPr>
        <p:spPr bwMode="auto">
          <a:xfrm>
            <a:off x="1531938" y="5192713"/>
            <a:ext cx="23479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A13926"/>
                </a:solidFill>
                <a:ea typeface="新細明體" charset="-120"/>
              </a:rPr>
              <a:t>BPAR</a:t>
            </a:r>
          </a:p>
        </p:txBody>
      </p:sp>
      <p:sp>
        <p:nvSpPr>
          <p:cNvPr id="100358" name="Rectangle 54"/>
          <p:cNvSpPr>
            <a:spLocks noChangeArrowheads="1"/>
          </p:cNvSpPr>
          <p:nvPr/>
        </p:nvSpPr>
        <p:spPr bwMode="auto">
          <a:xfrm>
            <a:off x="6061075" y="5180013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A13926"/>
                </a:solidFill>
                <a:ea typeface="新細明體" charset="-120"/>
              </a:rPr>
              <a:t>Death or graft loss</a:t>
            </a:r>
          </a:p>
        </p:txBody>
      </p:sp>
      <p:sp>
        <p:nvSpPr>
          <p:cNvPr id="100359" name="Rectangle 55"/>
          <p:cNvSpPr>
            <a:spLocks noChangeArrowheads="1"/>
          </p:cNvSpPr>
          <p:nvPr/>
        </p:nvSpPr>
        <p:spPr bwMode="auto">
          <a:xfrm>
            <a:off x="4295775" y="5165725"/>
            <a:ext cx="9890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A13926"/>
                </a:solidFill>
                <a:ea typeface="新細明體" charset="-120"/>
              </a:rPr>
              <a:t>Graft loss</a:t>
            </a:r>
          </a:p>
        </p:txBody>
      </p:sp>
      <p:sp>
        <p:nvSpPr>
          <p:cNvPr id="100360" name="Rectangle 27"/>
          <p:cNvSpPr>
            <a:spLocks noChangeArrowheads="1"/>
          </p:cNvSpPr>
          <p:nvPr/>
        </p:nvSpPr>
        <p:spPr bwMode="auto">
          <a:xfrm>
            <a:off x="1919288" y="4176713"/>
            <a:ext cx="374650" cy="976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1" name="Rectangle 28"/>
          <p:cNvSpPr>
            <a:spLocks noChangeArrowheads="1"/>
          </p:cNvSpPr>
          <p:nvPr/>
        </p:nvSpPr>
        <p:spPr bwMode="auto">
          <a:xfrm>
            <a:off x="4065588" y="4422775"/>
            <a:ext cx="382587" cy="7302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2" name="Rectangle 29"/>
          <p:cNvSpPr>
            <a:spLocks noChangeArrowheads="1"/>
          </p:cNvSpPr>
          <p:nvPr/>
        </p:nvSpPr>
        <p:spPr bwMode="auto">
          <a:xfrm>
            <a:off x="6175375" y="3160713"/>
            <a:ext cx="374650" cy="1992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3" name="Rectangle 30"/>
          <p:cNvSpPr>
            <a:spLocks noChangeArrowheads="1"/>
          </p:cNvSpPr>
          <p:nvPr/>
        </p:nvSpPr>
        <p:spPr bwMode="auto">
          <a:xfrm>
            <a:off x="2293938" y="3516313"/>
            <a:ext cx="382587" cy="1636712"/>
          </a:xfrm>
          <a:prstGeom prst="rect">
            <a:avLst/>
          </a:prstGeom>
          <a:solidFill>
            <a:schemeClr val="bg2">
              <a:alpha val="6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4" name="Rectangle 31"/>
          <p:cNvSpPr>
            <a:spLocks noChangeArrowheads="1"/>
          </p:cNvSpPr>
          <p:nvPr/>
        </p:nvSpPr>
        <p:spPr bwMode="auto">
          <a:xfrm>
            <a:off x="4448175" y="4906963"/>
            <a:ext cx="373063" cy="246062"/>
          </a:xfrm>
          <a:prstGeom prst="rect">
            <a:avLst/>
          </a:prstGeom>
          <a:solidFill>
            <a:schemeClr val="bg2">
              <a:alpha val="6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5" name="Rectangle 32"/>
          <p:cNvSpPr>
            <a:spLocks noChangeArrowheads="1"/>
          </p:cNvSpPr>
          <p:nvPr/>
        </p:nvSpPr>
        <p:spPr bwMode="auto">
          <a:xfrm>
            <a:off x="6550025" y="4452938"/>
            <a:ext cx="382588" cy="700087"/>
          </a:xfrm>
          <a:prstGeom prst="rect">
            <a:avLst/>
          </a:prstGeom>
          <a:solidFill>
            <a:schemeClr val="bg2">
              <a:alpha val="6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6" name="Rectangle 33"/>
          <p:cNvSpPr>
            <a:spLocks noChangeArrowheads="1"/>
          </p:cNvSpPr>
          <p:nvPr/>
        </p:nvSpPr>
        <p:spPr bwMode="auto">
          <a:xfrm>
            <a:off x="2676525" y="3476625"/>
            <a:ext cx="373063" cy="1676400"/>
          </a:xfrm>
          <a:prstGeom prst="rect">
            <a:avLst/>
          </a:prstGeom>
          <a:solidFill>
            <a:srgbClr val="FCA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7" name="Rectangle 34"/>
          <p:cNvSpPr>
            <a:spLocks noChangeArrowheads="1"/>
          </p:cNvSpPr>
          <p:nvPr/>
        </p:nvSpPr>
        <p:spPr bwMode="auto">
          <a:xfrm>
            <a:off x="4821238" y="4876800"/>
            <a:ext cx="384175" cy="276225"/>
          </a:xfrm>
          <a:prstGeom prst="rect">
            <a:avLst/>
          </a:prstGeom>
          <a:solidFill>
            <a:srgbClr val="FCA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8" name="Rectangle 35"/>
          <p:cNvSpPr>
            <a:spLocks noChangeArrowheads="1"/>
          </p:cNvSpPr>
          <p:nvPr/>
        </p:nvSpPr>
        <p:spPr bwMode="auto">
          <a:xfrm>
            <a:off x="6932613" y="4314825"/>
            <a:ext cx="373062" cy="838200"/>
          </a:xfrm>
          <a:prstGeom prst="rect">
            <a:avLst/>
          </a:prstGeom>
          <a:solidFill>
            <a:srgbClr val="FCA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69" name="Rectangle 36"/>
          <p:cNvSpPr>
            <a:spLocks noChangeArrowheads="1"/>
          </p:cNvSpPr>
          <p:nvPr/>
        </p:nvSpPr>
        <p:spPr bwMode="auto">
          <a:xfrm>
            <a:off x="3049588" y="3998913"/>
            <a:ext cx="384175" cy="1154112"/>
          </a:xfrm>
          <a:prstGeom prst="rect">
            <a:avLst/>
          </a:prstGeom>
          <a:solidFill>
            <a:srgbClr val="FCAF17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70" name="Rectangle 37"/>
          <p:cNvSpPr>
            <a:spLocks noChangeArrowheads="1"/>
          </p:cNvSpPr>
          <p:nvPr/>
        </p:nvSpPr>
        <p:spPr bwMode="auto">
          <a:xfrm>
            <a:off x="5205413" y="4591050"/>
            <a:ext cx="373062" cy="561975"/>
          </a:xfrm>
          <a:prstGeom prst="rect">
            <a:avLst/>
          </a:prstGeom>
          <a:solidFill>
            <a:srgbClr val="FCAF17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71" name="Rectangle 38"/>
          <p:cNvSpPr>
            <a:spLocks noChangeArrowheads="1"/>
          </p:cNvSpPr>
          <p:nvPr/>
        </p:nvSpPr>
        <p:spPr bwMode="auto">
          <a:xfrm>
            <a:off x="7305675" y="3446463"/>
            <a:ext cx="384175" cy="1706562"/>
          </a:xfrm>
          <a:prstGeom prst="rect">
            <a:avLst/>
          </a:prstGeom>
          <a:solidFill>
            <a:srgbClr val="FCAF17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72" name="Line 39"/>
          <p:cNvSpPr>
            <a:spLocks noChangeShapeType="1"/>
          </p:cNvSpPr>
          <p:nvPr/>
        </p:nvSpPr>
        <p:spPr bwMode="auto">
          <a:xfrm>
            <a:off x="1631950" y="2362200"/>
            <a:ext cx="1588" cy="2790825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3" name="Line 45"/>
          <p:cNvSpPr>
            <a:spLocks noChangeShapeType="1"/>
          </p:cNvSpPr>
          <p:nvPr/>
        </p:nvSpPr>
        <p:spPr bwMode="auto">
          <a:xfrm>
            <a:off x="1619250" y="5153025"/>
            <a:ext cx="6359525" cy="1588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Rectangle 50"/>
          <p:cNvSpPr>
            <a:spLocks noChangeArrowheads="1"/>
          </p:cNvSpPr>
          <p:nvPr/>
        </p:nvSpPr>
        <p:spPr bwMode="auto">
          <a:xfrm>
            <a:off x="2006600" y="3930650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2.8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75" name="Rectangle 51"/>
          <p:cNvSpPr>
            <a:spLocks noChangeArrowheads="1"/>
          </p:cNvSpPr>
          <p:nvPr/>
        </p:nvSpPr>
        <p:spPr bwMode="auto">
          <a:xfrm>
            <a:off x="4160838" y="4176713"/>
            <a:ext cx="211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2.1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76" name="Rectangle 52"/>
          <p:cNvSpPr>
            <a:spLocks noChangeArrowheads="1"/>
          </p:cNvSpPr>
          <p:nvPr/>
        </p:nvSpPr>
        <p:spPr bwMode="auto">
          <a:xfrm>
            <a:off x="6262688" y="2914650"/>
            <a:ext cx="211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5.7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77" name="Rectangle 53"/>
          <p:cNvSpPr>
            <a:spLocks noChangeArrowheads="1"/>
          </p:cNvSpPr>
          <p:nvPr/>
        </p:nvSpPr>
        <p:spPr bwMode="auto">
          <a:xfrm>
            <a:off x="2389188" y="3268663"/>
            <a:ext cx="211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4.7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78" name="Rectangle 54"/>
          <p:cNvSpPr>
            <a:spLocks noChangeArrowheads="1"/>
          </p:cNvSpPr>
          <p:nvPr/>
        </p:nvSpPr>
        <p:spPr bwMode="auto">
          <a:xfrm>
            <a:off x="4533900" y="4659313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0.7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79" name="Rectangle 55"/>
          <p:cNvSpPr>
            <a:spLocks noChangeArrowheads="1"/>
          </p:cNvSpPr>
          <p:nvPr/>
        </p:nvSpPr>
        <p:spPr bwMode="auto">
          <a:xfrm>
            <a:off x="6645275" y="4206875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2.0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0" name="Rectangle 56"/>
          <p:cNvSpPr>
            <a:spLocks noChangeArrowheads="1"/>
          </p:cNvSpPr>
          <p:nvPr/>
        </p:nvSpPr>
        <p:spPr bwMode="auto">
          <a:xfrm>
            <a:off x="2762250" y="3228975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4.8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1" name="Rectangle 57"/>
          <p:cNvSpPr>
            <a:spLocks noChangeArrowheads="1"/>
          </p:cNvSpPr>
          <p:nvPr/>
        </p:nvSpPr>
        <p:spPr bwMode="auto">
          <a:xfrm>
            <a:off x="4918075" y="4630738"/>
            <a:ext cx="211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0.8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2" name="Rectangle 58"/>
          <p:cNvSpPr>
            <a:spLocks noChangeArrowheads="1"/>
          </p:cNvSpPr>
          <p:nvPr/>
        </p:nvSpPr>
        <p:spPr bwMode="auto">
          <a:xfrm>
            <a:off x="7018338" y="4068763"/>
            <a:ext cx="211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2.4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3" name="Rectangle 59"/>
          <p:cNvSpPr>
            <a:spLocks noChangeArrowheads="1"/>
          </p:cNvSpPr>
          <p:nvPr/>
        </p:nvSpPr>
        <p:spPr bwMode="auto">
          <a:xfrm>
            <a:off x="3146425" y="3752850"/>
            <a:ext cx="211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3.3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4" name="Rectangle 60"/>
          <p:cNvSpPr>
            <a:spLocks noChangeArrowheads="1"/>
          </p:cNvSpPr>
          <p:nvPr/>
        </p:nvSpPr>
        <p:spPr bwMode="auto">
          <a:xfrm>
            <a:off x="5291138" y="4344988"/>
            <a:ext cx="211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1.6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5" name="Rectangle 61"/>
          <p:cNvSpPr>
            <a:spLocks noChangeArrowheads="1"/>
          </p:cNvSpPr>
          <p:nvPr/>
        </p:nvSpPr>
        <p:spPr bwMode="auto">
          <a:xfrm>
            <a:off x="7402513" y="3200400"/>
            <a:ext cx="211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200">
                <a:solidFill>
                  <a:srgbClr val="000000"/>
                </a:solidFill>
                <a:ea typeface="新細明體" charset="-120"/>
              </a:rPr>
              <a:t>4.9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6" name="Rectangle 62"/>
          <p:cNvSpPr>
            <a:spLocks noChangeArrowheads="1"/>
          </p:cNvSpPr>
          <p:nvPr/>
        </p:nvSpPr>
        <p:spPr bwMode="auto">
          <a:xfrm>
            <a:off x="1401763" y="50641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000000"/>
                </a:solidFill>
                <a:ea typeface="新細明體" charset="-120"/>
              </a:rPr>
              <a:t>0</a:t>
            </a:r>
            <a:endParaRPr lang="en-GB" altLang="zh-TW" sz="14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7" name="Rectangle 63"/>
          <p:cNvSpPr>
            <a:spLocks noChangeArrowheads="1"/>
          </p:cNvSpPr>
          <p:nvPr/>
        </p:nvSpPr>
        <p:spPr bwMode="auto">
          <a:xfrm>
            <a:off x="1401763" y="43640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000000"/>
                </a:solidFill>
                <a:ea typeface="新細明體" charset="-120"/>
              </a:rPr>
              <a:t>2</a:t>
            </a:r>
            <a:endParaRPr lang="en-GB" altLang="zh-TW" sz="14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8" name="Rectangle 64"/>
          <p:cNvSpPr>
            <a:spLocks noChangeArrowheads="1"/>
          </p:cNvSpPr>
          <p:nvPr/>
        </p:nvSpPr>
        <p:spPr bwMode="auto">
          <a:xfrm>
            <a:off x="1401763" y="367347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000000"/>
                </a:solidFill>
                <a:ea typeface="新細明體" charset="-120"/>
              </a:rPr>
              <a:t>4</a:t>
            </a:r>
            <a:endParaRPr lang="en-GB" altLang="zh-TW" sz="14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89" name="Rectangle 65"/>
          <p:cNvSpPr>
            <a:spLocks noChangeArrowheads="1"/>
          </p:cNvSpPr>
          <p:nvPr/>
        </p:nvSpPr>
        <p:spPr bwMode="auto">
          <a:xfrm>
            <a:off x="1401763" y="297338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000000"/>
                </a:solidFill>
                <a:ea typeface="新細明體" charset="-120"/>
              </a:rPr>
              <a:t>6</a:t>
            </a:r>
            <a:endParaRPr lang="en-GB" altLang="zh-TW" sz="14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90" name="Rectangle 66"/>
          <p:cNvSpPr>
            <a:spLocks noChangeArrowheads="1"/>
          </p:cNvSpPr>
          <p:nvPr/>
        </p:nvSpPr>
        <p:spPr bwMode="auto">
          <a:xfrm>
            <a:off x="1401763" y="2273300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000000"/>
                </a:solidFill>
                <a:ea typeface="新細明體" charset="-120"/>
              </a:rPr>
              <a:t>8</a:t>
            </a:r>
            <a:endParaRPr lang="en-GB" altLang="zh-TW" sz="14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91" name="Rectangle 58"/>
          <p:cNvSpPr>
            <a:spLocks noChangeArrowheads="1"/>
          </p:cNvSpPr>
          <p:nvPr/>
        </p:nvSpPr>
        <p:spPr bwMode="auto">
          <a:xfrm>
            <a:off x="1846263" y="23764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</a:rPr>
              <a:t>MMF (Study B201, n=141)</a:t>
            </a:r>
          </a:p>
        </p:txBody>
      </p:sp>
      <p:sp>
        <p:nvSpPr>
          <p:cNvPr id="100392" name="Rectangle 8"/>
          <p:cNvSpPr>
            <a:spLocks noChangeArrowheads="1"/>
          </p:cNvSpPr>
          <p:nvPr/>
        </p:nvSpPr>
        <p:spPr bwMode="auto">
          <a:xfrm>
            <a:off x="1714500" y="2447925"/>
            <a:ext cx="147638" cy="147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93" name="Rectangle 62"/>
          <p:cNvSpPr>
            <a:spLocks noChangeArrowheads="1"/>
          </p:cNvSpPr>
          <p:nvPr/>
        </p:nvSpPr>
        <p:spPr bwMode="auto">
          <a:xfrm>
            <a:off x="1846263" y="27066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</a:rPr>
              <a:t>MMF (Study B251, n=150)</a:t>
            </a:r>
          </a:p>
        </p:txBody>
      </p:sp>
      <p:sp>
        <p:nvSpPr>
          <p:cNvPr id="100394" name="Rectangle 9"/>
          <p:cNvSpPr>
            <a:spLocks noChangeArrowheads="1"/>
          </p:cNvSpPr>
          <p:nvPr/>
        </p:nvSpPr>
        <p:spPr bwMode="auto">
          <a:xfrm>
            <a:off x="1714500" y="2776538"/>
            <a:ext cx="147638" cy="147637"/>
          </a:xfrm>
          <a:prstGeom prst="rect">
            <a:avLst/>
          </a:prstGeom>
          <a:solidFill>
            <a:schemeClr val="bg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95" name="Rectangle 56"/>
          <p:cNvSpPr>
            <a:spLocks noChangeArrowheads="1"/>
          </p:cNvSpPr>
          <p:nvPr/>
        </p:nvSpPr>
        <p:spPr bwMode="auto">
          <a:xfrm>
            <a:off x="4343400" y="23764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 dirty="0">
                <a:solidFill>
                  <a:schemeClr val="tx1"/>
                </a:solidFill>
                <a:ea typeface="新細明體" charset="-120"/>
              </a:rPr>
              <a:t>Newly exposed EC MPS (Study B301, n=125)</a:t>
            </a:r>
          </a:p>
        </p:txBody>
      </p:sp>
      <p:sp>
        <p:nvSpPr>
          <p:cNvPr id="100396" name="Rectangle 8"/>
          <p:cNvSpPr>
            <a:spLocks noChangeArrowheads="1"/>
          </p:cNvSpPr>
          <p:nvPr/>
        </p:nvSpPr>
        <p:spPr bwMode="auto">
          <a:xfrm>
            <a:off x="4211638" y="2447925"/>
            <a:ext cx="147637" cy="147638"/>
          </a:xfrm>
          <a:prstGeom prst="rect">
            <a:avLst/>
          </a:prstGeom>
          <a:solidFill>
            <a:srgbClr val="FCA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97" name="Rectangle 60"/>
          <p:cNvSpPr>
            <a:spLocks noChangeArrowheads="1"/>
          </p:cNvSpPr>
          <p:nvPr/>
        </p:nvSpPr>
        <p:spPr bwMode="auto">
          <a:xfrm>
            <a:off x="4356100" y="269398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b="1" dirty="0">
                <a:solidFill>
                  <a:schemeClr val="tx1"/>
                </a:solidFill>
                <a:ea typeface="新細明體" charset="-120"/>
              </a:rPr>
              <a:t>Long-term EC-MPS (Study B301, n=122)</a:t>
            </a:r>
          </a:p>
        </p:txBody>
      </p:sp>
      <p:sp>
        <p:nvSpPr>
          <p:cNvPr id="100398" name="Rectangle 9"/>
          <p:cNvSpPr>
            <a:spLocks noChangeArrowheads="1"/>
          </p:cNvSpPr>
          <p:nvPr/>
        </p:nvSpPr>
        <p:spPr bwMode="auto">
          <a:xfrm>
            <a:off x="4211638" y="2776538"/>
            <a:ext cx="147637" cy="147637"/>
          </a:xfrm>
          <a:prstGeom prst="rect">
            <a:avLst/>
          </a:prstGeom>
          <a:solidFill>
            <a:srgbClr val="FCAF17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399" name="Rectangle 11"/>
          <p:cNvSpPr>
            <a:spLocks noChangeArrowheads="1"/>
          </p:cNvSpPr>
          <p:nvPr/>
        </p:nvSpPr>
        <p:spPr bwMode="auto">
          <a:xfrm>
            <a:off x="460375" y="1685925"/>
            <a:ext cx="8410575" cy="3859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400" name="Rectangle 12"/>
          <p:cNvSpPr>
            <a:spLocks noChangeArrowheads="1"/>
          </p:cNvSpPr>
          <p:nvPr/>
        </p:nvSpPr>
        <p:spPr bwMode="auto">
          <a:xfrm>
            <a:off x="460375" y="1687513"/>
            <a:ext cx="8420100" cy="492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0401" name="Rectangle 28"/>
          <p:cNvSpPr>
            <a:spLocks noChangeArrowheads="1"/>
          </p:cNvSpPr>
          <p:nvPr/>
        </p:nvSpPr>
        <p:spPr bwMode="auto">
          <a:xfrm>
            <a:off x="460375" y="1673225"/>
            <a:ext cx="84216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ea typeface="新細明體" charset="-120"/>
              </a:rPr>
              <a:t>CROSS-STUDY COMPARISON OF LONG-TERM EFFICACY OF EC-MPS AND MMF</a:t>
            </a:r>
            <a:br>
              <a:rPr lang="en-US" altLang="zh-TW" sz="1400" dirty="0">
                <a:solidFill>
                  <a:schemeClr val="bg1"/>
                </a:solidFill>
                <a:ea typeface="新細明體" charset="-120"/>
              </a:rPr>
            </a:br>
            <a:r>
              <a:rPr lang="en-US" altLang="zh-TW" sz="1400" dirty="0">
                <a:solidFill>
                  <a:schemeClr val="bg1"/>
                </a:solidFill>
                <a:ea typeface="新細明體" charset="-120"/>
              </a:rPr>
              <a:t>(12–36 MONTHS POST-TRANSPLANT)</a:t>
            </a:r>
          </a:p>
        </p:txBody>
      </p:sp>
      <p:sp>
        <p:nvSpPr>
          <p:cNvPr id="100402" name="Rectangle 6"/>
          <p:cNvSpPr>
            <a:spLocks noChangeArrowheads="1"/>
          </p:cNvSpPr>
          <p:nvPr/>
        </p:nvSpPr>
        <p:spPr bwMode="auto">
          <a:xfrm>
            <a:off x="4799012" y="6499225"/>
            <a:ext cx="42021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Salvadori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M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GB" altLang="zh-TW" sz="1000" i="1" dirty="0" err="1">
                <a:solidFill>
                  <a:schemeClr val="bg1"/>
                </a:solidFill>
                <a:ea typeface="新細明體" charset="-120"/>
              </a:rPr>
              <a:t>Clin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i="1" dirty="0" err="1">
                <a:solidFill>
                  <a:schemeClr val="bg1"/>
                </a:solidFill>
                <a:ea typeface="新細明體" charset="-120"/>
              </a:rPr>
              <a:t>Nephrol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2006;66:112–9</a:t>
            </a:r>
          </a:p>
        </p:txBody>
      </p:sp>
      <p:sp>
        <p:nvSpPr>
          <p:cNvPr id="100403" name="Rectangle 39"/>
          <p:cNvSpPr>
            <a:spLocks noChangeArrowheads="1"/>
          </p:cNvSpPr>
          <p:nvPr/>
        </p:nvSpPr>
        <p:spPr bwMode="auto">
          <a:xfrm>
            <a:off x="339725" y="242888"/>
            <a:ext cx="82296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GB" sz="2800" b="1" dirty="0">
                <a:solidFill>
                  <a:schemeClr val="accent1"/>
                </a:solidFill>
              </a:rPr>
              <a:t>EC-MPS: sustained long-term efficacy in cross-study comparisons</a:t>
            </a:r>
            <a:endParaRPr lang="en-GB" altLang="zh-TW" sz="2800" b="1" dirty="0">
              <a:solidFill>
                <a:schemeClr val="accent1"/>
              </a:solidFill>
              <a:ea typeface="新細明體" charset="-120"/>
            </a:endParaRPr>
          </a:p>
        </p:txBody>
      </p:sp>
      <p:grpSp>
        <p:nvGrpSpPr>
          <p:cNvPr id="100404" name="Group 83"/>
          <p:cNvGrpSpPr>
            <a:grpSpLocks/>
          </p:cNvGrpSpPr>
          <p:nvPr/>
        </p:nvGrpSpPr>
        <p:grpSpPr bwMode="auto">
          <a:xfrm>
            <a:off x="1558925" y="2373313"/>
            <a:ext cx="73025" cy="2781300"/>
            <a:chOff x="914" y="1495"/>
            <a:chExt cx="66" cy="1752"/>
          </a:xfrm>
        </p:grpSpPr>
        <p:sp>
          <p:nvSpPr>
            <p:cNvPr id="100406" name="Line 78"/>
            <p:cNvSpPr>
              <a:spLocks noChangeShapeType="1"/>
            </p:cNvSpPr>
            <p:nvPr/>
          </p:nvSpPr>
          <p:spPr bwMode="auto">
            <a:xfrm>
              <a:off x="914" y="3247"/>
              <a:ext cx="6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07" name="Line 79"/>
            <p:cNvSpPr>
              <a:spLocks noChangeShapeType="1"/>
            </p:cNvSpPr>
            <p:nvPr/>
          </p:nvSpPr>
          <p:spPr bwMode="auto">
            <a:xfrm>
              <a:off x="914" y="2811"/>
              <a:ext cx="6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08" name="Line 80"/>
            <p:cNvSpPr>
              <a:spLocks noChangeShapeType="1"/>
            </p:cNvSpPr>
            <p:nvPr/>
          </p:nvSpPr>
          <p:spPr bwMode="auto">
            <a:xfrm>
              <a:off x="914" y="2375"/>
              <a:ext cx="6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09" name="Line 81"/>
            <p:cNvSpPr>
              <a:spLocks noChangeShapeType="1"/>
            </p:cNvSpPr>
            <p:nvPr/>
          </p:nvSpPr>
          <p:spPr bwMode="auto">
            <a:xfrm>
              <a:off x="914" y="1935"/>
              <a:ext cx="6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10" name="Line 82"/>
            <p:cNvSpPr>
              <a:spLocks noChangeShapeType="1"/>
            </p:cNvSpPr>
            <p:nvPr/>
          </p:nvSpPr>
          <p:spPr bwMode="auto">
            <a:xfrm>
              <a:off x="914" y="1495"/>
              <a:ext cx="6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30"/>
          <p:cNvSpPr>
            <a:spLocks noChangeArrowheads="1"/>
          </p:cNvSpPr>
          <p:nvPr/>
        </p:nvSpPr>
        <p:spPr bwMode="auto">
          <a:xfrm>
            <a:off x="65088" y="6491626"/>
            <a:ext cx="5251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EC-MPS: Enteric coated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sodium , 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; BPAR, biopsy-proven acute rejection; ns, 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28396032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9"/>
          <p:cNvSpPr>
            <a:spLocks noChangeArrowheads="1"/>
          </p:cNvSpPr>
          <p:nvPr/>
        </p:nvSpPr>
        <p:spPr bwMode="auto">
          <a:xfrm>
            <a:off x="457200" y="1714500"/>
            <a:ext cx="82296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1775" indent="-231775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628650" indent="-225425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GB" altLang="zh-TW" sz="1600" dirty="0">
                <a:solidFill>
                  <a:schemeClr val="tx1"/>
                </a:solidFill>
                <a:ea typeface="新細明體" charset="-120"/>
              </a:rPr>
              <a:t>Multicentre, RCT, double-blind, double-dummy, 12-month, parallel-group trial</a:t>
            </a:r>
            <a:r>
              <a:rPr lang="en-GB" altLang="zh-TW" sz="1600" baseline="30000" dirty="0">
                <a:solidFill>
                  <a:schemeClr val="tx1"/>
                </a:solidFill>
                <a:ea typeface="新細明體" charset="-120"/>
              </a:rPr>
              <a:t>1</a:t>
            </a:r>
            <a:r>
              <a:rPr lang="en-GB" altLang="zh-TW" sz="1600" dirty="0">
                <a:solidFill>
                  <a:schemeClr val="tx1"/>
                </a:solidFill>
                <a:ea typeface="新細明體" charset="-120"/>
              </a:rPr>
              <a:t> with 2-year open-label extension.</a:t>
            </a:r>
            <a:r>
              <a:rPr lang="en-GB" altLang="zh-TW" sz="1600" baseline="30000" dirty="0">
                <a:solidFill>
                  <a:schemeClr val="tx1"/>
                </a:solidFill>
                <a:ea typeface="新細明體" charset="-120"/>
              </a:rPr>
              <a:t>2.</a:t>
            </a:r>
            <a:r>
              <a:rPr lang="fr-FR" altLang="zh-TW" sz="1600" dirty="0" err="1">
                <a:solidFill>
                  <a:schemeClr val="tx1"/>
                </a:solidFill>
                <a:ea typeface="新細明體" charset="-120"/>
              </a:rPr>
              <a:t>Myfortic</a:t>
            </a:r>
            <a:r>
              <a:rPr lang="fr-FR" altLang="zh-TW" sz="1600" dirty="0">
                <a:solidFill>
                  <a:schemeClr val="tx1"/>
                </a:solidFill>
                <a:ea typeface="新細明體" charset="-120"/>
              </a:rPr>
              <a:t>® vs MMF in maintenance transplant patients</a:t>
            </a:r>
          </a:p>
          <a:p>
            <a:pPr eaLnBrk="1" hangingPunct="1">
              <a:spcAft>
                <a:spcPct val="20000"/>
              </a:spcAft>
            </a:pPr>
            <a:endParaRPr lang="en-GB" altLang="zh-TW" sz="1600" baseline="30000" dirty="0">
              <a:solidFill>
                <a:schemeClr val="tx1"/>
              </a:solidFill>
              <a:ea typeface="新細明體" charset="-120"/>
            </a:endParaRPr>
          </a:p>
          <a:p>
            <a:pPr eaLnBrk="1" hangingPunct="1">
              <a:spcAft>
                <a:spcPct val="20000"/>
              </a:spcAft>
            </a:pPr>
            <a:r>
              <a:rPr lang="en-GB" altLang="zh-TW" sz="1600" dirty="0">
                <a:solidFill>
                  <a:schemeClr val="tx1"/>
                </a:solidFill>
                <a:ea typeface="新細明體" charset="-120"/>
              </a:rPr>
              <a:t>34 centres in Europe, USA and Canada</a:t>
            </a:r>
          </a:p>
          <a:p>
            <a:pPr eaLnBrk="1" hangingPunct="1">
              <a:spcAft>
                <a:spcPct val="20000"/>
              </a:spcAft>
            </a:pPr>
            <a:r>
              <a:rPr lang="en-GB" altLang="zh-TW" sz="1600" dirty="0">
                <a:solidFill>
                  <a:schemeClr val="tx1"/>
                </a:solidFill>
                <a:ea typeface="新細明體" charset="-120"/>
              </a:rPr>
              <a:t>Adult recipients of first or second renal transplant (deceased or living donor)</a:t>
            </a:r>
          </a:p>
          <a:p>
            <a:pPr lvl="1" eaLnBrk="1" hangingPunct="1">
              <a:spcAft>
                <a:spcPct val="20000"/>
              </a:spcAft>
            </a:pPr>
            <a:r>
              <a:rPr lang="en-GB" altLang="zh-TW" u="sng" dirty="0">
                <a:solidFill>
                  <a:schemeClr val="tx1"/>
                </a:solidFill>
                <a:ea typeface="新細明體" charset="-120"/>
              </a:rPr>
              <a:t>&gt;</a:t>
            </a:r>
            <a:r>
              <a:rPr lang="en-GB" altLang="zh-TW" dirty="0">
                <a:solidFill>
                  <a:schemeClr val="tx1"/>
                </a:solidFill>
                <a:ea typeface="新細明體" charset="-120"/>
              </a:rPr>
              <a:t>6 months post-transplant, receiving MMF 2 g/day, </a:t>
            </a:r>
            <a:r>
              <a:rPr lang="en-GB" altLang="zh-TW" dirty="0" err="1">
                <a:solidFill>
                  <a:schemeClr val="tx1"/>
                </a:solidFill>
                <a:ea typeface="新細明體" charset="-120"/>
              </a:rPr>
              <a:t>CsA</a:t>
            </a:r>
            <a:r>
              <a:rPr lang="en-GB" altLang="zh-TW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± steroids for </a:t>
            </a:r>
            <a:br>
              <a:rPr lang="en-US" altLang="zh-TW" dirty="0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u="sng" dirty="0">
                <a:solidFill>
                  <a:schemeClr val="tx1"/>
                </a:solidFill>
                <a:ea typeface="新細明體" charset="-120"/>
              </a:rPr>
              <a:t>&gt;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4 weeks prior to screening</a:t>
            </a:r>
          </a:p>
          <a:p>
            <a:pPr lvl="1" eaLnBrk="1" hangingPunct="1">
              <a:spcAft>
                <a:spcPct val="20000"/>
              </a:spcAft>
            </a:pP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Stable graft function (serum creatinine </a:t>
            </a:r>
            <a:r>
              <a:rPr lang="en-US" altLang="zh-TW" u="sng" dirty="0">
                <a:solidFill>
                  <a:schemeClr val="tx1"/>
                </a:solidFill>
                <a:ea typeface="新細明體" charset="-120"/>
              </a:rPr>
              <a:t>&lt;</a:t>
            </a:r>
            <a:r>
              <a:rPr lang="en-US" altLang="zh-TW" dirty="0">
                <a:solidFill>
                  <a:schemeClr val="tx1"/>
                </a:solidFill>
                <a:ea typeface="新細明體" charset="-120"/>
              </a:rPr>
              <a:t>204 </a:t>
            </a:r>
            <a:r>
              <a:rPr lang="el-GR" altLang="zh-TW" dirty="0">
                <a:solidFill>
                  <a:schemeClr val="tx1"/>
                </a:solidFill>
              </a:rPr>
              <a:t>μ</a:t>
            </a:r>
            <a:r>
              <a:rPr lang="en-GB" altLang="zh-TW" dirty="0" err="1">
                <a:solidFill>
                  <a:schemeClr val="tx1"/>
                </a:solidFill>
                <a:ea typeface="新細明體" charset="-120"/>
              </a:rPr>
              <a:t>mol</a:t>
            </a:r>
            <a:r>
              <a:rPr lang="en-GB" altLang="zh-TW" dirty="0">
                <a:solidFill>
                  <a:schemeClr val="tx1"/>
                </a:solidFill>
                <a:ea typeface="新細明體" charset="-120"/>
              </a:rPr>
              <a:t>/L at screening or study baseline, and increase in serum creatinine &lt;20% between screening and study baseline)</a:t>
            </a:r>
          </a:p>
          <a:p>
            <a:pPr eaLnBrk="1" hangingPunct="1">
              <a:spcAft>
                <a:spcPct val="20000"/>
              </a:spcAft>
              <a:buClr>
                <a:srgbClr val="C00000"/>
              </a:buClr>
            </a:pPr>
            <a:r>
              <a:rPr lang="en-GB" altLang="zh-TW" sz="1600" dirty="0">
                <a:solidFill>
                  <a:schemeClr val="tx1"/>
                </a:solidFill>
                <a:ea typeface="新細明體" charset="-120"/>
              </a:rPr>
              <a:t>After 14-day run-in period, randomised to</a:t>
            </a:r>
          </a:p>
          <a:p>
            <a:pPr lvl="1" eaLnBrk="1" hangingPunct="1">
              <a:spcAft>
                <a:spcPct val="20000"/>
              </a:spcAft>
            </a:pPr>
            <a:r>
              <a:rPr lang="en-GB" altLang="zh-TW" dirty="0">
                <a:solidFill>
                  <a:schemeClr val="tx1"/>
                </a:solidFill>
                <a:ea typeface="新細明體" charset="-120"/>
              </a:rPr>
              <a:t>EC-MPS1440 mg/day (n=159)</a:t>
            </a:r>
          </a:p>
          <a:p>
            <a:pPr lvl="1" eaLnBrk="1" hangingPunct="1">
              <a:spcAft>
                <a:spcPct val="20000"/>
              </a:spcAft>
            </a:pPr>
            <a:r>
              <a:rPr lang="en-GB" altLang="zh-TW" dirty="0">
                <a:solidFill>
                  <a:schemeClr val="tx1"/>
                </a:solidFill>
                <a:ea typeface="新細明體" charset="-120"/>
              </a:rPr>
              <a:t>MMF 2000 mg/day (n=163)</a:t>
            </a:r>
          </a:p>
          <a:p>
            <a:pPr eaLnBrk="1" hangingPunct="1">
              <a:spcAft>
                <a:spcPct val="20000"/>
              </a:spcAft>
            </a:pPr>
            <a:r>
              <a:rPr lang="en-GB" altLang="zh-TW" sz="1600" dirty="0" err="1">
                <a:solidFill>
                  <a:schemeClr val="tx1"/>
                </a:solidFill>
                <a:ea typeface="新細明體" charset="-120"/>
              </a:rPr>
              <a:t>CsA</a:t>
            </a:r>
            <a:r>
              <a:rPr lang="en-GB" altLang="zh-TW" sz="1600" dirty="0">
                <a:solidFill>
                  <a:schemeClr val="tx1"/>
                </a:solidFill>
                <a:ea typeface="新細明體" charset="-120"/>
              </a:rPr>
              <a:t> target C0 level: 100–200 ng/mL</a:t>
            </a:r>
          </a:p>
        </p:txBody>
      </p:sp>
      <p:sp>
        <p:nvSpPr>
          <p:cNvPr id="122886" name="Rectangle 18"/>
          <p:cNvSpPr>
            <a:spLocks noChangeArrowheads="1"/>
          </p:cNvSpPr>
          <p:nvPr/>
        </p:nvSpPr>
        <p:spPr bwMode="auto">
          <a:xfrm>
            <a:off x="5073650" y="6459820"/>
            <a:ext cx="37750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495300" indent="-4953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1.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Budde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K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Am J Transplant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2003;4:237–43;</a:t>
            </a:r>
            <a:br>
              <a:rPr lang="en-GB" altLang="zh-TW" sz="1000" dirty="0">
                <a:solidFill>
                  <a:schemeClr val="bg1"/>
                </a:solidFill>
                <a:ea typeface="新細明體" charset="-120"/>
              </a:rPr>
            </a:b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2.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Budde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K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GB" altLang="zh-TW" sz="1000" i="1" dirty="0" err="1">
                <a:solidFill>
                  <a:schemeClr val="bg1"/>
                </a:solidFill>
                <a:ea typeface="新細明體" charset="-120"/>
              </a:rPr>
              <a:t>Clin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i="1" dirty="0" err="1">
                <a:solidFill>
                  <a:schemeClr val="bg1"/>
                </a:solidFill>
                <a:ea typeface="新細明體" charset="-120"/>
              </a:rPr>
              <a:t>Nephrol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2006;66:103–11</a:t>
            </a:r>
          </a:p>
        </p:txBody>
      </p:sp>
      <p:sp>
        <p:nvSpPr>
          <p:cNvPr id="122887" name="Rectangle 30"/>
          <p:cNvSpPr>
            <a:spLocks noChangeArrowheads="1"/>
          </p:cNvSpPr>
          <p:nvPr/>
        </p:nvSpPr>
        <p:spPr bwMode="auto">
          <a:xfrm>
            <a:off x="111760" y="6459820"/>
            <a:ext cx="5251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EC-MPS: Enteric coated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sodium, 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;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CsA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cyclosporin</a:t>
            </a:r>
            <a:endParaRPr lang="en-GB" altLang="zh-TW" sz="1000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51" y="248930"/>
            <a:ext cx="8025017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Myfortic</a:t>
            </a:r>
            <a:r>
              <a:rPr lang="en-US" sz="28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®</a:t>
            </a:r>
            <a:r>
              <a:rPr lang="en-US" sz="2800" dirty="0">
                <a:solidFill>
                  <a:schemeClr val="bg1"/>
                </a:solidFill>
              </a:rPr>
              <a:t> vs MMF in maintenance transplant patients</a:t>
            </a:r>
          </a:p>
        </p:txBody>
      </p:sp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457200" y="1031981"/>
            <a:ext cx="7543800" cy="62219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b="1" u="sng" dirty="0">
                <a:solidFill>
                  <a:srgbClr val="002060"/>
                </a:solidFill>
                <a:ea typeface="新細明體" charset="-120"/>
              </a:rPr>
              <a:t>B302 Study</a:t>
            </a:r>
            <a:endParaRPr lang="en-GB" altLang="zh-TW" sz="3200" b="1" u="sng" dirty="0">
              <a:solidFill>
                <a:srgbClr val="002060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8298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Line 47"/>
          <p:cNvSpPr>
            <a:spLocks noChangeShapeType="1"/>
          </p:cNvSpPr>
          <p:nvPr/>
        </p:nvSpPr>
        <p:spPr bwMode="auto">
          <a:xfrm>
            <a:off x="4568825" y="3920490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1" name="Line 47"/>
          <p:cNvSpPr>
            <a:spLocks noChangeShapeType="1"/>
          </p:cNvSpPr>
          <p:nvPr/>
        </p:nvSpPr>
        <p:spPr bwMode="auto">
          <a:xfrm>
            <a:off x="4581525" y="2502853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4" name="AutoShape 7"/>
          <p:cNvSpPr>
            <a:spLocks noChangeArrowheads="1"/>
          </p:cNvSpPr>
          <p:nvPr/>
        </p:nvSpPr>
        <p:spPr bwMode="auto">
          <a:xfrm rot="-9384">
            <a:off x="5180013" y="2132965"/>
            <a:ext cx="3790950" cy="785813"/>
          </a:xfrm>
          <a:prstGeom prst="rightArrow">
            <a:avLst>
              <a:gd name="adj1" fmla="val 71472"/>
              <a:gd name="adj2" fmla="val 21999"/>
            </a:avLst>
          </a:prstGeom>
          <a:solidFill>
            <a:srgbClr val="FCAF17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>
                <a:solidFill>
                  <a:srgbClr val="002060"/>
                </a:solidFill>
                <a:ea typeface="新細明體" charset="-120"/>
              </a:rPr>
              <a:t>EC-MPS</a:t>
            </a:r>
            <a:r>
              <a:rPr lang="en-US" altLang="zh-TW" sz="1600" b="1" i="1" dirty="0">
                <a:solidFill>
                  <a:srgbClr val="002060"/>
                </a:solidFill>
                <a:ea typeface="新細明體" charset="-120"/>
              </a:rPr>
              <a:t> </a:t>
            </a:r>
            <a:r>
              <a:rPr lang="en-GB" altLang="zh-TW" sz="1600" b="1" dirty="0">
                <a:solidFill>
                  <a:srgbClr val="002060"/>
                </a:solidFill>
                <a:ea typeface="新細明體" charset="-120"/>
              </a:rPr>
              <a:t>long term </a:t>
            </a:r>
            <a:br>
              <a:rPr lang="en-GB" altLang="zh-TW" sz="1600" b="1" dirty="0">
                <a:solidFill>
                  <a:srgbClr val="002060"/>
                </a:solidFill>
                <a:ea typeface="新細明體" charset="-120"/>
              </a:rPr>
            </a:br>
            <a:r>
              <a:rPr lang="en-GB" altLang="zh-TW" sz="1600" b="1" dirty="0">
                <a:solidFill>
                  <a:srgbClr val="002060"/>
                </a:solidFill>
                <a:ea typeface="新細明體" charset="-120"/>
              </a:rPr>
              <a:t>n=130                 n=98 </a:t>
            </a:r>
            <a:endParaRPr lang="en-US" altLang="zh-TW" sz="1600" b="1" dirty="0">
              <a:solidFill>
                <a:srgbClr val="002060"/>
              </a:solidFill>
              <a:ea typeface="新細明體" charset="-120"/>
            </a:endParaRPr>
          </a:p>
        </p:txBody>
      </p:sp>
      <p:sp>
        <p:nvSpPr>
          <p:cNvPr id="124935" name="Rectangle 8"/>
          <p:cNvSpPr>
            <a:spLocks noChangeArrowheads="1"/>
          </p:cNvSpPr>
          <p:nvPr/>
        </p:nvSpPr>
        <p:spPr bwMode="auto">
          <a:xfrm>
            <a:off x="2400300" y="2239328"/>
            <a:ext cx="2290763" cy="590550"/>
          </a:xfrm>
          <a:prstGeom prst="rect">
            <a:avLst/>
          </a:prstGeom>
          <a:solidFill>
            <a:srgbClr val="FCAF17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1600" b="1" i="1" dirty="0">
                <a:solidFill>
                  <a:srgbClr val="002060"/>
                </a:solidFill>
                <a:ea typeface="新細明體" charset="-120"/>
              </a:rPr>
              <a:t>EC-MPS </a:t>
            </a:r>
            <a:r>
              <a:rPr lang="en-GB" altLang="zh-TW" sz="1600" b="1" dirty="0">
                <a:solidFill>
                  <a:srgbClr val="002060"/>
                </a:solidFill>
                <a:ea typeface="新細明體" charset="-120"/>
              </a:rPr>
              <a:t>1440 mg/day </a:t>
            </a:r>
            <a:br>
              <a:rPr lang="en-GB" altLang="zh-TW" sz="1600" b="1" dirty="0">
                <a:solidFill>
                  <a:srgbClr val="002060"/>
                </a:solidFill>
                <a:ea typeface="新細明體" charset="-120"/>
              </a:rPr>
            </a:br>
            <a:r>
              <a:rPr lang="en-GB" altLang="zh-TW" sz="1600" b="1" dirty="0">
                <a:solidFill>
                  <a:srgbClr val="002060"/>
                </a:solidFill>
                <a:ea typeface="新細明體" charset="-120"/>
              </a:rPr>
              <a:t>(</a:t>
            </a:r>
            <a:r>
              <a:rPr lang="en-US" altLang="zh-TW" sz="1600" b="1" dirty="0">
                <a:solidFill>
                  <a:srgbClr val="002060"/>
                </a:solidFill>
                <a:ea typeface="新細明體" charset="-120"/>
              </a:rPr>
              <a:t>n=159)</a:t>
            </a:r>
          </a:p>
        </p:txBody>
      </p:sp>
      <p:sp>
        <p:nvSpPr>
          <p:cNvPr id="124936" name="Rectangle 9"/>
          <p:cNvSpPr>
            <a:spLocks noChangeArrowheads="1"/>
          </p:cNvSpPr>
          <p:nvPr/>
        </p:nvSpPr>
        <p:spPr bwMode="auto">
          <a:xfrm>
            <a:off x="2371725" y="3610928"/>
            <a:ext cx="2290763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>
                <a:solidFill>
                  <a:schemeClr val="bg1"/>
                </a:solidFill>
                <a:ea typeface="新細明體" charset="-120"/>
              </a:rPr>
              <a:t>MMF 2000 mg/day (n=163)</a:t>
            </a:r>
          </a:p>
        </p:txBody>
      </p:sp>
      <p:sp>
        <p:nvSpPr>
          <p:cNvPr id="124937" name="Text Box 10"/>
          <p:cNvSpPr txBox="1">
            <a:spLocks noChangeArrowheads="1"/>
          </p:cNvSpPr>
          <p:nvPr/>
        </p:nvSpPr>
        <p:spPr bwMode="auto">
          <a:xfrm>
            <a:off x="185738" y="1388428"/>
            <a:ext cx="1760537" cy="10588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 u="sng">
                <a:solidFill>
                  <a:schemeClr val="tx1"/>
                </a:solidFill>
                <a:ea typeface="新細明體" charset="-120"/>
              </a:rPr>
              <a:t>&gt;</a:t>
            </a: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6 months</a:t>
            </a:r>
            <a:br>
              <a:rPr lang="en-GB" altLang="zh-TW" sz="1600" b="1">
                <a:solidFill>
                  <a:schemeClr val="tx1"/>
                </a:solidFill>
                <a:ea typeface="新細明體" charset="-120"/>
              </a:rPr>
            </a:b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post-transplant</a:t>
            </a:r>
          </a:p>
          <a:p>
            <a:pPr algn="ctr"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Screening</a:t>
            </a:r>
          </a:p>
        </p:txBody>
      </p:sp>
      <p:sp>
        <p:nvSpPr>
          <p:cNvPr id="124938" name="Text Box 11"/>
          <p:cNvSpPr txBox="1">
            <a:spLocks noChangeArrowheads="1"/>
          </p:cNvSpPr>
          <p:nvPr/>
        </p:nvSpPr>
        <p:spPr bwMode="auto">
          <a:xfrm>
            <a:off x="3867150" y="4382453"/>
            <a:ext cx="1404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12</a:t>
            </a:r>
          </a:p>
        </p:txBody>
      </p:sp>
      <p:sp>
        <p:nvSpPr>
          <p:cNvPr id="124939" name="Text Box 12"/>
          <p:cNvSpPr txBox="1">
            <a:spLocks noChangeArrowheads="1"/>
          </p:cNvSpPr>
          <p:nvPr/>
        </p:nvSpPr>
        <p:spPr bwMode="auto">
          <a:xfrm>
            <a:off x="285750" y="4382453"/>
            <a:ext cx="201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Time (months)</a:t>
            </a:r>
          </a:p>
        </p:txBody>
      </p:sp>
      <p:sp>
        <p:nvSpPr>
          <p:cNvPr id="124940" name="Text Box 13"/>
          <p:cNvSpPr txBox="1">
            <a:spLocks noChangeArrowheads="1"/>
          </p:cNvSpPr>
          <p:nvPr/>
        </p:nvSpPr>
        <p:spPr bwMode="auto">
          <a:xfrm>
            <a:off x="5276850" y="4858703"/>
            <a:ext cx="2824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Open-label extension</a:t>
            </a:r>
            <a:r>
              <a:rPr lang="en-GB" altLang="zh-TW" sz="1600" b="1" baseline="30000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124941" name="Line 14"/>
          <p:cNvSpPr>
            <a:spLocks noChangeShapeType="1"/>
          </p:cNvSpPr>
          <p:nvPr/>
        </p:nvSpPr>
        <p:spPr bwMode="auto">
          <a:xfrm flipV="1">
            <a:off x="2266950" y="4763453"/>
            <a:ext cx="624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42" name="Text Box 15"/>
          <p:cNvSpPr txBox="1">
            <a:spLocks noChangeArrowheads="1"/>
          </p:cNvSpPr>
          <p:nvPr/>
        </p:nvSpPr>
        <p:spPr bwMode="auto">
          <a:xfrm>
            <a:off x="1504950" y="4382453"/>
            <a:ext cx="1608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124943" name="Line 16"/>
          <p:cNvSpPr>
            <a:spLocks noChangeShapeType="1"/>
          </p:cNvSpPr>
          <p:nvPr/>
        </p:nvSpPr>
        <p:spPr bwMode="auto">
          <a:xfrm>
            <a:off x="4552950" y="476345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4944" name="Text Box 17"/>
          <p:cNvSpPr txBox="1">
            <a:spLocks noChangeArrowheads="1"/>
          </p:cNvSpPr>
          <p:nvPr/>
        </p:nvSpPr>
        <p:spPr bwMode="auto">
          <a:xfrm>
            <a:off x="2038350" y="4839653"/>
            <a:ext cx="243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Double blind</a:t>
            </a:r>
            <a:r>
              <a:rPr lang="en-GB" altLang="zh-TW" sz="1600" b="1" baseline="30000">
                <a:solidFill>
                  <a:schemeClr val="tx1"/>
                </a:solidFill>
                <a:ea typeface="新細明體" charset="-120"/>
              </a:rPr>
              <a:t>1</a:t>
            </a:r>
          </a:p>
        </p:txBody>
      </p:sp>
      <p:sp>
        <p:nvSpPr>
          <p:cNvPr id="124945" name="Text Box 18"/>
          <p:cNvSpPr txBox="1">
            <a:spLocks noChangeArrowheads="1"/>
          </p:cNvSpPr>
          <p:nvPr/>
        </p:nvSpPr>
        <p:spPr bwMode="auto">
          <a:xfrm>
            <a:off x="2341563" y="2928303"/>
            <a:ext cx="22558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600" b="1" dirty="0">
                <a:solidFill>
                  <a:schemeClr val="tx1"/>
                </a:solidFill>
                <a:ea typeface="新細明體" charset="-120"/>
              </a:rPr>
              <a:t>+ </a:t>
            </a:r>
            <a:r>
              <a:rPr lang="en-GB" altLang="zh-TW" sz="1600" b="1" dirty="0" err="1">
                <a:solidFill>
                  <a:schemeClr val="tx1"/>
                </a:solidFill>
                <a:ea typeface="新細明體" charset="-120"/>
              </a:rPr>
              <a:t>CsA</a:t>
            </a:r>
            <a:endParaRPr lang="en-GB" altLang="zh-TW" sz="1600" b="1" baseline="30000" dirty="0">
              <a:solidFill>
                <a:schemeClr val="tx1"/>
              </a:solidFill>
              <a:ea typeface="新細明體" charset="-120"/>
            </a:endParaRPr>
          </a:p>
          <a:p>
            <a:pPr algn="ctr">
              <a:spcBef>
                <a:spcPct val="0"/>
              </a:spcBef>
              <a:spcAft>
                <a:spcPct val="40000"/>
              </a:spcAft>
              <a:buClrTx/>
              <a:buFontTx/>
              <a:buNone/>
            </a:pPr>
            <a:r>
              <a:rPr lang="en-US" altLang="zh-TW" sz="1600" b="1" dirty="0">
                <a:solidFill>
                  <a:schemeClr val="tx1"/>
                </a:solidFill>
                <a:ea typeface="新細明體" charset="-120"/>
                <a:cs typeface="Arial" panose="020B0604020202020204" pitchFamily="34" charset="0"/>
              </a:rPr>
              <a:t>±</a:t>
            </a:r>
            <a:r>
              <a:rPr lang="en-GB" altLang="zh-TW" sz="1600" b="1" dirty="0">
                <a:solidFill>
                  <a:schemeClr val="tx1"/>
                </a:solidFill>
                <a:ea typeface="新細明體" charset="-120"/>
              </a:rPr>
              <a:t> corticosteroids</a:t>
            </a:r>
          </a:p>
        </p:txBody>
      </p:sp>
      <p:sp>
        <p:nvSpPr>
          <p:cNvPr id="124946" name="Text Box 19"/>
          <p:cNvSpPr txBox="1">
            <a:spLocks noChangeArrowheads="1"/>
          </p:cNvSpPr>
          <p:nvPr/>
        </p:nvSpPr>
        <p:spPr bwMode="auto">
          <a:xfrm>
            <a:off x="5924550" y="4382453"/>
            <a:ext cx="1404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24</a:t>
            </a:r>
          </a:p>
        </p:txBody>
      </p:sp>
      <p:sp>
        <p:nvSpPr>
          <p:cNvPr id="124947" name="Text Box 20"/>
          <p:cNvSpPr txBox="1">
            <a:spLocks noChangeArrowheads="1"/>
          </p:cNvSpPr>
          <p:nvPr/>
        </p:nvSpPr>
        <p:spPr bwMode="auto">
          <a:xfrm>
            <a:off x="7629525" y="4382453"/>
            <a:ext cx="1404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40000"/>
              </a:spcAft>
              <a:buClrTx/>
              <a:buFontTx/>
              <a:buNone/>
            </a:pP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36</a:t>
            </a:r>
          </a:p>
        </p:txBody>
      </p:sp>
      <p:sp>
        <p:nvSpPr>
          <p:cNvPr id="124948" name="AutoShape 21"/>
          <p:cNvSpPr>
            <a:spLocks noChangeArrowheads="1"/>
          </p:cNvSpPr>
          <p:nvPr/>
        </p:nvSpPr>
        <p:spPr bwMode="auto">
          <a:xfrm rot="-9384">
            <a:off x="5178425" y="3522028"/>
            <a:ext cx="3790950" cy="785812"/>
          </a:xfrm>
          <a:prstGeom prst="rightArrow">
            <a:avLst>
              <a:gd name="adj1" fmla="val 64204"/>
              <a:gd name="adj2" fmla="val 23987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>
                <a:solidFill>
                  <a:schemeClr val="bg1"/>
                </a:solidFill>
                <a:ea typeface="新細明體" charset="-120"/>
              </a:rPr>
              <a:t>EC-MPS</a:t>
            </a:r>
            <a:r>
              <a:rPr lang="en-US" altLang="zh-TW" sz="1600" b="1" i="1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600" b="1" dirty="0">
                <a:solidFill>
                  <a:schemeClr val="bg1"/>
                </a:solidFill>
                <a:ea typeface="新細明體" charset="-120"/>
              </a:rPr>
              <a:t>newly exposed </a:t>
            </a:r>
            <a:br>
              <a:rPr lang="en-GB" altLang="zh-TW" sz="1600" b="1" dirty="0">
                <a:solidFill>
                  <a:schemeClr val="bg1"/>
                </a:solidFill>
                <a:ea typeface="新細明體" charset="-120"/>
              </a:rPr>
            </a:br>
            <a:r>
              <a:rPr lang="en-GB" altLang="zh-TW" sz="1600" b="1" dirty="0">
                <a:solidFill>
                  <a:schemeClr val="bg1"/>
                </a:solidFill>
                <a:ea typeface="新細明體" charset="-120"/>
              </a:rPr>
              <a:t>n=130                 n=97</a:t>
            </a:r>
            <a:endParaRPr lang="en-US" altLang="zh-TW" sz="16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24949" name="Line 22"/>
          <p:cNvSpPr>
            <a:spLocks noChangeShapeType="1"/>
          </p:cNvSpPr>
          <p:nvPr/>
        </p:nvSpPr>
        <p:spPr bwMode="auto">
          <a:xfrm flipV="1">
            <a:off x="2266950" y="5282565"/>
            <a:ext cx="6223000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0" name="Rectangle 24"/>
          <p:cNvSpPr>
            <a:spLocks noChangeArrowheads="1"/>
          </p:cNvSpPr>
          <p:nvPr/>
        </p:nvSpPr>
        <p:spPr bwMode="auto">
          <a:xfrm>
            <a:off x="171450" y="2925128"/>
            <a:ext cx="1778000" cy="5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 b="1">
              <a:solidFill>
                <a:schemeClr val="bg1"/>
              </a:solidFill>
              <a:ea typeface="新細明體" charset="-12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600" b="1">
                <a:solidFill>
                  <a:schemeClr val="bg1"/>
                </a:solidFill>
                <a:ea typeface="新細明體" charset="-120"/>
              </a:rPr>
              <a:t>MMF 2 g/day</a:t>
            </a:r>
            <a:endParaRPr lang="en-US" altLang="zh-TW" sz="1600" b="1">
              <a:solidFill>
                <a:schemeClr val="bg1"/>
              </a:solidFill>
              <a:ea typeface="新細明體" charset="-120"/>
            </a:endParaRPr>
          </a:p>
        </p:txBody>
      </p:sp>
      <p:cxnSp>
        <p:nvCxnSpPr>
          <p:cNvPr id="124951" name="AutoShape 26"/>
          <p:cNvCxnSpPr>
            <a:cxnSpLocks noChangeShapeType="1"/>
            <a:endCxn id="124950" idx="0"/>
          </p:cNvCxnSpPr>
          <p:nvPr/>
        </p:nvCxnSpPr>
        <p:spPr bwMode="auto">
          <a:xfrm flipH="1">
            <a:off x="1060450" y="2448878"/>
            <a:ext cx="1588" cy="476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52" name="AutoShape 27"/>
          <p:cNvCxnSpPr>
            <a:cxnSpLocks noChangeShapeType="1"/>
            <a:stCxn id="124950" idx="3"/>
            <a:endCxn id="124935" idx="1"/>
          </p:cNvCxnSpPr>
          <p:nvPr/>
        </p:nvCxnSpPr>
        <p:spPr bwMode="auto">
          <a:xfrm flipV="1">
            <a:off x="1949450" y="2534603"/>
            <a:ext cx="450850" cy="65722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953" name="AutoShape 28"/>
          <p:cNvCxnSpPr>
            <a:cxnSpLocks noChangeShapeType="1"/>
            <a:stCxn id="124950" idx="3"/>
            <a:endCxn id="124936" idx="1"/>
          </p:cNvCxnSpPr>
          <p:nvPr/>
        </p:nvCxnSpPr>
        <p:spPr bwMode="auto">
          <a:xfrm>
            <a:off x="1949450" y="3191828"/>
            <a:ext cx="422275" cy="7239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54" name="Text Box 38"/>
          <p:cNvSpPr txBox="1">
            <a:spLocks noChangeArrowheads="1"/>
          </p:cNvSpPr>
          <p:nvPr/>
        </p:nvSpPr>
        <p:spPr bwMode="auto">
          <a:xfrm>
            <a:off x="168275" y="3564890"/>
            <a:ext cx="1812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600" b="1" dirty="0">
                <a:solidFill>
                  <a:schemeClr val="tx1"/>
                </a:solidFill>
                <a:ea typeface="新細明體" charset="-120"/>
              </a:rPr>
              <a:t>+ </a:t>
            </a:r>
            <a:r>
              <a:rPr lang="en-GB" altLang="zh-TW" sz="1600" b="1" dirty="0" err="1">
                <a:solidFill>
                  <a:schemeClr val="tx1"/>
                </a:solidFill>
                <a:ea typeface="新細明體" charset="-120"/>
              </a:rPr>
              <a:t>CsA</a:t>
            </a:r>
            <a:endParaRPr lang="en-GB" altLang="zh-TW" sz="1600" b="1" baseline="30000" dirty="0">
              <a:solidFill>
                <a:schemeClr val="tx1"/>
              </a:solidFill>
              <a:ea typeface="新細明體" charset="-12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ClrTx/>
              <a:buFontTx/>
              <a:buNone/>
            </a:pPr>
            <a:r>
              <a:rPr lang="en-US" altLang="zh-TW" sz="1600" b="1" dirty="0">
                <a:solidFill>
                  <a:schemeClr val="tx1"/>
                </a:solidFill>
                <a:ea typeface="新細明體" charset="-120"/>
                <a:cs typeface="Arial" panose="020B0604020202020204" pitchFamily="34" charset="0"/>
              </a:rPr>
              <a:t>±</a:t>
            </a:r>
            <a:r>
              <a:rPr lang="en-GB" altLang="zh-TW" sz="1600" b="1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GB" altLang="zh-TW" sz="1400" b="1" dirty="0">
                <a:solidFill>
                  <a:schemeClr val="tx1"/>
                </a:solidFill>
                <a:ea typeface="新細明體" charset="-120"/>
              </a:rPr>
              <a:t>corticosteroids</a:t>
            </a:r>
          </a:p>
        </p:txBody>
      </p:sp>
      <p:sp>
        <p:nvSpPr>
          <p:cNvPr id="124955" name="Line 39"/>
          <p:cNvSpPr>
            <a:spLocks noChangeShapeType="1"/>
          </p:cNvSpPr>
          <p:nvPr/>
        </p:nvSpPr>
        <p:spPr bwMode="auto">
          <a:xfrm>
            <a:off x="5905500" y="4047490"/>
            <a:ext cx="7254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6" name="Line 40"/>
          <p:cNvSpPr>
            <a:spLocks noChangeShapeType="1"/>
          </p:cNvSpPr>
          <p:nvPr/>
        </p:nvSpPr>
        <p:spPr bwMode="auto">
          <a:xfrm>
            <a:off x="5878513" y="2648903"/>
            <a:ext cx="725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7" name="Line 42"/>
          <p:cNvSpPr>
            <a:spLocks noChangeShapeType="1"/>
          </p:cNvSpPr>
          <p:nvPr/>
        </p:nvSpPr>
        <p:spPr bwMode="auto">
          <a:xfrm>
            <a:off x="7329488" y="4049078"/>
            <a:ext cx="1131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8" name="Line 43"/>
          <p:cNvSpPr>
            <a:spLocks noChangeShapeType="1"/>
          </p:cNvSpPr>
          <p:nvPr/>
        </p:nvSpPr>
        <p:spPr bwMode="auto">
          <a:xfrm>
            <a:off x="7345363" y="2650490"/>
            <a:ext cx="10890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59" name="Rectangle 18"/>
          <p:cNvSpPr>
            <a:spLocks noChangeArrowheads="1"/>
          </p:cNvSpPr>
          <p:nvPr/>
        </p:nvSpPr>
        <p:spPr bwMode="auto">
          <a:xfrm>
            <a:off x="342900" y="441325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2800" b="1" dirty="0">
                <a:solidFill>
                  <a:srgbClr val="002060"/>
                </a:solidFill>
                <a:ea typeface="新細明體" charset="-120"/>
                <a:cs typeface="Arial" panose="020B0604020202020204" pitchFamily="34" charset="0"/>
              </a:rPr>
              <a:t>Study design: B302</a:t>
            </a:r>
            <a:endParaRPr lang="en-GB" altLang="zh-TW" sz="2800" b="1" dirty="0">
              <a:solidFill>
                <a:srgbClr val="002060"/>
              </a:solidFill>
              <a:ea typeface="新細明體" charset="-12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24960" name="Rectangle 18"/>
          <p:cNvSpPr>
            <a:spLocks noChangeArrowheads="1"/>
          </p:cNvSpPr>
          <p:nvPr/>
        </p:nvSpPr>
        <p:spPr bwMode="auto">
          <a:xfrm>
            <a:off x="4213711" y="6425568"/>
            <a:ext cx="478057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marL="495300" indent="-4953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Adapted from 1.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Budde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K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Am J Transplant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2003;4:237–43;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2.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Budde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K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GB" altLang="zh-TW" sz="1000" i="1" dirty="0" err="1">
                <a:solidFill>
                  <a:schemeClr val="bg1"/>
                </a:solidFill>
                <a:ea typeface="新細明體" charset="-120"/>
              </a:rPr>
              <a:t>Clin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i="1" dirty="0" err="1">
                <a:solidFill>
                  <a:schemeClr val="bg1"/>
                </a:solidFill>
                <a:ea typeface="新細明體" charset="-120"/>
              </a:rPr>
              <a:t>Nephrol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2006;66:103–11</a:t>
            </a: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111760" y="6459820"/>
            <a:ext cx="3210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EC-MPS: Enteric coated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sodium, 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;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CsA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cyclosporin</a:t>
            </a:r>
            <a:endParaRPr lang="en-GB" altLang="zh-TW" sz="1000" dirty="0">
              <a:solidFill>
                <a:schemeClr val="bg1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6384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Slide Number Placeholder 1"/>
          <p:cNvSpPr txBox="1">
            <a:spLocks noGrp="1"/>
          </p:cNvSpPr>
          <p:nvPr/>
        </p:nvSpPr>
        <p:spPr bwMode="auto">
          <a:xfrm>
            <a:off x="133350" y="6115050"/>
            <a:ext cx="228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zh-TW" sz="1100" b="1" dirty="0">
              <a:solidFill>
                <a:schemeClr val="accent1"/>
              </a:solidFill>
              <a:ea typeface="新細明體" charset="-120"/>
            </a:endParaRPr>
          </a:p>
        </p:txBody>
      </p:sp>
      <p:sp>
        <p:nvSpPr>
          <p:cNvPr id="126980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247650" y="177631"/>
            <a:ext cx="8229600" cy="639763"/>
          </a:xfrm>
        </p:spPr>
        <p:txBody>
          <a:bodyPr lIns="90000" tIns="45720" rIns="90000" bIns="45720" anchor="t">
            <a:noAutofit/>
          </a:bodyPr>
          <a:lstStyle/>
          <a:p>
            <a:r>
              <a:rPr lang="en-GB" altLang="en-GB" sz="2800" b="1" dirty="0">
                <a:cs typeface="Arial" panose="020B0604020202020204" pitchFamily="34" charset="0"/>
              </a:rPr>
              <a:t>Result : </a:t>
            </a:r>
            <a:r>
              <a:rPr lang="en-US" altLang="en-GB" sz="2800" b="1" dirty="0"/>
              <a:t>T</a:t>
            </a:r>
            <a:r>
              <a:rPr lang="en-US" sz="2800" b="1" dirty="0"/>
              <a:t>here were no statistically significant differences between EC-MPS and MMF in the efficacy parameters measured</a:t>
            </a:r>
            <a:endParaRPr lang="en-GB" altLang="zh-TW" sz="2800" b="1" dirty="0"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5816600" y="6493922"/>
            <a:ext cx="30543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Budde K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Am J Transplant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 2003;4:237–43</a:t>
            </a:r>
          </a:p>
        </p:txBody>
      </p:sp>
      <p:sp>
        <p:nvSpPr>
          <p:cNvPr id="126982" name="Rectangle 11"/>
          <p:cNvSpPr>
            <a:spLocks noChangeArrowheads="1"/>
          </p:cNvSpPr>
          <p:nvPr/>
        </p:nvSpPr>
        <p:spPr bwMode="auto">
          <a:xfrm>
            <a:off x="474663" y="1671638"/>
            <a:ext cx="8228012" cy="38163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26983" name="Rectangle 12"/>
          <p:cNvSpPr>
            <a:spLocks noChangeArrowheads="1"/>
          </p:cNvSpPr>
          <p:nvPr/>
        </p:nvSpPr>
        <p:spPr bwMode="auto">
          <a:xfrm>
            <a:off x="466725" y="1673225"/>
            <a:ext cx="8237538" cy="4921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26984" name="Rectangle 28"/>
          <p:cNvSpPr>
            <a:spLocks noChangeArrowheads="1"/>
          </p:cNvSpPr>
          <p:nvPr/>
        </p:nvSpPr>
        <p:spPr bwMode="auto">
          <a:xfrm>
            <a:off x="479425" y="1658938"/>
            <a:ext cx="7853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chemeClr val="bg1"/>
                </a:solidFill>
                <a:ea typeface="新細明體" charset="-120"/>
              </a:rPr>
              <a:t>MULTICENTRE, RANDOMISED, DOUBLE-BLIND STUDY TRIAL IN MAINTENANCE KIDNEY TRANSPLANT PATIENTS (B302)</a:t>
            </a:r>
          </a:p>
        </p:txBody>
      </p:sp>
      <p:sp>
        <p:nvSpPr>
          <p:cNvPr id="126985" name="Line 110"/>
          <p:cNvSpPr>
            <a:spLocks noChangeShapeType="1"/>
          </p:cNvSpPr>
          <p:nvPr/>
        </p:nvSpPr>
        <p:spPr bwMode="auto">
          <a:xfrm flipV="1">
            <a:off x="2381250" y="2263775"/>
            <a:ext cx="0" cy="25336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Rectangle 133"/>
          <p:cNvSpPr>
            <a:spLocks noChangeArrowheads="1"/>
          </p:cNvSpPr>
          <p:nvPr/>
        </p:nvSpPr>
        <p:spPr bwMode="auto">
          <a:xfrm>
            <a:off x="4494213" y="48942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</a:rPr>
              <a:t>4</a:t>
            </a:r>
          </a:p>
        </p:txBody>
      </p:sp>
      <p:sp>
        <p:nvSpPr>
          <p:cNvPr id="126987" name="Rectangle 131"/>
          <p:cNvSpPr>
            <a:spLocks noChangeArrowheads="1"/>
          </p:cNvSpPr>
          <p:nvPr/>
        </p:nvSpPr>
        <p:spPr bwMode="auto">
          <a:xfrm>
            <a:off x="2327275" y="48942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</a:rPr>
              <a:t>0</a:t>
            </a:r>
          </a:p>
        </p:txBody>
      </p:sp>
      <p:sp>
        <p:nvSpPr>
          <p:cNvPr id="126988" name="Rectangle 132"/>
          <p:cNvSpPr>
            <a:spLocks noChangeArrowheads="1"/>
          </p:cNvSpPr>
          <p:nvPr/>
        </p:nvSpPr>
        <p:spPr bwMode="auto">
          <a:xfrm>
            <a:off x="3417888" y="48942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</a:rPr>
              <a:t>2</a:t>
            </a:r>
          </a:p>
        </p:txBody>
      </p:sp>
      <p:sp>
        <p:nvSpPr>
          <p:cNvPr id="126989" name="Rectangle 135"/>
          <p:cNvSpPr>
            <a:spLocks noChangeArrowheads="1"/>
          </p:cNvSpPr>
          <p:nvPr/>
        </p:nvSpPr>
        <p:spPr bwMode="auto">
          <a:xfrm>
            <a:off x="5578475" y="48942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</a:rPr>
              <a:t>6</a:t>
            </a:r>
          </a:p>
        </p:txBody>
      </p:sp>
      <p:sp>
        <p:nvSpPr>
          <p:cNvPr id="126990" name="Rectangle 136"/>
          <p:cNvSpPr>
            <a:spLocks noChangeArrowheads="1"/>
          </p:cNvSpPr>
          <p:nvPr/>
        </p:nvSpPr>
        <p:spPr bwMode="auto">
          <a:xfrm>
            <a:off x="6697663" y="4894263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</a:rPr>
              <a:t>8</a:t>
            </a:r>
          </a:p>
        </p:txBody>
      </p:sp>
      <p:sp>
        <p:nvSpPr>
          <p:cNvPr id="126991" name="Rectangle 138"/>
          <p:cNvSpPr>
            <a:spLocks noChangeArrowheads="1"/>
          </p:cNvSpPr>
          <p:nvPr/>
        </p:nvSpPr>
        <p:spPr bwMode="auto">
          <a:xfrm>
            <a:off x="7696200" y="4894263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</a:rPr>
              <a:t>10</a:t>
            </a:r>
          </a:p>
        </p:txBody>
      </p:sp>
      <p:sp>
        <p:nvSpPr>
          <p:cNvPr id="126992" name="Rectangle 140"/>
          <p:cNvSpPr>
            <a:spLocks noChangeArrowheads="1"/>
          </p:cNvSpPr>
          <p:nvPr/>
        </p:nvSpPr>
        <p:spPr bwMode="auto">
          <a:xfrm>
            <a:off x="1660525" y="4278313"/>
            <a:ext cx="6207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A13926"/>
                </a:solidFill>
                <a:ea typeface="新細明體" charset="-120"/>
              </a:rPr>
              <a:t>BPAR</a:t>
            </a:r>
          </a:p>
        </p:txBody>
      </p:sp>
      <p:sp>
        <p:nvSpPr>
          <p:cNvPr id="126993" name="Rectangle 141"/>
          <p:cNvSpPr>
            <a:spLocks noChangeArrowheads="1"/>
          </p:cNvSpPr>
          <p:nvPr/>
        </p:nvSpPr>
        <p:spPr bwMode="auto">
          <a:xfrm>
            <a:off x="107950" y="3382963"/>
            <a:ext cx="21764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A13926"/>
                </a:solidFill>
                <a:ea typeface="新細明體" charset="-120"/>
              </a:rPr>
              <a:t>Graft loss or death</a:t>
            </a:r>
          </a:p>
        </p:txBody>
      </p:sp>
      <p:sp>
        <p:nvSpPr>
          <p:cNvPr id="126994" name="Rectangle 142"/>
          <p:cNvSpPr>
            <a:spLocks noChangeArrowheads="1"/>
          </p:cNvSpPr>
          <p:nvPr/>
        </p:nvSpPr>
        <p:spPr bwMode="auto">
          <a:xfrm>
            <a:off x="247650" y="2409825"/>
            <a:ext cx="2036763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rgbClr val="A13926"/>
                </a:solidFill>
                <a:ea typeface="新細明體" charset="-120"/>
              </a:rPr>
              <a:t>Biopsy-proven </a:t>
            </a:r>
            <a:br>
              <a:rPr lang="en-GB" altLang="zh-TW" sz="1400" b="1">
                <a:solidFill>
                  <a:srgbClr val="A13926"/>
                </a:solidFill>
                <a:ea typeface="新細明體" charset="-120"/>
              </a:rPr>
            </a:br>
            <a:r>
              <a:rPr lang="en-GB" altLang="zh-TW" sz="1400" b="1">
                <a:solidFill>
                  <a:srgbClr val="A13926"/>
                </a:solidFill>
                <a:ea typeface="新細明體" charset="-120"/>
              </a:rPr>
              <a:t>chronic rejection</a:t>
            </a:r>
          </a:p>
        </p:txBody>
      </p:sp>
      <p:grpSp>
        <p:nvGrpSpPr>
          <p:cNvPr id="126995" name="Group 58"/>
          <p:cNvGrpSpPr>
            <a:grpSpLocks/>
          </p:cNvGrpSpPr>
          <p:nvPr/>
        </p:nvGrpSpPr>
        <p:grpSpPr bwMode="auto">
          <a:xfrm>
            <a:off x="2371725" y="3500438"/>
            <a:ext cx="671513" cy="254000"/>
            <a:chOff x="1457" y="1671"/>
            <a:chExt cx="2268" cy="147"/>
          </a:xfrm>
        </p:grpSpPr>
        <p:sp>
          <p:nvSpPr>
            <p:cNvPr id="127096" name="Rectangle 59"/>
            <p:cNvSpPr>
              <a:spLocks noChangeArrowheads="1"/>
            </p:cNvSpPr>
            <p:nvPr/>
          </p:nvSpPr>
          <p:spPr bwMode="auto">
            <a:xfrm>
              <a:off x="1457" y="1671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7" name="Rectangle 60"/>
            <p:cNvSpPr>
              <a:spLocks noChangeArrowheads="1"/>
            </p:cNvSpPr>
            <p:nvPr/>
          </p:nvSpPr>
          <p:spPr bwMode="auto">
            <a:xfrm>
              <a:off x="1457" y="1677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8" name="Rectangle 61"/>
            <p:cNvSpPr>
              <a:spLocks noChangeArrowheads="1"/>
            </p:cNvSpPr>
            <p:nvPr/>
          </p:nvSpPr>
          <p:spPr bwMode="auto">
            <a:xfrm>
              <a:off x="1457" y="1683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9" name="Rectangle 62"/>
            <p:cNvSpPr>
              <a:spLocks noChangeArrowheads="1"/>
            </p:cNvSpPr>
            <p:nvPr/>
          </p:nvSpPr>
          <p:spPr bwMode="auto">
            <a:xfrm>
              <a:off x="1457" y="168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0" name="Rectangle 63"/>
            <p:cNvSpPr>
              <a:spLocks noChangeArrowheads="1"/>
            </p:cNvSpPr>
            <p:nvPr/>
          </p:nvSpPr>
          <p:spPr bwMode="auto">
            <a:xfrm>
              <a:off x="1457" y="169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1" name="Rectangle 64"/>
            <p:cNvSpPr>
              <a:spLocks noChangeArrowheads="1"/>
            </p:cNvSpPr>
            <p:nvPr/>
          </p:nvSpPr>
          <p:spPr bwMode="auto">
            <a:xfrm>
              <a:off x="1457" y="1701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2" name="Rectangle 65"/>
            <p:cNvSpPr>
              <a:spLocks noChangeArrowheads="1"/>
            </p:cNvSpPr>
            <p:nvPr/>
          </p:nvSpPr>
          <p:spPr bwMode="auto">
            <a:xfrm>
              <a:off x="1457" y="170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3" name="Rectangle 66"/>
            <p:cNvSpPr>
              <a:spLocks noChangeArrowheads="1"/>
            </p:cNvSpPr>
            <p:nvPr/>
          </p:nvSpPr>
          <p:spPr bwMode="auto">
            <a:xfrm>
              <a:off x="1457" y="171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4" name="Rectangle 67"/>
            <p:cNvSpPr>
              <a:spLocks noChangeArrowheads="1"/>
            </p:cNvSpPr>
            <p:nvPr/>
          </p:nvSpPr>
          <p:spPr bwMode="auto">
            <a:xfrm>
              <a:off x="1457" y="1718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5" name="Rectangle 68"/>
            <p:cNvSpPr>
              <a:spLocks noChangeArrowheads="1"/>
            </p:cNvSpPr>
            <p:nvPr/>
          </p:nvSpPr>
          <p:spPr bwMode="auto">
            <a:xfrm>
              <a:off x="1457" y="1724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6" name="Rectangle 69"/>
            <p:cNvSpPr>
              <a:spLocks noChangeArrowheads="1"/>
            </p:cNvSpPr>
            <p:nvPr/>
          </p:nvSpPr>
          <p:spPr bwMode="auto">
            <a:xfrm>
              <a:off x="1457" y="1730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7" name="Rectangle 70"/>
            <p:cNvSpPr>
              <a:spLocks noChangeArrowheads="1"/>
            </p:cNvSpPr>
            <p:nvPr/>
          </p:nvSpPr>
          <p:spPr bwMode="auto">
            <a:xfrm>
              <a:off x="1457" y="173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8" name="Rectangle 71"/>
            <p:cNvSpPr>
              <a:spLocks noChangeArrowheads="1"/>
            </p:cNvSpPr>
            <p:nvPr/>
          </p:nvSpPr>
          <p:spPr bwMode="auto">
            <a:xfrm>
              <a:off x="1457" y="174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09" name="Rectangle 72"/>
            <p:cNvSpPr>
              <a:spLocks noChangeArrowheads="1"/>
            </p:cNvSpPr>
            <p:nvPr/>
          </p:nvSpPr>
          <p:spPr bwMode="auto">
            <a:xfrm>
              <a:off x="1457" y="1748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0" name="Rectangle 73"/>
            <p:cNvSpPr>
              <a:spLocks noChangeArrowheads="1"/>
            </p:cNvSpPr>
            <p:nvPr/>
          </p:nvSpPr>
          <p:spPr bwMode="auto">
            <a:xfrm>
              <a:off x="1457" y="1754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1" name="Rectangle 74"/>
            <p:cNvSpPr>
              <a:spLocks noChangeArrowheads="1"/>
            </p:cNvSpPr>
            <p:nvPr/>
          </p:nvSpPr>
          <p:spPr bwMode="auto">
            <a:xfrm>
              <a:off x="1457" y="175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2" name="Rectangle 75"/>
            <p:cNvSpPr>
              <a:spLocks noChangeArrowheads="1"/>
            </p:cNvSpPr>
            <p:nvPr/>
          </p:nvSpPr>
          <p:spPr bwMode="auto">
            <a:xfrm>
              <a:off x="1457" y="176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3" name="Rectangle 76"/>
            <p:cNvSpPr>
              <a:spLocks noChangeArrowheads="1"/>
            </p:cNvSpPr>
            <p:nvPr/>
          </p:nvSpPr>
          <p:spPr bwMode="auto">
            <a:xfrm>
              <a:off x="1457" y="1771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4" name="Rectangle 77"/>
            <p:cNvSpPr>
              <a:spLocks noChangeArrowheads="1"/>
            </p:cNvSpPr>
            <p:nvPr/>
          </p:nvSpPr>
          <p:spPr bwMode="auto">
            <a:xfrm>
              <a:off x="1457" y="1777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5" name="Rectangle 78"/>
            <p:cNvSpPr>
              <a:spLocks noChangeArrowheads="1"/>
            </p:cNvSpPr>
            <p:nvPr/>
          </p:nvSpPr>
          <p:spPr bwMode="auto">
            <a:xfrm>
              <a:off x="1457" y="1783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6" name="Rectangle 79"/>
            <p:cNvSpPr>
              <a:spLocks noChangeArrowheads="1"/>
            </p:cNvSpPr>
            <p:nvPr/>
          </p:nvSpPr>
          <p:spPr bwMode="auto">
            <a:xfrm>
              <a:off x="1457" y="178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7" name="Rectangle 80"/>
            <p:cNvSpPr>
              <a:spLocks noChangeArrowheads="1"/>
            </p:cNvSpPr>
            <p:nvPr/>
          </p:nvSpPr>
          <p:spPr bwMode="auto">
            <a:xfrm>
              <a:off x="1457" y="179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8" name="Rectangle 81"/>
            <p:cNvSpPr>
              <a:spLocks noChangeArrowheads="1"/>
            </p:cNvSpPr>
            <p:nvPr/>
          </p:nvSpPr>
          <p:spPr bwMode="auto">
            <a:xfrm>
              <a:off x="1457" y="1801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19" name="Rectangle 82"/>
            <p:cNvSpPr>
              <a:spLocks noChangeArrowheads="1"/>
            </p:cNvSpPr>
            <p:nvPr/>
          </p:nvSpPr>
          <p:spPr bwMode="auto">
            <a:xfrm>
              <a:off x="1457" y="180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120" name="Rectangle 83"/>
            <p:cNvSpPr>
              <a:spLocks noChangeArrowheads="1"/>
            </p:cNvSpPr>
            <p:nvPr/>
          </p:nvSpPr>
          <p:spPr bwMode="auto">
            <a:xfrm>
              <a:off x="1457" y="181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</p:grpSp>
      <p:grpSp>
        <p:nvGrpSpPr>
          <p:cNvPr id="126996" name="Group 84"/>
          <p:cNvGrpSpPr>
            <a:grpSpLocks/>
          </p:cNvGrpSpPr>
          <p:nvPr/>
        </p:nvGrpSpPr>
        <p:grpSpPr bwMode="auto">
          <a:xfrm>
            <a:off x="2362200" y="2605088"/>
            <a:ext cx="2068513" cy="244475"/>
            <a:chOff x="1457" y="1166"/>
            <a:chExt cx="2650" cy="141"/>
          </a:xfrm>
        </p:grpSpPr>
        <p:sp>
          <p:nvSpPr>
            <p:cNvPr id="127072" name="Rectangle 85"/>
            <p:cNvSpPr>
              <a:spLocks noChangeArrowheads="1"/>
            </p:cNvSpPr>
            <p:nvPr/>
          </p:nvSpPr>
          <p:spPr bwMode="auto">
            <a:xfrm>
              <a:off x="1457" y="1166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3" name="Rectangle 86"/>
            <p:cNvSpPr>
              <a:spLocks noChangeArrowheads="1"/>
            </p:cNvSpPr>
            <p:nvPr/>
          </p:nvSpPr>
          <p:spPr bwMode="auto">
            <a:xfrm>
              <a:off x="1457" y="1172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4" name="Rectangle 87"/>
            <p:cNvSpPr>
              <a:spLocks noChangeArrowheads="1"/>
            </p:cNvSpPr>
            <p:nvPr/>
          </p:nvSpPr>
          <p:spPr bwMode="auto">
            <a:xfrm>
              <a:off x="1457" y="1178"/>
              <a:ext cx="2650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5" name="Rectangle 88"/>
            <p:cNvSpPr>
              <a:spLocks noChangeArrowheads="1"/>
            </p:cNvSpPr>
            <p:nvPr/>
          </p:nvSpPr>
          <p:spPr bwMode="auto">
            <a:xfrm>
              <a:off x="1457" y="1183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6" name="Rectangle 89"/>
            <p:cNvSpPr>
              <a:spLocks noChangeArrowheads="1"/>
            </p:cNvSpPr>
            <p:nvPr/>
          </p:nvSpPr>
          <p:spPr bwMode="auto">
            <a:xfrm>
              <a:off x="1457" y="1189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7" name="Rectangle 90"/>
            <p:cNvSpPr>
              <a:spLocks noChangeArrowheads="1"/>
            </p:cNvSpPr>
            <p:nvPr/>
          </p:nvSpPr>
          <p:spPr bwMode="auto">
            <a:xfrm>
              <a:off x="1457" y="1195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8" name="Rectangle 91"/>
            <p:cNvSpPr>
              <a:spLocks noChangeArrowheads="1"/>
            </p:cNvSpPr>
            <p:nvPr/>
          </p:nvSpPr>
          <p:spPr bwMode="auto">
            <a:xfrm>
              <a:off x="1457" y="1201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9" name="Rectangle 92"/>
            <p:cNvSpPr>
              <a:spLocks noChangeArrowheads="1"/>
            </p:cNvSpPr>
            <p:nvPr/>
          </p:nvSpPr>
          <p:spPr bwMode="auto">
            <a:xfrm>
              <a:off x="1457" y="1207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0" name="Rectangle 93"/>
            <p:cNvSpPr>
              <a:spLocks noChangeArrowheads="1"/>
            </p:cNvSpPr>
            <p:nvPr/>
          </p:nvSpPr>
          <p:spPr bwMode="auto">
            <a:xfrm>
              <a:off x="1457" y="1213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1" name="Rectangle 94"/>
            <p:cNvSpPr>
              <a:spLocks noChangeArrowheads="1"/>
            </p:cNvSpPr>
            <p:nvPr/>
          </p:nvSpPr>
          <p:spPr bwMode="auto">
            <a:xfrm>
              <a:off x="1457" y="1219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2" name="Rectangle 95"/>
            <p:cNvSpPr>
              <a:spLocks noChangeArrowheads="1"/>
            </p:cNvSpPr>
            <p:nvPr/>
          </p:nvSpPr>
          <p:spPr bwMode="auto">
            <a:xfrm>
              <a:off x="1457" y="1225"/>
              <a:ext cx="2650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3" name="Rectangle 96"/>
            <p:cNvSpPr>
              <a:spLocks noChangeArrowheads="1"/>
            </p:cNvSpPr>
            <p:nvPr/>
          </p:nvSpPr>
          <p:spPr bwMode="auto">
            <a:xfrm>
              <a:off x="1457" y="1230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4" name="Rectangle 97"/>
            <p:cNvSpPr>
              <a:spLocks noChangeArrowheads="1"/>
            </p:cNvSpPr>
            <p:nvPr/>
          </p:nvSpPr>
          <p:spPr bwMode="auto">
            <a:xfrm>
              <a:off x="1457" y="1236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5" name="Rectangle 98"/>
            <p:cNvSpPr>
              <a:spLocks noChangeArrowheads="1"/>
            </p:cNvSpPr>
            <p:nvPr/>
          </p:nvSpPr>
          <p:spPr bwMode="auto">
            <a:xfrm>
              <a:off x="1457" y="1242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6" name="Rectangle 99"/>
            <p:cNvSpPr>
              <a:spLocks noChangeArrowheads="1"/>
            </p:cNvSpPr>
            <p:nvPr/>
          </p:nvSpPr>
          <p:spPr bwMode="auto">
            <a:xfrm>
              <a:off x="1457" y="1248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7" name="Rectangle 100"/>
            <p:cNvSpPr>
              <a:spLocks noChangeArrowheads="1"/>
            </p:cNvSpPr>
            <p:nvPr/>
          </p:nvSpPr>
          <p:spPr bwMode="auto">
            <a:xfrm>
              <a:off x="1457" y="1254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8" name="Rectangle 101"/>
            <p:cNvSpPr>
              <a:spLocks noChangeArrowheads="1"/>
            </p:cNvSpPr>
            <p:nvPr/>
          </p:nvSpPr>
          <p:spPr bwMode="auto">
            <a:xfrm>
              <a:off x="1457" y="1260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89" name="Rectangle 102"/>
            <p:cNvSpPr>
              <a:spLocks noChangeArrowheads="1"/>
            </p:cNvSpPr>
            <p:nvPr/>
          </p:nvSpPr>
          <p:spPr bwMode="auto">
            <a:xfrm>
              <a:off x="1457" y="1266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0" name="Rectangle 103"/>
            <p:cNvSpPr>
              <a:spLocks noChangeArrowheads="1"/>
            </p:cNvSpPr>
            <p:nvPr/>
          </p:nvSpPr>
          <p:spPr bwMode="auto">
            <a:xfrm>
              <a:off x="1457" y="1272"/>
              <a:ext cx="2650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1" name="Rectangle 104"/>
            <p:cNvSpPr>
              <a:spLocks noChangeArrowheads="1"/>
            </p:cNvSpPr>
            <p:nvPr/>
          </p:nvSpPr>
          <p:spPr bwMode="auto">
            <a:xfrm>
              <a:off x="1457" y="1277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2" name="Rectangle 105"/>
            <p:cNvSpPr>
              <a:spLocks noChangeArrowheads="1"/>
            </p:cNvSpPr>
            <p:nvPr/>
          </p:nvSpPr>
          <p:spPr bwMode="auto">
            <a:xfrm>
              <a:off x="1457" y="1283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3" name="Rectangle 106"/>
            <p:cNvSpPr>
              <a:spLocks noChangeArrowheads="1"/>
            </p:cNvSpPr>
            <p:nvPr/>
          </p:nvSpPr>
          <p:spPr bwMode="auto">
            <a:xfrm>
              <a:off x="1457" y="1289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4" name="Rectangle 107"/>
            <p:cNvSpPr>
              <a:spLocks noChangeArrowheads="1"/>
            </p:cNvSpPr>
            <p:nvPr/>
          </p:nvSpPr>
          <p:spPr bwMode="auto">
            <a:xfrm>
              <a:off x="1457" y="1295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95" name="Rectangle 108"/>
            <p:cNvSpPr>
              <a:spLocks noChangeArrowheads="1"/>
            </p:cNvSpPr>
            <p:nvPr/>
          </p:nvSpPr>
          <p:spPr bwMode="auto">
            <a:xfrm>
              <a:off x="1457" y="1301"/>
              <a:ext cx="2650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</p:grpSp>
      <p:sp>
        <p:nvSpPr>
          <p:cNvPr id="126997" name="Rectangle 125"/>
          <p:cNvSpPr>
            <a:spLocks noChangeArrowheads="1"/>
          </p:cNvSpPr>
          <p:nvPr/>
        </p:nvSpPr>
        <p:spPr bwMode="auto">
          <a:xfrm>
            <a:off x="4141788" y="3211513"/>
            <a:ext cx="2460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3.1</a:t>
            </a:r>
          </a:p>
        </p:txBody>
      </p:sp>
      <p:sp>
        <p:nvSpPr>
          <p:cNvPr id="126998" name="Rectangle 126"/>
          <p:cNvSpPr>
            <a:spLocks noChangeArrowheads="1"/>
          </p:cNvSpPr>
          <p:nvPr/>
        </p:nvSpPr>
        <p:spPr bwMode="auto">
          <a:xfrm>
            <a:off x="5316538" y="2362200"/>
            <a:ext cx="246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4.9</a:t>
            </a:r>
          </a:p>
        </p:txBody>
      </p:sp>
      <p:sp>
        <p:nvSpPr>
          <p:cNvPr id="126999" name="Rectangle 129"/>
          <p:cNvSpPr>
            <a:spLocks noChangeArrowheads="1"/>
          </p:cNvSpPr>
          <p:nvPr/>
        </p:nvSpPr>
        <p:spPr bwMode="auto">
          <a:xfrm>
            <a:off x="3170238" y="3500438"/>
            <a:ext cx="2460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1.3</a:t>
            </a:r>
          </a:p>
        </p:txBody>
      </p:sp>
      <p:sp>
        <p:nvSpPr>
          <p:cNvPr id="127000" name="Rectangle 130"/>
          <p:cNvSpPr>
            <a:spLocks noChangeArrowheads="1"/>
          </p:cNvSpPr>
          <p:nvPr/>
        </p:nvSpPr>
        <p:spPr bwMode="auto">
          <a:xfrm>
            <a:off x="4640263" y="2622550"/>
            <a:ext cx="246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3.8</a:t>
            </a:r>
          </a:p>
        </p:txBody>
      </p:sp>
      <p:sp>
        <p:nvSpPr>
          <p:cNvPr id="127001" name="Rectangle 169"/>
          <p:cNvSpPr>
            <a:spLocks noChangeArrowheads="1"/>
          </p:cNvSpPr>
          <p:nvPr/>
        </p:nvSpPr>
        <p:spPr bwMode="auto">
          <a:xfrm>
            <a:off x="2381250" y="3235325"/>
            <a:ext cx="16160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1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27002" name="Rectangle 174"/>
          <p:cNvSpPr>
            <a:spLocks noChangeArrowheads="1"/>
          </p:cNvSpPr>
          <p:nvPr/>
        </p:nvSpPr>
        <p:spPr bwMode="auto">
          <a:xfrm>
            <a:off x="4584700" y="4259263"/>
            <a:ext cx="57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de-DE" altLang="zh-TW" sz="1400" dirty="0">
                <a:solidFill>
                  <a:schemeClr val="tx1"/>
                </a:solidFill>
                <a:ea typeface="新細明體" charset="-120"/>
              </a:rPr>
              <a:t>p=ns</a:t>
            </a:r>
          </a:p>
        </p:txBody>
      </p:sp>
      <p:sp>
        <p:nvSpPr>
          <p:cNvPr id="127003" name="Rectangle 175"/>
          <p:cNvSpPr>
            <a:spLocks noChangeArrowheads="1"/>
          </p:cNvSpPr>
          <p:nvPr/>
        </p:nvSpPr>
        <p:spPr bwMode="auto">
          <a:xfrm>
            <a:off x="4584700" y="3348038"/>
            <a:ext cx="57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de-DE" altLang="zh-TW" sz="1400" dirty="0">
                <a:solidFill>
                  <a:schemeClr val="tx1"/>
                </a:solidFill>
                <a:ea typeface="新細明體" charset="-120"/>
              </a:rPr>
              <a:t>p=ns</a:t>
            </a:r>
          </a:p>
        </p:txBody>
      </p:sp>
      <p:grpSp>
        <p:nvGrpSpPr>
          <p:cNvPr id="127004" name="Group 84"/>
          <p:cNvGrpSpPr>
            <a:grpSpLocks/>
          </p:cNvGrpSpPr>
          <p:nvPr/>
        </p:nvGrpSpPr>
        <p:grpSpPr bwMode="auto">
          <a:xfrm>
            <a:off x="2362200" y="2360613"/>
            <a:ext cx="2744788" cy="244475"/>
            <a:chOff x="1457" y="1166"/>
            <a:chExt cx="2650" cy="141"/>
          </a:xfrm>
        </p:grpSpPr>
        <p:sp>
          <p:nvSpPr>
            <p:cNvPr id="127048" name="Rectangle 85"/>
            <p:cNvSpPr>
              <a:spLocks noChangeArrowheads="1"/>
            </p:cNvSpPr>
            <p:nvPr/>
          </p:nvSpPr>
          <p:spPr bwMode="auto">
            <a:xfrm>
              <a:off x="1457" y="1166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9" name="Rectangle 86"/>
            <p:cNvSpPr>
              <a:spLocks noChangeArrowheads="1"/>
            </p:cNvSpPr>
            <p:nvPr/>
          </p:nvSpPr>
          <p:spPr bwMode="auto">
            <a:xfrm>
              <a:off x="1457" y="1172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0" name="Rectangle 87"/>
            <p:cNvSpPr>
              <a:spLocks noChangeArrowheads="1"/>
            </p:cNvSpPr>
            <p:nvPr/>
          </p:nvSpPr>
          <p:spPr bwMode="auto">
            <a:xfrm>
              <a:off x="1457" y="1178"/>
              <a:ext cx="2650" cy="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1" name="Rectangle 88"/>
            <p:cNvSpPr>
              <a:spLocks noChangeArrowheads="1"/>
            </p:cNvSpPr>
            <p:nvPr/>
          </p:nvSpPr>
          <p:spPr bwMode="auto">
            <a:xfrm>
              <a:off x="1457" y="1183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2" name="Rectangle 89"/>
            <p:cNvSpPr>
              <a:spLocks noChangeArrowheads="1"/>
            </p:cNvSpPr>
            <p:nvPr/>
          </p:nvSpPr>
          <p:spPr bwMode="auto">
            <a:xfrm>
              <a:off x="1457" y="1189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3" name="Rectangle 90"/>
            <p:cNvSpPr>
              <a:spLocks noChangeArrowheads="1"/>
            </p:cNvSpPr>
            <p:nvPr/>
          </p:nvSpPr>
          <p:spPr bwMode="auto">
            <a:xfrm>
              <a:off x="1457" y="1195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4" name="Rectangle 91"/>
            <p:cNvSpPr>
              <a:spLocks noChangeArrowheads="1"/>
            </p:cNvSpPr>
            <p:nvPr/>
          </p:nvSpPr>
          <p:spPr bwMode="auto">
            <a:xfrm>
              <a:off x="1457" y="1201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5" name="Rectangle 92"/>
            <p:cNvSpPr>
              <a:spLocks noChangeArrowheads="1"/>
            </p:cNvSpPr>
            <p:nvPr/>
          </p:nvSpPr>
          <p:spPr bwMode="auto">
            <a:xfrm>
              <a:off x="1457" y="1207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6" name="Rectangle 93"/>
            <p:cNvSpPr>
              <a:spLocks noChangeArrowheads="1"/>
            </p:cNvSpPr>
            <p:nvPr/>
          </p:nvSpPr>
          <p:spPr bwMode="auto">
            <a:xfrm>
              <a:off x="1457" y="1213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7" name="Rectangle 94"/>
            <p:cNvSpPr>
              <a:spLocks noChangeArrowheads="1"/>
            </p:cNvSpPr>
            <p:nvPr/>
          </p:nvSpPr>
          <p:spPr bwMode="auto">
            <a:xfrm>
              <a:off x="1457" y="1219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8" name="Rectangle 95"/>
            <p:cNvSpPr>
              <a:spLocks noChangeArrowheads="1"/>
            </p:cNvSpPr>
            <p:nvPr/>
          </p:nvSpPr>
          <p:spPr bwMode="auto">
            <a:xfrm>
              <a:off x="1457" y="1225"/>
              <a:ext cx="2650" cy="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59" name="Rectangle 96"/>
            <p:cNvSpPr>
              <a:spLocks noChangeArrowheads="1"/>
            </p:cNvSpPr>
            <p:nvPr/>
          </p:nvSpPr>
          <p:spPr bwMode="auto">
            <a:xfrm>
              <a:off x="1457" y="1230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0" name="Rectangle 97"/>
            <p:cNvSpPr>
              <a:spLocks noChangeArrowheads="1"/>
            </p:cNvSpPr>
            <p:nvPr/>
          </p:nvSpPr>
          <p:spPr bwMode="auto">
            <a:xfrm>
              <a:off x="1457" y="1236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1" name="Rectangle 98"/>
            <p:cNvSpPr>
              <a:spLocks noChangeArrowheads="1"/>
            </p:cNvSpPr>
            <p:nvPr/>
          </p:nvSpPr>
          <p:spPr bwMode="auto">
            <a:xfrm>
              <a:off x="1457" y="1242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2" name="Rectangle 99"/>
            <p:cNvSpPr>
              <a:spLocks noChangeArrowheads="1"/>
            </p:cNvSpPr>
            <p:nvPr/>
          </p:nvSpPr>
          <p:spPr bwMode="auto">
            <a:xfrm>
              <a:off x="1457" y="1248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3" name="Rectangle 100"/>
            <p:cNvSpPr>
              <a:spLocks noChangeArrowheads="1"/>
            </p:cNvSpPr>
            <p:nvPr/>
          </p:nvSpPr>
          <p:spPr bwMode="auto">
            <a:xfrm>
              <a:off x="1457" y="1254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4" name="Rectangle 101"/>
            <p:cNvSpPr>
              <a:spLocks noChangeArrowheads="1"/>
            </p:cNvSpPr>
            <p:nvPr/>
          </p:nvSpPr>
          <p:spPr bwMode="auto">
            <a:xfrm>
              <a:off x="1457" y="1260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5" name="Rectangle 102"/>
            <p:cNvSpPr>
              <a:spLocks noChangeArrowheads="1"/>
            </p:cNvSpPr>
            <p:nvPr/>
          </p:nvSpPr>
          <p:spPr bwMode="auto">
            <a:xfrm>
              <a:off x="1457" y="1266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6" name="Rectangle 103"/>
            <p:cNvSpPr>
              <a:spLocks noChangeArrowheads="1"/>
            </p:cNvSpPr>
            <p:nvPr/>
          </p:nvSpPr>
          <p:spPr bwMode="auto">
            <a:xfrm>
              <a:off x="1457" y="1272"/>
              <a:ext cx="2650" cy="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7" name="Rectangle 104"/>
            <p:cNvSpPr>
              <a:spLocks noChangeArrowheads="1"/>
            </p:cNvSpPr>
            <p:nvPr/>
          </p:nvSpPr>
          <p:spPr bwMode="auto">
            <a:xfrm>
              <a:off x="1457" y="1277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8" name="Rectangle 105"/>
            <p:cNvSpPr>
              <a:spLocks noChangeArrowheads="1"/>
            </p:cNvSpPr>
            <p:nvPr/>
          </p:nvSpPr>
          <p:spPr bwMode="auto">
            <a:xfrm>
              <a:off x="1457" y="1283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69" name="Rectangle 106"/>
            <p:cNvSpPr>
              <a:spLocks noChangeArrowheads="1"/>
            </p:cNvSpPr>
            <p:nvPr/>
          </p:nvSpPr>
          <p:spPr bwMode="auto">
            <a:xfrm>
              <a:off x="1457" y="1289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0" name="Rectangle 107"/>
            <p:cNvSpPr>
              <a:spLocks noChangeArrowheads="1"/>
            </p:cNvSpPr>
            <p:nvPr/>
          </p:nvSpPr>
          <p:spPr bwMode="auto">
            <a:xfrm>
              <a:off x="1457" y="1295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71" name="Rectangle 108"/>
            <p:cNvSpPr>
              <a:spLocks noChangeArrowheads="1"/>
            </p:cNvSpPr>
            <p:nvPr/>
          </p:nvSpPr>
          <p:spPr bwMode="auto">
            <a:xfrm>
              <a:off x="1457" y="1301"/>
              <a:ext cx="2650" cy="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</p:grpSp>
      <p:sp>
        <p:nvSpPr>
          <p:cNvPr id="127005" name="Rectangle 163"/>
          <p:cNvSpPr>
            <a:spLocks noChangeArrowheads="1"/>
          </p:cNvSpPr>
          <p:nvPr/>
        </p:nvSpPr>
        <p:spPr bwMode="auto">
          <a:xfrm>
            <a:off x="6642100" y="4130241"/>
            <a:ext cx="13192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 dirty="0">
                <a:solidFill>
                  <a:schemeClr val="tx1"/>
                </a:solidFill>
                <a:ea typeface="新細明體" charset="-120"/>
              </a:rPr>
              <a:t>EC-MPS</a:t>
            </a:r>
            <a:r>
              <a:rPr lang="en-GB" altLang="zh-TW" sz="1400" dirty="0">
                <a:solidFill>
                  <a:schemeClr val="tx1"/>
                </a:solidFill>
                <a:ea typeface="新細明體" charset="-120"/>
              </a:rPr>
              <a:t>(n=159)</a:t>
            </a:r>
          </a:p>
        </p:txBody>
      </p:sp>
      <p:sp>
        <p:nvSpPr>
          <p:cNvPr id="127006" name="Rectangle 164"/>
          <p:cNvSpPr>
            <a:spLocks noChangeArrowheads="1"/>
          </p:cNvSpPr>
          <p:nvPr/>
        </p:nvSpPr>
        <p:spPr bwMode="auto">
          <a:xfrm>
            <a:off x="6642100" y="3833813"/>
            <a:ext cx="1066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MMF (n=163)</a:t>
            </a:r>
          </a:p>
        </p:txBody>
      </p:sp>
      <p:sp>
        <p:nvSpPr>
          <p:cNvPr id="127007" name="Rectangle 8"/>
          <p:cNvSpPr>
            <a:spLocks noChangeArrowheads="1"/>
          </p:cNvSpPr>
          <p:nvPr/>
        </p:nvSpPr>
        <p:spPr bwMode="auto">
          <a:xfrm>
            <a:off x="6423025" y="3859213"/>
            <a:ext cx="147638" cy="14763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27008" name="Rectangle 9"/>
          <p:cNvSpPr>
            <a:spLocks noChangeArrowheads="1"/>
          </p:cNvSpPr>
          <p:nvPr/>
        </p:nvSpPr>
        <p:spPr bwMode="auto">
          <a:xfrm>
            <a:off x="6423025" y="4159250"/>
            <a:ext cx="147638" cy="1476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27009" name="Rectangle 143"/>
          <p:cNvSpPr>
            <a:spLocks noChangeArrowheads="1"/>
          </p:cNvSpPr>
          <p:nvPr/>
        </p:nvSpPr>
        <p:spPr bwMode="auto">
          <a:xfrm>
            <a:off x="3429000" y="5190067"/>
            <a:ext cx="27352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accent1"/>
                </a:solidFill>
                <a:ea typeface="新細明體" charset="-120"/>
              </a:rPr>
              <a:t>Incidence of events at 1 year (%)</a:t>
            </a:r>
          </a:p>
        </p:txBody>
      </p:sp>
      <p:grpSp>
        <p:nvGrpSpPr>
          <p:cNvPr id="127010" name="Group 58"/>
          <p:cNvGrpSpPr>
            <a:grpSpLocks/>
          </p:cNvGrpSpPr>
          <p:nvPr/>
        </p:nvGrpSpPr>
        <p:grpSpPr bwMode="auto">
          <a:xfrm>
            <a:off x="2371725" y="4395788"/>
            <a:ext cx="671513" cy="254000"/>
            <a:chOff x="1457" y="1671"/>
            <a:chExt cx="2268" cy="147"/>
          </a:xfrm>
        </p:grpSpPr>
        <p:sp>
          <p:nvSpPr>
            <p:cNvPr id="127023" name="Rectangle 59"/>
            <p:cNvSpPr>
              <a:spLocks noChangeArrowheads="1"/>
            </p:cNvSpPr>
            <p:nvPr/>
          </p:nvSpPr>
          <p:spPr bwMode="auto">
            <a:xfrm>
              <a:off x="1457" y="1671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24" name="Rectangle 60"/>
            <p:cNvSpPr>
              <a:spLocks noChangeArrowheads="1"/>
            </p:cNvSpPr>
            <p:nvPr/>
          </p:nvSpPr>
          <p:spPr bwMode="auto">
            <a:xfrm>
              <a:off x="1457" y="1677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25" name="Rectangle 61"/>
            <p:cNvSpPr>
              <a:spLocks noChangeArrowheads="1"/>
            </p:cNvSpPr>
            <p:nvPr/>
          </p:nvSpPr>
          <p:spPr bwMode="auto">
            <a:xfrm>
              <a:off x="1457" y="1683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26" name="Rectangle 62"/>
            <p:cNvSpPr>
              <a:spLocks noChangeArrowheads="1"/>
            </p:cNvSpPr>
            <p:nvPr/>
          </p:nvSpPr>
          <p:spPr bwMode="auto">
            <a:xfrm>
              <a:off x="1457" y="168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27" name="Rectangle 63"/>
            <p:cNvSpPr>
              <a:spLocks noChangeArrowheads="1"/>
            </p:cNvSpPr>
            <p:nvPr/>
          </p:nvSpPr>
          <p:spPr bwMode="auto">
            <a:xfrm>
              <a:off x="1457" y="169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28" name="Rectangle 64"/>
            <p:cNvSpPr>
              <a:spLocks noChangeArrowheads="1"/>
            </p:cNvSpPr>
            <p:nvPr/>
          </p:nvSpPr>
          <p:spPr bwMode="auto">
            <a:xfrm>
              <a:off x="1457" y="1701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29" name="Rectangle 65"/>
            <p:cNvSpPr>
              <a:spLocks noChangeArrowheads="1"/>
            </p:cNvSpPr>
            <p:nvPr/>
          </p:nvSpPr>
          <p:spPr bwMode="auto">
            <a:xfrm>
              <a:off x="1457" y="170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0" name="Rectangle 66"/>
            <p:cNvSpPr>
              <a:spLocks noChangeArrowheads="1"/>
            </p:cNvSpPr>
            <p:nvPr/>
          </p:nvSpPr>
          <p:spPr bwMode="auto">
            <a:xfrm>
              <a:off x="1457" y="171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1" name="Rectangle 67"/>
            <p:cNvSpPr>
              <a:spLocks noChangeArrowheads="1"/>
            </p:cNvSpPr>
            <p:nvPr/>
          </p:nvSpPr>
          <p:spPr bwMode="auto">
            <a:xfrm>
              <a:off x="1457" y="1718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2" name="Rectangle 68"/>
            <p:cNvSpPr>
              <a:spLocks noChangeArrowheads="1"/>
            </p:cNvSpPr>
            <p:nvPr/>
          </p:nvSpPr>
          <p:spPr bwMode="auto">
            <a:xfrm>
              <a:off x="1457" y="1724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3" name="Rectangle 69"/>
            <p:cNvSpPr>
              <a:spLocks noChangeArrowheads="1"/>
            </p:cNvSpPr>
            <p:nvPr/>
          </p:nvSpPr>
          <p:spPr bwMode="auto">
            <a:xfrm>
              <a:off x="1457" y="1730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4" name="Rectangle 70"/>
            <p:cNvSpPr>
              <a:spLocks noChangeArrowheads="1"/>
            </p:cNvSpPr>
            <p:nvPr/>
          </p:nvSpPr>
          <p:spPr bwMode="auto">
            <a:xfrm>
              <a:off x="1457" y="173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5" name="Rectangle 71"/>
            <p:cNvSpPr>
              <a:spLocks noChangeArrowheads="1"/>
            </p:cNvSpPr>
            <p:nvPr/>
          </p:nvSpPr>
          <p:spPr bwMode="auto">
            <a:xfrm>
              <a:off x="1457" y="174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6" name="Rectangle 72"/>
            <p:cNvSpPr>
              <a:spLocks noChangeArrowheads="1"/>
            </p:cNvSpPr>
            <p:nvPr/>
          </p:nvSpPr>
          <p:spPr bwMode="auto">
            <a:xfrm>
              <a:off x="1457" y="1748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7" name="Rectangle 73"/>
            <p:cNvSpPr>
              <a:spLocks noChangeArrowheads="1"/>
            </p:cNvSpPr>
            <p:nvPr/>
          </p:nvSpPr>
          <p:spPr bwMode="auto">
            <a:xfrm>
              <a:off x="1457" y="1754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8" name="Rectangle 74"/>
            <p:cNvSpPr>
              <a:spLocks noChangeArrowheads="1"/>
            </p:cNvSpPr>
            <p:nvPr/>
          </p:nvSpPr>
          <p:spPr bwMode="auto">
            <a:xfrm>
              <a:off x="1457" y="175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39" name="Rectangle 75"/>
            <p:cNvSpPr>
              <a:spLocks noChangeArrowheads="1"/>
            </p:cNvSpPr>
            <p:nvPr/>
          </p:nvSpPr>
          <p:spPr bwMode="auto">
            <a:xfrm>
              <a:off x="1457" y="176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0" name="Rectangle 76"/>
            <p:cNvSpPr>
              <a:spLocks noChangeArrowheads="1"/>
            </p:cNvSpPr>
            <p:nvPr/>
          </p:nvSpPr>
          <p:spPr bwMode="auto">
            <a:xfrm>
              <a:off x="1457" y="1771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1" name="Rectangle 77"/>
            <p:cNvSpPr>
              <a:spLocks noChangeArrowheads="1"/>
            </p:cNvSpPr>
            <p:nvPr/>
          </p:nvSpPr>
          <p:spPr bwMode="auto">
            <a:xfrm>
              <a:off x="1457" y="1777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2" name="Rectangle 78"/>
            <p:cNvSpPr>
              <a:spLocks noChangeArrowheads="1"/>
            </p:cNvSpPr>
            <p:nvPr/>
          </p:nvSpPr>
          <p:spPr bwMode="auto">
            <a:xfrm>
              <a:off x="1457" y="1783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3" name="Rectangle 79"/>
            <p:cNvSpPr>
              <a:spLocks noChangeArrowheads="1"/>
            </p:cNvSpPr>
            <p:nvPr/>
          </p:nvSpPr>
          <p:spPr bwMode="auto">
            <a:xfrm>
              <a:off x="1457" y="1789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4" name="Rectangle 80"/>
            <p:cNvSpPr>
              <a:spLocks noChangeArrowheads="1"/>
            </p:cNvSpPr>
            <p:nvPr/>
          </p:nvSpPr>
          <p:spPr bwMode="auto">
            <a:xfrm>
              <a:off x="1457" y="1795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5" name="Rectangle 81"/>
            <p:cNvSpPr>
              <a:spLocks noChangeArrowheads="1"/>
            </p:cNvSpPr>
            <p:nvPr/>
          </p:nvSpPr>
          <p:spPr bwMode="auto">
            <a:xfrm>
              <a:off x="1457" y="1801"/>
              <a:ext cx="2268" cy="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6" name="Rectangle 82"/>
            <p:cNvSpPr>
              <a:spLocks noChangeArrowheads="1"/>
            </p:cNvSpPr>
            <p:nvPr/>
          </p:nvSpPr>
          <p:spPr bwMode="auto">
            <a:xfrm>
              <a:off x="1457" y="1806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  <p:sp>
          <p:nvSpPr>
            <p:cNvPr id="127047" name="Rectangle 83"/>
            <p:cNvSpPr>
              <a:spLocks noChangeArrowheads="1"/>
            </p:cNvSpPr>
            <p:nvPr/>
          </p:nvSpPr>
          <p:spPr bwMode="auto">
            <a:xfrm>
              <a:off x="1457" y="1812"/>
              <a:ext cx="2268" cy="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●"/>
                <a:defRPr>
                  <a:solidFill>
                    <a:schemeClr val="bg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00000"/>
                </a:buClr>
                <a:buFont typeface="Arial" panose="020B0604020202020204" pitchFamily="34" charset="0"/>
                <a:buChar char="●"/>
                <a:defRPr sz="1600">
                  <a:solidFill>
                    <a:schemeClr val="bg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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»"/>
                <a:defRPr sz="1400">
                  <a:solidFill>
                    <a:schemeClr val="bg2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endParaRPr lang="en-GB" altLang="zh-TW" sz="1400">
                <a:solidFill>
                  <a:schemeClr val="tx1"/>
                </a:solidFill>
                <a:ea typeface="新細明體" charset="-120"/>
              </a:endParaRPr>
            </a:p>
          </p:txBody>
        </p:sp>
      </p:grpSp>
      <p:sp>
        <p:nvSpPr>
          <p:cNvPr id="127011" name="Rectangle 125"/>
          <p:cNvSpPr>
            <a:spLocks noChangeArrowheads="1"/>
          </p:cNvSpPr>
          <p:nvPr/>
        </p:nvSpPr>
        <p:spPr bwMode="auto">
          <a:xfrm>
            <a:off x="4141788" y="4106863"/>
            <a:ext cx="2460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3.1</a:t>
            </a:r>
          </a:p>
        </p:txBody>
      </p:sp>
      <p:sp>
        <p:nvSpPr>
          <p:cNvPr id="127012" name="Rectangle 129"/>
          <p:cNvSpPr>
            <a:spLocks noChangeArrowheads="1"/>
          </p:cNvSpPr>
          <p:nvPr/>
        </p:nvSpPr>
        <p:spPr bwMode="auto">
          <a:xfrm>
            <a:off x="3170238" y="4395788"/>
            <a:ext cx="2460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1.3</a:t>
            </a:r>
          </a:p>
        </p:txBody>
      </p:sp>
      <p:sp>
        <p:nvSpPr>
          <p:cNvPr id="127013" name="Rectangle 169"/>
          <p:cNvSpPr>
            <a:spLocks noChangeArrowheads="1"/>
          </p:cNvSpPr>
          <p:nvPr/>
        </p:nvSpPr>
        <p:spPr bwMode="auto">
          <a:xfrm>
            <a:off x="2381250" y="4130675"/>
            <a:ext cx="1616075" cy="274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1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27014" name="Line 170"/>
          <p:cNvSpPr>
            <a:spLocks noChangeShapeType="1"/>
          </p:cNvSpPr>
          <p:nvPr/>
        </p:nvSpPr>
        <p:spPr bwMode="auto">
          <a:xfrm>
            <a:off x="2374900" y="2265363"/>
            <a:ext cx="1588" cy="25352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15" name="Line 170"/>
          <p:cNvSpPr>
            <a:spLocks noChangeShapeType="1"/>
          </p:cNvSpPr>
          <p:nvPr/>
        </p:nvSpPr>
        <p:spPr bwMode="auto">
          <a:xfrm rot="5400000">
            <a:off x="5103019" y="2070894"/>
            <a:ext cx="3175" cy="54244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16" name="Line 170"/>
          <p:cNvSpPr>
            <a:spLocks noChangeShapeType="1"/>
          </p:cNvSpPr>
          <p:nvPr/>
        </p:nvSpPr>
        <p:spPr bwMode="auto">
          <a:xfrm>
            <a:off x="2376488" y="477996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17" name="Line 170"/>
          <p:cNvSpPr>
            <a:spLocks noChangeShapeType="1"/>
          </p:cNvSpPr>
          <p:nvPr/>
        </p:nvSpPr>
        <p:spPr bwMode="auto">
          <a:xfrm>
            <a:off x="3462338" y="477996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18" name="Line 170"/>
          <p:cNvSpPr>
            <a:spLocks noChangeShapeType="1"/>
          </p:cNvSpPr>
          <p:nvPr/>
        </p:nvSpPr>
        <p:spPr bwMode="auto">
          <a:xfrm>
            <a:off x="4541838" y="47863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19" name="Line 170"/>
          <p:cNvSpPr>
            <a:spLocks noChangeShapeType="1"/>
          </p:cNvSpPr>
          <p:nvPr/>
        </p:nvSpPr>
        <p:spPr bwMode="auto">
          <a:xfrm>
            <a:off x="5627688" y="47863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0" name="Line 170"/>
          <p:cNvSpPr>
            <a:spLocks noChangeShapeType="1"/>
          </p:cNvSpPr>
          <p:nvPr/>
        </p:nvSpPr>
        <p:spPr bwMode="auto">
          <a:xfrm>
            <a:off x="6745288" y="47863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1" name="Line 170"/>
          <p:cNvSpPr>
            <a:spLocks noChangeShapeType="1"/>
          </p:cNvSpPr>
          <p:nvPr/>
        </p:nvSpPr>
        <p:spPr bwMode="auto">
          <a:xfrm>
            <a:off x="7799388" y="47863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022" name="Rectangle 30"/>
          <p:cNvSpPr>
            <a:spLocks noChangeArrowheads="1"/>
          </p:cNvSpPr>
          <p:nvPr/>
        </p:nvSpPr>
        <p:spPr bwMode="auto">
          <a:xfrm>
            <a:off x="65088" y="6491626"/>
            <a:ext cx="5251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EC-MPS: Enteric coated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sodium , 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; BPAR, biopsy-proven acute rejection; ns, not significant</a:t>
            </a:r>
          </a:p>
        </p:txBody>
      </p:sp>
      <p:sp>
        <p:nvSpPr>
          <p:cNvPr id="145" name="Rectangle 175"/>
          <p:cNvSpPr>
            <a:spLocks noChangeArrowheads="1"/>
          </p:cNvSpPr>
          <p:nvPr/>
        </p:nvSpPr>
        <p:spPr bwMode="auto">
          <a:xfrm>
            <a:off x="6123940" y="2296415"/>
            <a:ext cx="57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de-DE" altLang="zh-TW" sz="1400" dirty="0">
                <a:solidFill>
                  <a:schemeClr val="tx1"/>
                </a:solidFill>
                <a:ea typeface="新細明體" charset="-120"/>
              </a:rPr>
              <a:t>p=ns</a:t>
            </a:r>
          </a:p>
        </p:txBody>
      </p:sp>
    </p:spTree>
    <p:extLst>
      <p:ext uri="{BB962C8B-B14F-4D97-AF65-F5344CB8AC3E}">
        <p14:creationId xmlns:p14="http://schemas.microsoft.com/office/powerpoint/2010/main" val="307934096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872" y="248930"/>
            <a:ext cx="8035982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EC-MPS vs MMF in diabetic kidney transplant patients</a:t>
            </a:r>
          </a:p>
        </p:txBody>
      </p:sp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480063" y="1005205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2400" b="1" dirty="0">
                <a:solidFill>
                  <a:srgbClr val="002060"/>
                </a:solidFill>
                <a:ea typeface="新細明體" charset="-120"/>
                <a:cs typeface="Arial" panose="020B0604020202020204" pitchFamily="34" charset="0"/>
              </a:rPr>
              <a:t>Post Hoc Analysis</a:t>
            </a:r>
            <a:endParaRPr lang="en-GB" altLang="zh-TW" sz="2400" b="1" dirty="0">
              <a:solidFill>
                <a:srgbClr val="002060"/>
              </a:solidFill>
              <a:ea typeface="新細明體" charset="-12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954" y="1644968"/>
            <a:ext cx="8465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b="1" dirty="0"/>
              <a:t>Background</a:t>
            </a:r>
            <a:r>
              <a:rPr lang="en-US" sz="2000" dirty="0"/>
              <a:t>:  The pharmacodynamics and pharmacokinetics of drugs may be altered in patients with diabetes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Objective</a:t>
            </a:r>
            <a:r>
              <a:rPr lang="en-US" sz="2000" dirty="0"/>
              <a:t>: To examine the efficacy and safety of EC-MPS  in renal transplant patients with diabetes mellitus (DM). 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Post hoc Analysis from three clinical trials with EC-MPS:</a:t>
            </a:r>
          </a:p>
          <a:p>
            <a:pPr marL="463550" indent="-231775">
              <a:lnSpc>
                <a:spcPct val="150000"/>
              </a:lnSpc>
              <a:buAutoNum type="arabicPeriod"/>
            </a:pPr>
            <a:r>
              <a:rPr lang="en-US" sz="2000" dirty="0"/>
              <a:t>B301 (de novo kidney transplant (</a:t>
            </a:r>
            <a:r>
              <a:rPr lang="en-US" sz="2000" dirty="0" err="1"/>
              <a:t>KTx</a:t>
            </a:r>
            <a:r>
              <a:rPr lang="en-US" sz="2000" dirty="0"/>
              <a:t>) patients)</a:t>
            </a:r>
          </a:p>
          <a:p>
            <a:pPr marL="463550" indent="-231775">
              <a:lnSpc>
                <a:spcPct val="150000"/>
              </a:lnSpc>
              <a:buAutoNum type="arabicPeriod"/>
            </a:pPr>
            <a:r>
              <a:rPr lang="en-US" sz="2000" dirty="0"/>
              <a:t>B302 (maintenance </a:t>
            </a:r>
            <a:r>
              <a:rPr lang="en-US" sz="2000" dirty="0" err="1"/>
              <a:t>KTx</a:t>
            </a:r>
            <a:r>
              <a:rPr lang="en-US" sz="2000" dirty="0"/>
              <a:t> patients)</a:t>
            </a:r>
          </a:p>
          <a:p>
            <a:pPr marL="463550" indent="-231775">
              <a:lnSpc>
                <a:spcPct val="150000"/>
              </a:lnSpc>
              <a:buAutoNum type="arabicPeriod"/>
            </a:pPr>
            <a:r>
              <a:rPr lang="en-US" sz="2000" dirty="0" err="1"/>
              <a:t>myPROMS</a:t>
            </a:r>
            <a:r>
              <a:rPr lang="en-US" sz="2000" dirty="0"/>
              <a:t> (open label, de novo &amp; maintenance </a:t>
            </a:r>
            <a:r>
              <a:rPr lang="en-US" sz="2000" dirty="0" err="1"/>
              <a:t>KTx</a:t>
            </a:r>
            <a:r>
              <a:rPr lang="en-US" sz="2000" dirty="0"/>
              <a:t> patients)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Total sample patients with DM, </a:t>
            </a:r>
            <a:r>
              <a:rPr lang="en-US" sz="2000" b="1" dirty="0"/>
              <a:t>N= 246 </a:t>
            </a: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580063" y="6433185"/>
            <a:ext cx="34528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nb-NO" altLang="zh-TW" sz="1000" dirty="0">
                <a:solidFill>
                  <a:schemeClr val="bg1"/>
                </a:solidFill>
                <a:ea typeface="新細明體" charset="-120"/>
              </a:rPr>
              <a:t>Pietruck F </a:t>
            </a:r>
            <a:r>
              <a:rPr lang="nb-NO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nb-NO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nb-NO" altLang="zh-TW" sz="1000" i="1" dirty="0">
                <a:solidFill>
                  <a:schemeClr val="bg1"/>
                </a:solidFill>
                <a:ea typeface="新細明體" charset="-120"/>
              </a:rPr>
              <a:t>Clin Transplant</a:t>
            </a:r>
            <a:r>
              <a:rPr lang="nb-NO" altLang="zh-TW" sz="1000" dirty="0">
                <a:solidFill>
                  <a:schemeClr val="bg1"/>
                </a:solidFill>
                <a:ea typeface="新細明體" charset="-120"/>
              </a:rPr>
              <a:t> 2007;21:117–25</a:t>
            </a:r>
          </a:p>
        </p:txBody>
      </p:sp>
    </p:spTree>
    <p:extLst>
      <p:ext uri="{BB962C8B-B14F-4D97-AF65-F5344CB8AC3E}">
        <p14:creationId xmlns:p14="http://schemas.microsoft.com/office/powerpoint/2010/main" val="119055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0"/>
          <p:cNvSpPr>
            <a:spLocks noChangeArrowheads="1"/>
          </p:cNvSpPr>
          <p:nvPr/>
        </p:nvSpPr>
        <p:spPr bwMode="auto">
          <a:xfrm>
            <a:off x="349250" y="0"/>
            <a:ext cx="822960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2400" b="1" dirty="0">
                <a:solidFill>
                  <a:schemeClr val="accent2"/>
                </a:solidFill>
                <a:cs typeface="Arial" panose="020B0604020202020204" pitchFamily="34" charset="0"/>
              </a:rPr>
              <a:t>Result: </a:t>
            </a:r>
            <a:r>
              <a:rPr lang="de-DE" altLang="de-DE" sz="2400" b="1" i="1" dirty="0">
                <a:solidFill>
                  <a:schemeClr val="accent2"/>
                </a:solidFill>
                <a:cs typeface="Arial" panose="020B0604020202020204" pitchFamily="34" charset="0"/>
              </a:rPr>
              <a:t>Post hoc</a:t>
            </a:r>
            <a:r>
              <a:rPr lang="de-DE" altLang="de-DE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analysis suggests that EC-MPS </a:t>
            </a:r>
            <a:r>
              <a:rPr lang="en-GB" altLang="de-DE" sz="2400" b="1" dirty="0">
                <a:solidFill>
                  <a:schemeClr val="accent2"/>
                </a:solidFill>
                <a:cs typeface="Arial" panose="020B0604020202020204" pitchFamily="34" charset="0"/>
              </a:rPr>
              <a:t>is as efficacious</a:t>
            </a:r>
            <a:r>
              <a:rPr lang="de-DE" altLang="de-DE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as MMF </a:t>
            </a:r>
            <a:r>
              <a:rPr lang="en-GB" altLang="de-DE" sz="2400" b="1" dirty="0">
                <a:solidFill>
                  <a:schemeClr val="accent2"/>
                </a:solidFill>
                <a:cs typeface="Arial" panose="020B0604020202020204" pitchFamily="34" charset="0"/>
              </a:rPr>
              <a:t>in diabetic kidney t</a:t>
            </a:r>
            <a:r>
              <a:rPr lang="de-DE" altLang="de-DE" sz="2400" b="1" dirty="0">
                <a:solidFill>
                  <a:schemeClr val="accent2"/>
                </a:solidFill>
                <a:cs typeface="Arial" panose="020B0604020202020204" pitchFamily="34" charset="0"/>
              </a:rPr>
              <a:t>ransplant patients</a:t>
            </a:r>
            <a:endParaRPr lang="en-GB" altLang="zh-TW" sz="2400" b="1" dirty="0">
              <a:solidFill>
                <a:schemeClr val="accent2"/>
              </a:solidFill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143364" name="Rectangle 11"/>
          <p:cNvSpPr>
            <a:spLocks noChangeArrowheads="1"/>
          </p:cNvSpPr>
          <p:nvPr/>
        </p:nvSpPr>
        <p:spPr bwMode="auto">
          <a:xfrm>
            <a:off x="474663" y="1671638"/>
            <a:ext cx="8228012" cy="3890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65" name="Rectangle 12"/>
          <p:cNvSpPr>
            <a:spLocks noChangeArrowheads="1"/>
          </p:cNvSpPr>
          <p:nvPr/>
        </p:nvSpPr>
        <p:spPr bwMode="auto">
          <a:xfrm>
            <a:off x="457200" y="1543049"/>
            <a:ext cx="8237538" cy="847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66" name="Rectangle 28"/>
          <p:cNvSpPr>
            <a:spLocks noChangeArrowheads="1"/>
          </p:cNvSpPr>
          <p:nvPr/>
        </p:nvSpPr>
        <p:spPr bwMode="auto">
          <a:xfrm>
            <a:off x="469900" y="1658938"/>
            <a:ext cx="78533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i="1" dirty="0">
                <a:solidFill>
                  <a:schemeClr val="bg1"/>
                </a:solidFill>
                <a:ea typeface="新細明體" charset="-120"/>
              </a:rPr>
              <a:t>POST HOC</a:t>
            </a:r>
            <a:r>
              <a:rPr lang="en-US" altLang="zh-TW" sz="1200" dirty="0">
                <a:solidFill>
                  <a:schemeClr val="bg1"/>
                </a:solidFill>
                <a:ea typeface="新細明體" charset="-120"/>
              </a:rPr>
              <a:t> ANALYSIS OF DATA FROM DIABETIC </a:t>
            </a:r>
            <a:r>
              <a:rPr lang="en-US" altLang="zh-TW" sz="1200" i="1" dirty="0">
                <a:solidFill>
                  <a:schemeClr val="bg1"/>
                </a:solidFill>
                <a:ea typeface="新細明體" charset="-120"/>
              </a:rPr>
              <a:t>DE NOVO </a:t>
            </a:r>
            <a:r>
              <a:rPr lang="en-US" altLang="zh-TW" sz="1200" dirty="0">
                <a:solidFill>
                  <a:schemeClr val="bg1"/>
                </a:solidFill>
                <a:ea typeface="新細明體" charset="-120"/>
              </a:rPr>
              <a:t>KIDNEY TRANSPLANT PATIENTS PARTICIPATING IN A MULTICENTRE, DOUBLE-BLIND, RANDOMISED STUDY OF EC-MPS OR MMF WITH </a:t>
            </a:r>
            <a:r>
              <a:rPr lang="en-US" altLang="zh-TW" sz="1200" dirty="0" err="1">
                <a:solidFill>
                  <a:schemeClr val="bg1"/>
                </a:solidFill>
                <a:ea typeface="新細明體" charset="-120"/>
              </a:rPr>
              <a:t>CsA</a:t>
            </a:r>
            <a:r>
              <a:rPr lang="en-US" altLang="zh-TW" sz="1200" dirty="0">
                <a:solidFill>
                  <a:schemeClr val="bg1"/>
                </a:solidFill>
                <a:ea typeface="新細明體" charset="-120"/>
              </a:rPr>
              <a:t>  AND STEROIDS (B301)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3219417" y="5175250"/>
            <a:ext cx="230511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 dirty="0">
                <a:solidFill>
                  <a:schemeClr val="accent2"/>
                </a:solidFill>
                <a:ea typeface="新細明體" charset="-120"/>
              </a:rPr>
              <a:t>Incidence at 12 months (%)</a:t>
            </a:r>
          </a:p>
        </p:txBody>
      </p:sp>
      <p:sp>
        <p:nvSpPr>
          <p:cNvPr id="143368" name="Rectangle 10"/>
          <p:cNvSpPr>
            <a:spLocks noChangeArrowheads="1"/>
          </p:cNvSpPr>
          <p:nvPr/>
        </p:nvSpPr>
        <p:spPr bwMode="auto">
          <a:xfrm>
            <a:off x="1803400" y="2809875"/>
            <a:ext cx="30210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14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69" name="Rectangle 15"/>
          <p:cNvSpPr>
            <a:spLocks noChangeArrowheads="1"/>
          </p:cNvSpPr>
          <p:nvPr/>
        </p:nvSpPr>
        <p:spPr bwMode="auto">
          <a:xfrm>
            <a:off x="1757363" y="4846638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3370" name="Rectangle 16"/>
          <p:cNvSpPr>
            <a:spLocks noChangeArrowheads="1"/>
          </p:cNvSpPr>
          <p:nvPr/>
        </p:nvSpPr>
        <p:spPr bwMode="auto">
          <a:xfrm>
            <a:off x="2960688" y="48466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3371" name="Rectangle 17"/>
          <p:cNvSpPr>
            <a:spLocks noChangeArrowheads="1"/>
          </p:cNvSpPr>
          <p:nvPr/>
        </p:nvSpPr>
        <p:spPr bwMode="auto">
          <a:xfrm>
            <a:off x="4213225" y="48466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3372" name="Rectangle 18"/>
          <p:cNvSpPr>
            <a:spLocks noChangeArrowheads="1"/>
          </p:cNvSpPr>
          <p:nvPr/>
        </p:nvSpPr>
        <p:spPr bwMode="auto">
          <a:xfrm>
            <a:off x="5478463" y="48466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43373" name="Rectangle 26"/>
          <p:cNvSpPr>
            <a:spLocks noChangeArrowheads="1"/>
          </p:cNvSpPr>
          <p:nvPr/>
        </p:nvSpPr>
        <p:spPr bwMode="auto">
          <a:xfrm>
            <a:off x="6731000" y="4846638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>
                <a:solidFill>
                  <a:schemeClr val="tx1"/>
                </a:solidFill>
                <a:ea typeface="新細明體" charset="-12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43374" name="Rectangle 28"/>
          <p:cNvSpPr>
            <a:spLocks noChangeArrowheads="1"/>
          </p:cNvSpPr>
          <p:nvPr/>
        </p:nvSpPr>
        <p:spPr bwMode="auto">
          <a:xfrm>
            <a:off x="509588" y="2954338"/>
            <a:ext cx="1152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A13926"/>
                </a:solidFill>
                <a:ea typeface="新細明體" charset="-120"/>
                <a:cs typeface="Arial" panose="020B0604020202020204" pitchFamily="34" charset="0"/>
              </a:rPr>
              <a:t>BPAR</a:t>
            </a:r>
          </a:p>
        </p:txBody>
      </p:sp>
      <p:sp>
        <p:nvSpPr>
          <p:cNvPr id="143375" name="Rectangle 28"/>
          <p:cNvSpPr>
            <a:spLocks noChangeArrowheads="1"/>
          </p:cNvSpPr>
          <p:nvPr/>
        </p:nvSpPr>
        <p:spPr bwMode="auto">
          <a:xfrm>
            <a:off x="509588" y="3543300"/>
            <a:ext cx="1152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A13926"/>
                </a:solidFill>
                <a:ea typeface="新細明體" charset="-120"/>
                <a:cs typeface="Arial" panose="020B0604020202020204" pitchFamily="34" charset="0"/>
              </a:rPr>
              <a:t>Graft loss</a:t>
            </a:r>
            <a:br>
              <a:rPr lang="en-US" altLang="zh-TW" sz="1200" b="1">
                <a:solidFill>
                  <a:srgbClr val="A13926"/>
                </a:solidFill>
                <a:ea typeface="新細明體" charset="-120"/>
                <a:cs typeface="Arial" panose="020B0604020202020204" pitchFamily="34" charset="0"/>
              </a:rPr>
            </a:br>
            <a:r>
              <a:rPr lang="en-US" altLang="zh-TW" sz="1200" b="1">
                <a:solidFill>
                  <a:srgbClr val="A13926"/>
                </a:solidFill>
                <a:ea typeface="新細明體" charset="-120"/>
                <a:cs typeface="Arial" panose="020B0604020202020204" pitchFamily="34" charset="0"/>
              </a:rPr>
              <a:t>or death</a:t>
            </a:r>
          </a:p>
        </p:txBody>
      </p:sp>
      <p:sp>
        <p:nvSpPr>
          <p:cNvPr id="143376" name="Text Box 5"/>
          <p:cNvSpPr txBox="1">
            <a:spLocks noChangeArrowheads="1"/>
          </p:cNvSpPr>
          <p:nvPr/>
        </p:nvSpPr>
        <p:spPr bwMode="auto">
          <a:xfrm>
            <a:off x="7188200" y="2921000"/>
            <a:ext cx="157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400" dirty="0">
                <a:solidFill>
                  <a:schemeClr val="tx1"/>
                </a:solidFill>
                <a:ea typeface="新細明體" charset="-120"/>
              </a:rPr>
              <a:t>EC-MPS (n=34)</a:t>
            </a:r>
          </a:p>
        </p:txBody>
      </p:sp>
      <p:sp>
        <p:nvSpPr>
          <p:cNvPr id="143377" name="Text Box 7"/>
          <p:cNvSpPr txBox="1">
            <a:spLocks noChangeArrowheads="1"/>
          </p:cNvSpPr>
          <p:nvPr/>
        </p:nvSpPr>
        <p:spPr bwMode="auto">
          <a:xfrm>
            <a:off x="7189788" y="2665413"/>
            <a:ext cx="1843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 dirty="0">
                <a:solidFill>
                  <a:schemeClr val="tx1"/>
                </a:solidFill>
                <a:ea typeface="新細明體" charset="-120"/>
              </a:rPr>
              <a:t>MMF (n=42)</a:t>
            </a:r>
            <a:endParaRPr lang="en-US" altLang="zh-TW" sz="1400" dirty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78" name="Rectangle 8"/>
          <p:cNvSpPr>
            <a:spLocks noChangeArrowheads="1"/>
          </p:cNvSpPr>
          <p:nvPr/>
        </p:nvSpPr>
        <p:spPr bwMode="auto">
          <a:xfrm>
            <a:off x="7056438" y="2738438"/>
            <a:ext cx="147637" cy="1460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79" name="Rectangle 9"/>
          <p:cNvSpPr>
            <a:spLocks noChangeArrowheads="1"/>
          </p:cNvSpPr>
          <p:nvPr/>
        </p:nvSpPr>
        <p:spPr bwMode="auto">
          <a:xfrm>
            <a:off x="7056438" y="2992438"/>
            <a:ext cx="147637" cy="14763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80" name="Rectangle 28"/>
          <p:cNvSpPr>
            <a:spLocks noChangeArrowheads="1"/>
          </p:cNvSpPr>
          <p:nvPr/>
        </p:nvSpPr>
        <p:spPr bwMode="auto">
          <a:xfrm>
            <a:off x="509588" y="4325938"/>
            <a:ext cx="11525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A13926"/>
                </a:solidFill>
                <a:ea typeface="新細明體" charset="-120"/>
                <a:cs typeface="Arial" panose="020B0604020202020204" pitchFamily="34" charset="0"/>
              </a:rPr>
              <a:t>Graft loss</a:t>
            </a:r>
          </a:p>
        </p:txBody>
      </p:sp>
      <p:sp>
        <p:nvSpPr>
          <p:cNvPr id="143381" name="Rectangle 23"/>
          <p:cNvSpPr>
            <a:spLocks noChangeArrowheads="1"/>
          </p:cNvSpPr>
          <p:nvPr/>
        </p:nvSpPr>
        <p:spPr bwMode="auto">
          <a:xfrm>
            <a:off x="4740275" y="2922588"/>
            <a:ext cx="573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de-DE" altLang="zh-TW" sz="1400">
                <a:solidFill>
                  <a:sysClr val="windowText" lastClr="000000"/>
                </a:solidFill>
                <a:ea typeface="新細明體" charset="-120"/>
              </a:rPr>
              <a:t>p=ns</a:t>
            </a:r>
          </a:p>
        </p:txBody>
      </p:sp>
      <p:sp>
        <p:nvSpPr>
          <p:cNvPr id="143384" name="Rectangle 33"/>
          <p:cNvSpPr>
            <a:spLocks noChangeArrowheads="1"/>
          </p:cNvSpPr>
          <p:nvPr/>
        </p:nvSpPr>
        <p:spPr bwMode="auto">
          <a:xfrm>
            <a:off x="1806575" y="4191000"/>
            <a:ext cx="293688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85" name="Rectangle 46"/>
          <p:cNvSpPr>
            <a:spLocks noChangeArrowheads="1"/>
          </p:cNvSpPr>
          <p:nvPr/>
        </p:nvSpPr>
        <p:spPr bwMode="auto">
          <a:xfrm>
            <a:off x="2246313" y="3763963"/>
            <a:ext cx="246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rgbClr val="000000"/>
                </a:solidFill>
                <a:ea typeface="新細明體" charset="-120"/>
              </a:rPr>
              <a:t>2.9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86" name="Rectangle 47"/>
          <p:cNvSpPr>
            <a:spLocks noChangeArrowheads="1"/>
          </p:cNvSpPr>
          <p:nvPr/>
        </p:nvSpPr>
        <p:spPr bwMode="auto">
          <a:xfrm>
            <a:off x="3746500" y="3063875"/>
            <a:ext cx="3444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14.7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87" name="Rectangle 48"/>
          <p:cNvSpPr>
            <a:spLocks noChangeArrowheads="1"/>
          </p:cNvSpPr>
          <p:nvPr/>
        </p:nvSpPr>
        <p:spPr bwMode="auto">
          <a:xfrm>
            <a:off x="2798763" y="3505200"/>
            <a:ext cx="246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7.1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88" name="Rectangle 49"/>
          <p:cNvSpPr>
            <a:spLocks noChangeArrowheads="1"/>
          </p:cNvSpPr>
          <p:nvPr/>
        </p:nvSpPr>
        <p:spPr bwMode="auto">
          <a:xfrm>
            <a:off x="4332288" y="2814638"/>
            <a:ext cx="346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19.0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89" name="Rectangle 57"/>
          <p:cNvSpPr>
            <a:spLocks noChangeArrowheads="1"/>
          </p:cNvSpPr>
          <p:nvPr/>
        </p:nvSpPr>
        <p:spPr bwMode="auto">
          <a:xfrm>
            <a:off x="1806575" y="3717925"/>
            <a:ext cx="357188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90" name="Rectangle 58"/>
          <p:cNvSpPr>
            <a:spLocks noChangeArrowheads="1"/>
          </p:cNvSpPr>
          <p:nvPr/>
        </p:nvSpPr>
        <p:spPr bwMode="auto">
          <a:xfrm>
            <a:off x="1806575" y="3484563"/>
            <a:ext cx="908050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91" name="Rectangle 59"/>
          <p:cNvSpPr>
            <a:spLocks noChangeArrowheads="1"/>
          </p:cNvSpPr>
          <p:nvPr/>
        </p:nvSpPr>
        <p:spPr bwMode="auto">
          <a:xfrm>
            <a:off x="1806575" y="3025775"/>
            <a:ext cx="1843088" cy="2397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92" name="Rectangle 60"/>
          <p:cNvSpPr>
            <a:spLocks noChangeArrowheads="1"/>
          </p:cNvSpPr>
          <p:nvPr/>
        </p:nvSpPr>
        <p:spPr bwMode="auto">
          <a:xfrm>
            <a:off x="1806575" y="2792413"/>
            <a:ext cx="2405063" cy="238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93" name="Rectangle 61"/>
          <p:cNvSpPr>
            <a:spLocks noChangeArrowheads="1"/>
          </p:cNvSpPr>
          <p:nvPr/>
        </p:nvSpPr>
        <p:spPr bwMode="auto">
          <a:xfrm>
            <a:off x="2246313" y="4462463"/>
            <a:ext cx="2460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rgbClr val="000000"/>
                </a:solidFill>
                <a:ea typeface="新細明體" charset="-120"/>
              </a:rPr>
              <a:t>2.9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94" name="Rectangle 62"/>
          <p:cNvSpPr>
            <a:spLocks noChangeArrowheads="1"/>
          </p:cNvSpPr>
          <p:nvPr/>
        </p:nvSpPr>
        <p:spPr bwMode="auto">
          <a:xfrm>
            <a:off x="1806575" y="4429125"/>
            <a:ext cx="357188" cy="238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95" name="Rectangle 63"/>
          <p:cNvSpPr>
            <a:spLocks noChangeArrowheads="1"/>
          </p:cNvSpPr>
          <p:nvPr/>
        </p:nvSpPr>
        <p:spPr bwMode="auto">
          <a:xfrm>
            <a:off x="2184400" y="4205288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rgbClr val="000000"/>
                </a:solidFill>
                <a:ea typeface="新細明體" charset="-120"/>
              </a:rPr>
              <a:t>2.4</a:t>
            </a: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43396" name="Line 72"/>
          <p:cNvSpPr>
            <a:spLocks noChangeShapeType="1"/>
          </p:cNvSpPr>
          <p:nvPr/>
        </p:nvSpPr>
        <p:spPr bwMode="auto">
          <a:xfrm>
            <a:off x="1804988" y="2692400"/>
            <a:ext cx="1587" cy="20732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7" name="Line 56"/>
          <p:cNvSpPr>
            <a:spLocks noChangeShapeType="1"/>
          </p:cNvSpPr>
          <p:nvPr/>
        </p:nvSpPr>
        <p:spPr bwMode="auto">
          <a:xfrm>
            <a:off x="1798638" y="4759325"/>
            <a:ext cx="5030787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8" name="Line 170"/>
          <p:cNvSpPr>
            <a:spLocks noChangeShapeType="1"/>
          </p:cNvSpPr>
          <p:nvPr/>
        </p:nvSpPr>
        <p:spPr bwMode="auto">
          <a:xfrm>
            <a:off x="1804988" y="47482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9" name="Line 170"/>
          <p:cNvSpPr>
            <a:spLocks noChangeShapeType="1"/>
          </p:cNvSpPr>
          <p:nvPr/>
        </p:nvSpPr>
        <p:spPr bwMode="auto">
          <a:xfrm>
            <a:off x="3062288" y="47482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0" name="Line 170"/>
          <p:cNvSpPr>
            <a:spLocks noChangeShapeType="1"/>
          </p:cNvSpPr>
          <p:nvPr/>
        </p:nvSpPr>
        <p:spPr bwMode="auto">
          <a:xfrm>
            <a:off x="4313238" y="47482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1" name="Line 170"/>
          <p:cNvSpPr>
            <a:spLocks noChangeShapeType="1"/>
          </p:cNvSpPr>
          <p:nvPr/>
        </p:nvSpPr>
        <p:spPr bwMode="auto">
          <a:xfrm>
            <a:off x="5570538" y="47482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2" name="Line 170"/>
          <p:cNvSpPr>
            <a:spLocks noChangeShapeType="1"/>
          </p:cNvSpPr>
          <p:nvPr/>
        </p:nvSpPr>
        <p:spPr bwMode="auto">
          <a:xfrm>
            <a:off x="6827838" y="4748213"/>
            <a:ext cx="0" cy="1031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3" name="Rectangle 6"/>
          <p:cNvSpPr>
            <a:spLocks noChangeArrowheads="1"/>
          </p:cNvSpPr>
          <p:nvPr/>
        </p:nvSpPr>
        <p:spPr bwMode="auto">
          <a:xfrm>
            <a:off x="5580063" y="6433185"/>
            <a:ext cx="34528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nb-NO" altLang="zh-TW" sz="1000" dirty="0">
                <a:solidFill>
                  <a:schemeClr val="bg1"/>
                </a:solidFill>
                <a:ea typeface="新細明體" charset="-120"/>
              </a:rPr>
              <a:t>Adapted from Pietruck F </a:t>
            </a:r>
            <a:r>
              <a:rPr lang="nb-NO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nb-NO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nb-NO" altLang="zh-TW" sz="1000" i="1" dirty="0">
                <a:solidFill>
                  <a:schemeClr val="bg1"/>
                </a:solidFill>
                <a:ea typeface="新細明體" charset="-120"/>
              </a:rPr>
              <a:t>Clin Transplant</a:t>
            </a:r>
            <a:r>
              <a:rPr lang="nb-NO" altLang="zh-TW" sz="1000" dirty="0">
                <a:solidFill>
                  <a:schemeClr val="bg1"/>
                </a:solidFill>
                <a:ea typeface="新細明體" charset="-120"/>
              </a:rPr>
              <a:t> 2007;21:117–25</a:t>
            </a:r>
          </a:p>
        </p:txBody>
      </p:sp>
      <p:sp>
        <p:nvSpPr>
          <p:cNvPr id="143404" name="Rectangle 30"/>
          <p:cNvSpPr>
            <a:spLocks noChangeArrowheads="1"/>
          </p:cNvSpPr>
          <p:nvPr/>
        </p:nvSpPr>
        <p:spPr bwMode="auto">
          <a:xfrm>
            <a:off x="125412" y="6400800"/>
            <a:ext cx="47339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EC-MPS: Enteric Coated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Sodium. 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;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CsA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=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Cyclosphorine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, BPAR, biopsy-proven acute rejection;  ns, 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3657537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Safety Comparison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molecular comparison</a:t>
            </a:r>
          </a:p>
          <a:p>
            <a:r>
              <a:rPr lang="en-US" dirty="0"/>
              <a:t>Study in kidney transplant patients</a:t>
            </a:r>
          </a:p>
          <a:p>
            <a:r>
              <a:rPr lang="en-US" dirty="0"/>
              <a:t>Study in autoimmune patients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43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64" y="158780"/>
            <a:ext cx="8489590" cy="58685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Distinct features of MMF vs EC-MPS led to different GI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830" y="6382376"/>
            <a:ext cx="888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MPA: </a:t>
            </a:r>
            <a:r>
              <a:rPr lang="en-US" sz="900" dirty="0" err="1">
                <a:solidFill>
                  <a:schemeClr val="bg1"/>
                </a:solidFill>
              </a:rPr>
              <a:t>Mycophenolate</a:t>
            </a:r>
            <a:r>
              <a:rPr lang="en-US" sz="900" dirty="0">
                <a:solidFill>
                  <a:schemeClr val="bg1"/>
                </a:solidFill>
              </a:rPr>
              <a:t> acid, MMF: </a:t>
            </a:r>
            <a:r>
              <a:rPr lang="en-US" sz="900" dirty="0" err="1">
                <a:solidFill>
                  <a:schemeClr val="bg1"/>
                </a:solidFill>
              </a:rPr>
              <a:t>Mycophenolate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Mofetil</a:t>
            </a:r>
            <a:r>
              <a:rPr lang="en-US" sz="900" dirty="0">
                <a:solidFill>
                  <a:schemeClr val="bg1"/>
                </a:solidFill>
              </a:rPr>
              <a:t>. GI: Gastro intestinal 1. </a:t>
            </a:r>
            <a:r>
              <a:rPr lang="fi-FI" sz="900" dirty="0">
                <a:solidFill>
                  <a:schemeClr val="bg1"/>
                </a:solidFill>
              </a:rPr>
              <a:t>Clin Pharmacokinet 1998 Jun; 34 (6).</a:t>
            </a:r>
            <a:r>
              <a:rPr lang="en-US" sz="900" dirty="0">
                <a:solidFill>
                  <a:schemeClr val="bg1"/>
                </a:solidFill>
              </a:rPr>
              <a:t>2.Transplantation Proceedings, 39, 88–93 (2007).3. N-(2-hydroxyethyl)</a:t>
            </a:r>
            <a:r>
              <a:rPr lang="en-US" sz="900" dirty="0" err="1">
                <a:solidFill>
                  <a:schemeClr val="bg1"/>
                </a:solidFill>
              </a:rPr>
              <a:t>morpholine</a:t>
            </a:r>
            <a:r>
              <a:rPr lang="en-US" sz="900" dirty="0">
                <a:solidFill>
                  <a:schemeClr val="bg1"/>
                </a:solidFill>
              </a:rPr>
              <a:t>. Material Safety Data Sheet. Available at: pim-resources.coleparmer.com. Accessed 02 March, 2018. 4. </a:t>
            </a:r>
            <a:r>
              <a:rPr lang="en-US" sz="900" dirty="0" err="1">
                <a:solidFill>
                  <a:schemeClr val="bg1"/>
                </a:solidFill>
              </a:rPr>
              <a:t>Arn</a:t>
            </a:r>
            <a:r>
              <a:rPr lang="en-US" sz="900" dirty="0">
                <a:solidFill>
                  <a:schemeClr val="bg1"/>
                </a:solidFill>
              </a:rPr>
              <a:t> w.et al. </a:t>
            </a:r>
            <a:r>
              <a:rPr lang="en-US" sz="900" dirty="0" err="1">
                <a:solidFill>
                  <a:schemeClr val="bg1"/>
                </a:solidFill>
              </a:rPr>
              <a:t>Clin</a:t>
            </a:r>
            <a:r>
              <a:rPr lang="en-US" sz="900" dirty="0">
                <a:solidFill>
                  <a:schemeClr val="bg1"/>
                </a:solidFill>
              </a:rPr>
              <a:t> Transplant 2005. 19.199–206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64" y="1312661"/>
            <a:ext cx="3184091" cy="16905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6482" y="972208"/>
            <a:ext cx="3066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Mycophenolate</a:t>
            </a:r>
            <a:r>
              <a:rPr lang="en-US" sz="1600" dirty="0"/>
              <a:t> Mofetil</a:t>
            </a:r>
            <a:r>
              <a:rPr lang="en-US" sz="1600" baseline="30000" dirty="0"/>
              <a:t>1</a:t>
            </a:r>
            <a:r>
              <a:rPr lang="en-US" sz="16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1315" y="956232"/>
            <a:ext cx="408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Mycophenolate</a:t>
            </a:r>
            <a:r>
              <a:rPr lang="en-US" sz="1600" dirty="0"/>
              <a:t> sodium </a:t>
            </a:r>
            <a:r>
              <a:rPr lang="en-US" sz="1600" baseline="30000" dirty="0"/>
              <a:t>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842177" y="1404584"/>
            <a:ext cx="6335683" cy="1589231"/>
            <a:chOff x="4473684" y="1595656"/>
            <a:chExt cx="6335683" cy="15892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19150"/>
            <a:stretch/>
          </p:blipFill>
          <p:spPr>
            <a:xfrm>
              <a:off x="4473684" y="1595656"/>
              <a:ext cx="3981807" cy="1312232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790364" y="2907888"/>
              <a:ext cx="249071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075619" y="2907888"/>
              <a:ext cx="36078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Mycophenolic acid portion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24040" y="2349011"/>
              <a:ext cx="3385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Sodium 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506268" y="2317748"/>
              <a:ext cx="32754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22830" y="3461206"/>
            <a:ext cx="4172736" cy="2380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MMF is rapidly </a:t>
            </a:r>
            <a:r>
              <a:rPr lang="en-US" dirty="0" err="1"/>
              <a:t>deesterified</a:t>
            </a:r>
            <a:r>
              <a:rPr lang="en-US" dirty="0"/>
              <a:t> to produce MPA and </a:t>
            </a:r>
            <a:r>
              <a:rPr lang="en-US" dirty="0" err="1"/>
              <a:t>mofetil</a:t>
            </a:r>
            <a:r>
              <a:rPr lang="en-US" dirty="0"/>
              <a:t> (N-[2-hydroxyethyl] </a:t>
            </a:r>
            <a:r>
              <a:rPr lang="en-US" dirty="0" err="1"/>
              <a:t>morpholine</a:t>
            </a:r>
            <a:r>
              <a:rPr lang="en-US" dirty="0"/>
              <a:t>) in stomach. </a:t>
            </a:r>
            <a:r>
              <a:rPr lang="en-US" baseline="30000" dirty="0"/>
              <a:t>1,2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N-(2-hydroxyethyl)</a:t>
            </a:r>
            <a:r>
              <a:rPr lang="en-US" b="1" dirty="0" err="1"/>
              <a:t>morpholine</a:t>
            </a:r>
            <a:r>
              <a:rPr lang="en-US" b="1" dirty="0"/>
              <a:t> </a:t>
            </a:r>
            <a:r>
              <a:rPr lang="en-US" dirty="0"/>
              <a:t>has local </a:t>
            </a:r>
            <a:r>
              <a:rPr lang="en-US" dirty="0" err="1"/>
              <a:t>irritative</a:t>
            </a:r>
            <a:r>
              <a:rPr lang="en-US" dirty="0"/>
              <a:t> effects and may  cause gastrointestinal irritation with nausea, vomiting and diarrhea.</a:t>
            </a:r>
            <a:r>
              <a:rPr lang="en-US" baseline="30000" dirty="0"/>
              <a:t>2,3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435522" y="3228013"/>
            <a:ext cx="27295" cy="2968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02773" y="3438908"/>
            <a:ext cx="4259374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active moiety in EC-MPS :  MPA.</a:t>
            </a:r>
            <a:r>
              <a:rPr lang="en-US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EC MPS is developed to improve MPA-related upper GI adverse events</a:t>
            </a:r>
            <a:r>
              <a:rPr lang="en-US" baseline="30000" dirty="0"/>
              <a:t>4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enteric coating of EC-MPS dissolves  at pH &gt;  5.5 to 6.0, allowing for delay of MPA delivery until it reaches the small intestine.</a:t>
            </a:r>
            <a:r>
              <a:rPr lang="en-US" baseline="30000" dirty="0"/>
              <a:t>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aseline="30000" dirty="0"/>
          </a:p>
        </p:txBody>
      </p:sp>
      <p:sp>
        <p:nvSpPr>
          <p:cNvPr id="26" name="Rounded Rectangle 25"/>
          <p:cNvSpPr/>
          <p:nvPr/>
        </p:nvSpPr>
        <p:spPr>
          <a:xfrm>
            <a:off x="2160491" y="1555460"/>
            <a:ext cx="1373664" cy="139902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00751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618245" y="1693915"/>
            <a:ext cx="7626595" cy="36172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Mycophenolate</a:t>
            </a: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(MPA) role in Immunosuppression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Compounds comparison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 Comparison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Comparison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and Economic Impact of GI Adverse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54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996" y="43899"/>
            <a:ext cx="7543800" cy="1450757"/>
          </a:xfrm>
        </p:spPr>
        <p:txBody>
          <a:bodyPr>
            <a:noAutofit/>
          </a:bodyPr>
          <a:lstStyle/>
          <a:p>
            <a:r>
              <a:rPr lang="en-US" sz="3200" b="1" dirty="0"/>
              <a:t>Quantifying the incidence of MPA-related GI adverse effects is challenging due to: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020386"/>
              </p:ext>
            </p:extLst>
          </p:nvPr>
        </p:nvGraphicFramePr>
        <p:xfrm>
          <a:off x="685848" y="1741456"/>
          <a:ext cx="7393627" cy="321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97891" y="6436402"/>
            <a:ext cx="8550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MPA: </a:t>
            </a:r>
            <a:r>
              <a:rPr lang="en-US" sz="1200" dirty="0" err="1">
                <a:solidFill>
                  <a:schemeClr val="bg1"/>
                </a:solidFill>
              </a:rPr>
              <a:t>Mycophenolate</a:t>
            </a:r>
            <a:r>
              <a:rPr lang="en-US" sz="1200" dirty="0">
                <a:solidFill>
                  <a:schemeClr val="bg1"/>
                </a:solidFill>
              </a:rPr>
              <a:t> acid, MMF: </a:t>
            </a:r>
            <a:r>
              <a:rPr lang="en-US" sz="1200" dirty="0" err="1">
                <a:solidFill>
                  <a:schemeClr val="bg1"/>
                </a:solidFill>
              </a:rPr>
              <a:t>Mycophenolate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Mofetil</a:t>
            </a:r>
            <a:r>
              <a:rPr lang="en-US" sz="1200" dirty="0">
                <a:solidFill>
                  <a:schemeClr val="bg1"/>
                </a:solidFill>
              </a:rPr>
              <a:t>. GI: Gastro intestinal  Transplantation Proceedings, 39, 88–93 (2007)</a:t>
            </a:r>
          </a:p>
        </p:txBody>
      </p:sp>
      <p:sp>
        <p:nvSpPr>
          <p:cNvPr id="6" name="Rectangle 5"/>
          <p:cNvSpPr/>
          <p:nvPr/>
        </p:nvSpPr>
        <p:spPr>
          <a:xfrm>
            <a:off x="822960" y="5205312"/>
            <a:ext cx="766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Thus, data from the maintenance renal transplant patient pool may be more informative, since after long-term MPA therapy patients have generally achieved an acceptable level of tolerance or discontinued therapy</a:t>
            </a:r>
          </a:p>
        </p:txBody>
      </p:sp>
    </p:spTree>
    <p:extLst>
      <p:ext uri="{BB962C8B-B14F-4D97-AF65-F5344CB8AC3E}">
        <p14:creationId xmlns:p14="http://schemas.microsoft.com/office/powerpoint/2010/main" val="41006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Clinical Study to Assess Safety in Renal Transplant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 MPS vs MMF</a:t>
            </a:r>
          </a:p>
        </p:txBody>
      </p:sp>
    </p:spTree>
    <p:extLst>
      <p:ext uri="{BB962C8B-B14F-4D97-AF65-F5344CB8AC3E}">
        <p14:creationId xmlns:p14="http://schemas.microsoft.com/office/powerpoint/2010/main" val="2135240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11"/>
          <p:cNvSpPr>
            <a:spLocks noChangeArrowheads="1"/>
          </p:cNvSpPr>
          <p:nvPr/>
        </p:nvSpPr>
        <p:spPr bwMode="auto">
          <a:xfrm>
            <a:off x="0" y="6308090"/>
            <a:ext cx="5936776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GI, gastrointestinal; </a:t>
            </a: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HRQoL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; health-related quality of life; MMF, </a:t>
            </a: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;</a:t>
            </a:r>
            <a:br>
              <a:rPr lang="en-GB" altLang="zh-TW" sz="800" dirty="0">
                <a:solidFill>
                  <a:schemeClr val="bg1"/>
                </a:solidFill>
                <a:ea typeface="新細明體" charset="-120"/>
              </a:rPr>
            </a:b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GSRS, Gastrointestinal Symptom Rating Scale; GIQLI, Gastrointestinal Quality of Life Index: </a:t>
            </a:r>
            <a:br>
              <a:rPr lang="en-GB" altLang="zh-TW" sz="800" dirty="0">
                <a:solidFill>
                  <a:schemeClr val="bg1"/>
                </a:solidFill>
                <a:ea typeface="新細明體" charset="-120"/>
              </a:rPr>
            </a:b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OTE, Overall Treatment Effect . MMF; </a:t>
            </a: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, EC-MPS: </a:t>
            </a: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 sodium </a:t>
            </a:r>
            <a:endParaRPr lang="en-GB" altLang="zh-TW" sz="8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51557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382588"/>
            <a:ext cx="8229600" cy="639762"/>
          </a:xfrm>
        </p:spPr>
        <p:txBody>
          <a:bodyPr lIns="90000" tIns="45720" rIns="90000" bIns="45720" anchor="ctr">
            <a:normAutofit/>
          </a:bodyPr>
          <a:lstStyle/>
          <a:p>
            <a:pPr eaLnBrk="1" hangingPunct="1"/>
            <a:r>
              <a:rPr lang="en-GB" altLang="zh-TW" sz="3200" b="1" dirty="0">
                <a:latin typeface="Arial" panose="020B0604020202020204" pitchFamily="34" charset="0"/>
                <a:ea typeface="新細明體" charset="-120"/>
                <a:cs typeface="Arial" panose="020B0604020202020204" pitchFamily="34" charset="0"/>
              </a:rPr>
              <a:t>PROGIS STUDY</a:t>
            </a:r>
            <a:endParaRPr lang="en-GB" altLang="zh-TW" sz="3200" b="1" dirty="0">
              <a:latin typeface="Arial" panose="020B0604020202020204" pitchFamily="34" charset="0"/>
              <a:ea typeface="新細明體" charset="-12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1558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433387" y="2172033"/>
            <a:ext cx="8308975" cy="3322637"/>
          </a:xfrm>
        </p:spPr>
        <p:txBody>
          <a:bodyPr lIns="91440" tIns="45720" rIns="91440" bIns="45720">
            <a:noAutofit/>
          </a:bodyPr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b="1" dirty="0">
                <a:ea typeface="新細明體" charset="-120"/>
              </a:rPr>
              <a:t>Study objectives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dirty="0">
                <a:ea typeface="新細明體" charset="-120"/>
              </a:rPr>
              <a:t>Identify and evaluate the impact of GI symptoms on patients’ perceptions of symptom severity and </a:t>
            </a:r>
            <a:r>
              <a:rPr lang="en-GB" altLang="zh-TW" sz="1600" dirty="0" err="1">
                <a:ea typeface="新細明體" charset="-120"/>
              </a:rPr>
              <a:t>HRQoL</a:t>
            </a:r>
            <a:endParaRPr lang="en-GB" altLang="zh-TW" sz="1600" dirty="0">
              <a:ea typeface="新細明體" charset="-120"/>
            </a:endParaRP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dirty="0">
                <a:ea typeface="新細明體" charset="-120"/>
              </a:rPr>
              <a:t>Determine if GI symptom severity and </a:t>
            </a:r>
            <a:r>
              <a:rPr lang="en-GB" altLang="zh-TW" sz="1600" dirty="0" err="1">
                <a:ea typeface="新細明體" charset="-120"/>
              </a:rPr>
              <a:t>HRQoL</a:t>
            </a:r>
            <a:r>
              <a:rPr lang="en-GB" altLang="zh-TW" sz="1600" dirty="0">
                <a:ea typeface="新細明體" charset="-120"/>
              </a:rPr>
              <a:t> improve after patients are converted from MMF to EC-MPS</a:t>
            </a:r>
            <a:endParaRPr lang="en-GB" altLang="zh-TW" sz="1600" baseline="30000" dirty="0">
              <a:ea typeface="新細明體" charset="-120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b="1" dirty="0">
                <a:ea typeface="新細明體" charset="-120"/>
              </a:rPr>
              <a:t>Study assessments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dirty="0">
                <a:ea typeface="新細明體" charset="-120"/>
              </a:rPr>
              <a:t>GSRS, GIQLI and OTE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b="1" dirty="0">
                <a:ea typeface="新細明體" charset="-120"/>
              </a:rPr>
              <a:t>Study design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dirty="0">
                <a:ea typeface="新細明體" charset="-120"/>
              </a:rPr>
              <a:t>Open-label, longitudinal, non-randomised, prospective, multicentre study </a:t>
            </a:r>
          </a:p>
          <a:p>
            <a:pPr lvl="1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dirty="0">
                <a:ea typeface="新細明體" charset="-120"/>
              </a:rPr>
              <a:t>2 independent cohorts of maintenance renal transplant patients</a:t>
            </a:r>
            <a:br>
              <a:rPr lang="en-GB" altLang="zh-TW" sz="1600" dirty="0">
                <a:ea typeface="新細明體" charset="-120"/>
              </a:rPr>
            </a:br>
            <a:r>
              <a:rPr lang="en-GB" altLang="zh-TW" sz="1600" dirty="0">
                <a:ea typeface="新細明體" charset="-120"/>
              </a:rPr>
              <a:t>(Cohort B validating results of Cohort A)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dirty="0">
                <a:ea typeface="新細明體" charset="-120"/>
              </a:rPr>
              <a:t>Cohort A: patients on MMF suffering from GI complications converted to </a:t>
            </a:r>
            <a:r>
              <a:rPr lang="en-GB" altLang="zh-TW" sz="1600" dirty="0" err="1">
                <a:ea typeface="新細明體" charset="-120"/>
              </a:rPr>
              <a:t>equimolar</a:t>
            </a:r>
            <a:r>
              <a:rPr lang="en-GB" altLang="zh-TW" sz="1600" dirty="0">
                <a:ea typeface="新細明體" charset="-120"/>
              </a:rPr>
              <a:t> doses of EC-MPS at baseline</a:t>
            </a:r>
          </a:p>
          <a:p>
            <a:pPr lvl="2"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GB" altLang="zh-TW" sz="1600" dirty="0">
                <a:ea typeface="新細明體" charset="-120"/>
              </a:rPr>
              <a:t>Cohort B: patients without GI complications remained on MMF</a:t>
            </a:r>
          </a:p>
        </p:txBody>
      </p:sp>
      <p:sp>
        <p:nvSpPr>
          <p:cNvPr id="151559" name="Rectangle 6"/>
          <p:cNvSpPr>
            <a:spLocks noChangeArrowheads="1"/>
          </p:cNvSpPr>
          <p:nvPr/>
        </p:nvSpPr>
        <p:spPr bwMode="auto">
          <a:xfrm>
            <a:off x="5348336" y="6448425"/>
            <a:ext cx="3573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Chan L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Transplantation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 2006;81:1290–7  </a:t>
            </a:r>
          </a:p>
        </p:txBody>
      </p:sp>
      <p:sp>
        <p:nvSpPr>
          <p:cNvPr id="702480" name="AutoShape 16"/>
          <p:cNvSpPr>
            <a:spLocks noChangeArrowheads="1"/>
          </p:cNvSpPr>
          <p:nvPr/>
        </p:nvSpPr>
        <p:spPr bwMode="auto">
          <a:xfrm>
            <a:off x="163773" y="1216025"/>
            <a:ext cx="8578589" cy="6969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GB" altLang="zh-TW" sz="2600">
              <a:latin typeface="Arial" charset="0"/>
              <a:ea typeface="新細明體" charset="-120"/>
            </a:endParaRPr>
          </a:p>
        </p:txBody>
      </p:sp>
      <p:sp>
        <p:nvSpPr>
          <p:cNvPr id="151561" name="AutoShape 6"/>
          <p:cNvSpPr>
            <a:spLocks noChangeArrowheads="1"/>
          </p:cNvSpPr>
          <p:nvPr/>
        </p:nvSpPr>
        <p:spPr bwMode="auto">
          <a:xfrm>
            <a:off x="569913" y="1216025"/>
            <a:ext cx="7859712" cy="668338"/>
          </a:xfrm>
          <a:prstGeom prst="roundRect">
            <a:avLst>
              <a:gd name="adj" fmla="val 29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2400" b="1" dirty="0">
                <a:solidFill>
                  <a:schemeClr val="bg1"/>
                </a:solidFill>
                <a:ea typeface="新細明體" charset="-120"/>
              </a:rPr>
              <a:t>PROGIS –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b="1" dirty="0">
                <a:solidFill>
                  <a:schemeClr val="tx1"/>
                </a:solidFill>
                <a:ea typeface="新細明體" charset="-120"/>
              </a:rPr>
              <a:t>P</a:t>
            </a:r>
            <a:r>
              <a:rPr lang="en-GB" altLang="zh-TW" sz="1400" b="1" dirty="0">
                <a:solidFill>
                  <a:schemeClr val="bg1"/>
                </a:solidFill>
                <a:ea typeface="新細明體" charset="-120"/>
              </a:rPr>
              <a:t>atient-</a:t>
            </a:r>
            <a:r>
              <a:rPr lang="en-GB" altLang="zh-TW" sz="1400" b="1" dirty="0">
                <a:solidFill>
                  <a:schemeClr val="tx1"/>
                </a:solidFill>
                <a:ea typeface="新細明體" charset="-120"/>
              </a:rPr>
              <a:t>R</a:t>
            </a:r>
            <a:r>
              <a:rPr lang="en-GB" altLang="zh-TW" sz="1400" b="1" dirty="0">
                <a:solidFill>
                  <a:schemeClr val="bg1"/>
                </a:solidFill>
                <a:ea typeface="新細明體" charset="-120"/>
              </a:rPr>
              <a:t>eported </a:t>
            </a:r>
            <a:r>
              <a:rPr lang="en-GB" altLang="zh-TW" sz="1400" b="1" dirty="0">
                <a:solidFill>
                  <a:schemeClr val="tx1"/>
                </a:solidFill>
                <a:ea typeface="新細明體" charset="-120"/>
              </a:rPr>
              <a:t>O</a:t>
            </a:r>
            <a:r>
              <a:rPr lang="en-GB" altLang="zh-TW" sz="1400" b="1" dirty="0">
                <a:solidFill>
                  <a:schemeClr val="bg1"/>
                </a:solidFill>
                <a:ea typeface="新細明體" charset="-120"/>
              </a:rPr>
              <a:t>utcomes in renal transplant patients with or without </a:t>
            </a:r>
            <a:r>
              <a:rPr lang="en-GB" altLang="zh-TW" sz="1400" b="1" dirty="0" err="1">
                <a:solidFill>
                  <a:schemeClr val="tx1"/>
                </a:solidFill>
                <a:ea typeface="新細明體" charset="-120"/>
              </a:rPr>
              <a:t>G</a:t>
            </a:r>
            <a:r>
              <a:rPr lang="en-GB" altLang="zh-TW" sz="1400" b="1" dirty="0" err="1">
                <a:solidFill>
                  <a:schemeClr val="bg1"/>
                </a:solidFill>
                <a:ea typeface="新細明體" charset="-120"/>
              </a:rPr>
              <a:t>astro</a:t>
            </a:r>
            <a:r>
              <a:rPr lang="en-GB" altLang="zh-TW" sz="1400" b="1" dirty="0" err="1">
                <a:solidFill>
                  <a:schemeClr val="tx1"/>
                </a:solidFill>
                <a:ea typeface="新細明體" charset="-120"/>
              </a:rPr>
              <a:t>I</a:t>
            </a:r>
            <a:r>
              <a:rPr lang="en-GB" altLang="zh-TW" sz="1400" b="1" dirty="0" err="1">
                <a:solidFill>
                  <a:schemeClr val="bg1"/>
                </a:solidFill>
                <a:ea typeface="新細明體" charset="-120"/>
              </a:rPr>
              <a:t>ntestinal</a:t>
            </a:r>
            <a:r>
              <a:rPr lang="en-GB" altLang="zh-TW" sz="1400" b="1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400" b="1" dirty="0">
                <a:solidFill>
                  <a:schemeClr val="tx1"/>
                </a:solidFill>
                <a:ea typeface="新細明體" charset="-120"/>
              </a:rPr>
              <a:t>S</a:t>
            </a:r>
            <a:r>
              <a:rPr lang="en-GB" altLang="zh-TW" sz="1400" b="1" dirty="0">
                <a:solidFill>
                  <a:schemeClr val="bg1"/>
                </a:solidFill>
                <a:ea typeface="新細明體" charset="-120"/>
              </a:rPr>
              <a:t>ymptoms</a:t>
            </a:r>
          </a:p>
        </p:txBody>
      </p:sp>
    </p:spTree>
    <p:extLst>
      <p:ext uri="{BB962C8B-B14F-4D97-AF65-F5344CB8AC3E}">
        <p14:creationId xmlns:p14="http://schemas.microsoft.com/office/powerpoint/2010/main" val="295687571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7312BC6-B11A-4DD8-A0E3-AA4A4B16C42D}" type="slidenum">
              <a:rPr lang="en-US" altLang="zh-TW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zh-TW" dirty="0">
              <a:solidFill>
                <a:schemeClr val="accent1"/>
              </a:solidFill>
            </a:endParaRPr>
          </a:p>
        </p:txBody>
      </p:sp>
      <p:sp>
        <p:nvSpPr>
          <p:cNvPr id="155652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444500"/>
            <a:ext cx="8229600" cy="639763"/>
          </a:xfrm>
        </p:spPr>
        <p:txBody>
          <a:bodyPr lIns="90000" tIns="45720" rIns="90000" bIns="45720" anchor="t">
            <a:normAutofit/>
          </a:bodyPr>
          <a:lstStyle/>
          <a:p>
            <a:pPr eaLnBrk="1" hangingPunct="1"/>
            <a:r>
              <a:rPr lang="en-GB" altLang="zh-TW" sz="4000" b="1" dirty="0">
                <a:ea typeface="新細明體" charset="-120"/>
                <a:cs typeface="Arial" panose="020B0604020202020204" pitchFamily="34" charset="0"/>
              </a:rPr>
              <a:t>Study population: PROGIS </a:t>
            </a:r>
          </a:p>
        </p:txBody>
      </p:sp>
      <p:sp>
        <p:nvSpPr>
          <p:cNvPr id="155653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81765" y="1508954"/>
            <a:ext cx="7543801" cy="4023360"/>
          </a:xfrm>
        </p:spPr>
        <p:txBody>
          <a:bodyPr lIns="91440" tIns="45720" rIns="91440" bIns="45720">
            <a:noAutofit/>
          </a:bodyPr>
          <a:lstStyle/>
          <a:p>
            <a:pPr marL="282575" indent="-282575" eaLnBrk="1" hangingPunct="1">
              <a:spcAft>
                <a:spcPct val="20000"/>
              </a:spcAft>
            </a:pPr>
            <a:r>
              <a:rPr lang="en-GB" altLang="zh-TW" b="1" dirty="0">
                <a:ea typeface="新細明體" charset="-120"/>
              </a:rPr>
              <a:t>Key inclusion criteria  </a:t>
            </a:r>
          </a:p>
          <a:p>
            <a:pPr marL="742950" lvl="1" indent="-285750" eaLnBrk="1" hangingPunct="1">
              <a:spcAft>
                <a:spcPct val="20000"/>
              </a:spcAft>
            </a:pPr>
            <a:r>
              <a:rPr lang="en-GB" altLang="zh-TW" sz="2000" u="sng" dirty="0">
                <a:ea typeface="新細明體" charset="-120"/>
              </a:rPr>
              <a:t>&gt;</a:t>
            </a:r>
            <a:r>
              <a:rPr lang="en-GB" altLang="zh-TW" sz="2000" dirty="0">
                <a:ea typeface="新細明體" charset="-120"/>
              </a:rPr>
              <a:t>18 years of age; kidney transplantation </a:t>
            </a:r>
            <a:r>
              <a:rPr lang="en-GB" altLang="zh-TW" sz="2000" u="sng" dirty="0">
                <a:ea typeface="新細明體" charset="-120"/>
              </a:rPr>
              <a:t>&gt;</a:t>
            </a:r>
            <a:r>
              <a:rPr lang="en-GB" altLang="zh-TW" sz="2000" dirty="0">
                <a:ea typeface="新細明體" charset="-120"/>
              </a:rPr>
              <a:t>1 month prior; taking MMF </a:t>
            </a:r>
            <a:r>
              <a:rPr lang="en-GB" altLang="zh-TW" sz="2000" u="sng" dirty="0">
                <a:ea typeface="新細明體" charset="-120"/>
              </a:rPr>
              <a:t>&gt;</a:t>
            </a:r>
            <a:r>
              <a:rPr lang="en-GB" altLang="zh-TW" sz="2000" dirty="0">
                <a:ea typeface="新細明體" charset="-120"/>
              </a:rPr>
              <a:t>2 weeks; the 2 groups of patients were those eligible to convert to EC-MPS if experiencing MMF-related GI events AND those who were not experiencing GI problems and continuing on MMF </a:t>
            </a:r>
          </a:p>
          <a:p>
            <a:pPr marL="282575" indent="-282575" eaLnBrk="1" hangingPunct="1">
              <a:spcAft>
                <a:spcPct val="20000"/>
              </a:spcAft>
            </a:pPr>
            <a:r>
              <a:rPr lang="en-GB" altLang="zh-TW" b="1" dirty="0">
                <a:ea typeface="新細明體" charset="-120"/>
              </a:rPr>
              <a:t>Key exclusion criteria </a:t>
            </a:r>
          </a:p>
          <a:p>
            <a:pPr marL="742950" lvl="1" indent="-285750" eaLnBrk="1" hangingPunct="1">
              <a:spcAft>
                <a:spcPct val="20000"/>
              </a:spcAft>
            </a:pPr>
            <a:r>
              <a:rPr lang="en-GB" altLang="zh-TW" sz="2000" dirty="0">
                <a:ea typeface="新細明體" charset="-120"/>
              </a:rPr>
              <a:t>GI symptoms not caused by MPA; acute rejection episode &lt;1 week prior;  or were undergoing acute medical intervention or hospitalization 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5443870" y="6459786"/>
            <a:ext cx="3573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>
                <a:solidFill>
                  <a:schemeClr val="bg1"/>
                </a:solidFill>
                <a:ea typeface="新細明體" charset="-120"/>
              </a:rPr>
              <a:t>Chan L </a:t>
            </a:r>
            <a:r>
              <a:rPr lang="da-DK" altLang="zh-TW" sz="1000" i="1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>
                <a:solidFill>
                  <a:schemeClr val="bg1"/>
                </a:solidFill>
                <a:ea typeface="新細明體" charset="-120"/>
              </a:rPr>
              <a:t>Transplantation</a:t>
            </a:r>
            <a:r>
              <a:rPr lang="da-DK" altLang="zh-TW" sz="1000">
                <a:solidFill>
                  <a:schemeClr val="bg1"/>
                </a:solidFill>
                <a:ea typeface="新細明體" charset="-120"/>
              </a:rPr>
              <a:t> 2006;81:1290–7  </a:t>
            </a:r>
          </a:p>
        </p:txBody>
      </p:sp>
      <p:sp>
        <p:nvSpPr>
          <p:cNvPr id="155655" name="Rectangle 30"/>
          <p:cNvSpPr>
            <a:spLocks noChangeArrowheads="1"/>
          </p:cNvSpPr>
          <p:nvPr/>
        </p:nvSpPr>
        <p:spPr bwMode="auto">
          <a:xfrm>
            <a:off x="195107" y="6395942"/>
            <a:ext cx="49641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altLang="zh-TW" sz="900" dirty="0">
                <a:solidFill>
                  <a:schemeClr val="bg1"/>
                </a:solidFill>
                <a:ea typeface="新細明體" charset="-120"/>
              </a:rPr>
              <a:t>MMF, </a:t>
            </a:r>
            <a:r>
              <a:rPr lang="en-GB" altLang="zh-TW" sz="9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9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9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900" dirty="0">
                <a:solidFill>
                  <a:schemeClr val="bg1"/>
                </a:solidFill>
                <a:ea typeface="新細明體" charset="-120"/>
              </a:rPr>
              <a:t>; GI, gastrointestinal; MPA, mycophenolic acid, EC MPS: </a:t>
            </a:r>
            <a:r>
              <a:rPr lang="en-GB" altLang="zh-TW" sz="9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900" dirty="0">
                <a:solidFill>
                  <a:schemeClr val="bg1"/>
                </a:solidFill>
                <a:ea typeface="新細明體" charset="-120"/>
              </a:rPr>
              <a:t> sodium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GB" altLang="zh-TW" sz="900" dirty="0">
              <a:solidFill>
                <a:schemeClr val="bg1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440470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15"/>
          <p:cNvSpPr>
            <a:spLocks noGrp="1" noChangeArrowheads="1"/>
          </p:cNvSpPr>
          <p:nvPr>
            <p:ph type="body" idx="4294967295"/>
          </p:nvPr>
        </p:nvSpPr>
        <p:spPr>
          <a:xfrm>
            <a:off x="553452" y="1616242"/>
            <a:ext cx="8229600" cy="3041650"/>
          </a:xfrm>
        </p:spPr>
        <p:txBody>
          <a:bodyPr lIns="91440" tIns="45720" rIns="91440" bIns="45720"/>
          <a:lstStyle/>
          <a:p>
            <a:pPr marL="0" indent="0">
              <a:spcAft>
                <a:spcPct val="20000"/>
              </a:spcAft>
              <a:buNone/>
            </a:pPr>
            <a:r>
              <a:rPr lang="en-GB" altLang="zh-TW" sz="2400" dirty="0">
                <a:solidFill>
                  <a:schemeClr val="tx1"/>
                </a:solidFill>
                <a:ea typeface="新細明體" charset="-120"/>
              </a:rPr>
              <a:t>7 centres</a:t>
            </a:r>
          </a:p>
          <a:p>
            <a:pPr marL="0" indent="0">
              <a:spcAft>
                <a:spcPct val="20000"/>
              </a:spcAft>
              <a:buNone/>
            </a:pPr>
            <a:r>
              <a:rPr lang="en-GB" altLang="zh-TW" sz="2400" dirty="0">
                <a:solidFill>
                  <a:schemeClr val="tx1"/>
                </a:solidFill>
                <a:ea typeface="新細明體" charset="-120"/>
              </a:rPr>
              <a:t>n=328 enrolled (safety population = ITT)</a:t>
            </a:r>
          </a:p>
          <a:p>
            <a:pPr marL="758825" lvl="1" indent="-2857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sz="2000" dirty="0">
                <a:solidFill>
                  <a:schemeClr val="tx1"/>
                </a:solidFill>
                <a:ea typeface="新細明體" charset="-120"/>
              </a:rPr>
              <a:t>Protocol violations and / or premature discontinuation: n=50</a:t>
            </a:r>
          </a:p>
          <a:p>
            <a:pPr marL="0" indent="0">
              <a:spcAft>
                <a:spcPct val="20000"/>
              </a:spcAft>
              <a:buNone/>
            </a:pPr>
            <a:r>
              <a:rPr lang="en-GB" altLang="zh-TW" sz="2400" dirty="0">
                <a:solidFill>
                  <a:schemeClr val="tx1"/>
                </a:solidFill>
                <a:ea typeface="新細明體" charset="-120"/>
              </a:rPr>
              <a:t>n=278 analysed (per-protocol population)</a:t>
            </a:r>
          </a:p>
          <a:p>
            <a:pPr marL="758825" lvl="1" indent="-2857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sz="2000" dirty="0">
                <a:solidFill>
                  <a:schemeClr val="tx1"/>
                </a:solidFill>
                <a:ea typeface="新細明體" charset="-120"/>
              </a:rPr>
              <a:t>Cohort A: n=177</a:t>
            </a:r>
          </a:p>
          <a:p>
            <a:pPr marL="758825" lvl="1" indent="-2857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sz="2000" dirty="0">
                <a:solidFill>
                  <a:schemeClr val="tx1"/>
                </a:solidFill>
                <a:ea typeface="新細明體" charset="-120"/>
              </a:rPr>
              <a:t>Cohort B: n=101</a:t>
            </a:r>
          </a:p>
          <a:p>
            <a:pPr marL="282575" indent="-282575" eaLnBrk="1" hangingPunct="1">
              <a:spcAft>
                <a:spcPct val="20000"/>
              </a:spcAft>
            </a:pPr>
            <a:endParaRPr lang="en-GB" altLang="zh-TW" dirty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7701" name="Rectangle 16"/>
          <p:cNvSpPr>
            <a:spLocks noChangeArrowheads="1"/>
          </p:cNvSpPr>
          <p:nvPr/>
        </p:nvSpPr>
        <p:spPr bwMode="auto">
          <a:xfrm>
            <a:off x="342900" y="61214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2800" b="1" dirty="0">
                <a:solidFill>
                  <a:schemeClr val="accent1"/>
                </a:solidFill>
                <a:ea typeface="新細明體" charset="-120"/>
                <a:cs typeface="Arial" panose="020B0604020202020204" pitchFamily="34" charset="0"/>
              </a:rPr>
              <a:t>Study population: PROGIS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5452728" y="6491203"/>
            <a:ext cx="3573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Chan L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Transplantation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 2006;81:1290–7  </a:t>
            </a:r>
          </a:p>
        </p:txBody>
      </p:sp>
      <p:sp>
        <p:nvSpPr>
          <p:cNvPr id="157703" name="Rectangle 30"/>
          <p:cNvSpPr>
            <a:spLocks noChangeArrowheads="1"/>
          </p:cNvSpPr>
          <p:nvPr/>
        </p:nvSpPr>
        <p:spPr bwMode="auto">
          <a:xfrm>
            <a:off x="147053" y="6482932"/>
            <a:ext cx="4964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chemeClr val="bg1"/>
                </a:solidFill>
                <a:ea typeface="新細明體" charset="-120"/>
              </a:rPr>
              <a:t>ITT, intent to treat</a:t>
            </a:r>
          </a:p>
        </p:txBody>
      </p:sp>
    </p:spTree>
    <p:extLst>
      <p:ext uri="{BB962C8B-B14F-4D97-AF65-F5344CB8AC3E}">
        <p14:creationId xmlns:p14="http://schemas.microsoft.com/office/powerpoint/2010/main" val="14067394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2"/>
          <p:cNvSpPr>
            <a:spLocks noChangeArrowheads="1"/>
          </p:cNvSpPr>
          <p:nvPr/>
        </p:nvSpPr>
        <p:spPr bwMode="auto">
          <a:xfrm>
            <a:off x="6035675" y="1804988"/>
            <a:ext cx="2116138" cy="3879850"/>
          </a:xfrm>
          <a:prstGeom prst="rect">
            <a:avLst/>
          </a:prstGeom>
          <a:solidFill>
            <a:srgbClr val="80808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05" name="Rectangle 3"/>
          <p:cNvSpPr>
            <a:spLocks noChangeArrowheads="1"/>
          </p:cNvSpPr>
          <p:nvPr/>
        </p:nvSpPr>
        <p:spPr bwMode="auto">
          <a:xfrm>
            <a:off x="3470275" y="3686175"/>
            <a:ext cx="4681538" cy="8715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06" name="Rectangle 4"/>
          <p:cNvSpPr>
            <a:spLocks noChangeArrowheads="1"/>
          </p:cNvSpPr>
          <p:nvPr/>
        </p:nvSpPr>
        <p:spPr bwMode="auto">
          <a:xfrm>
            <a:off x="1098550" y="1804988"/>
            <a:ext cx="2349500" cy="3689350"/>
          </a:xfrm>
          <a:prstGeom prst="rect">
            <a:avLst/>
          </a:prstGeom>
          <a:solidFill>
            <a:srgbClr val="80808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07" name="Rectangle 5"/>
          <p:cNvSpPr>
            <a:spLocks noChangeArrowheads="1"/>
          </p:cNvSpPr>
          <p:nvPr/>
        </p:nvSpPr>
        <p:spPr bwMode="auto">
          <a:xfrm>
            <a:off x="1098550" y="3686175"/>
            <a:ext cx="2371725" cy="871538"/>
          </a:xfrm>
          <a:prstGeom prst="rect">
            <a:avLst/>
          </a:prstGeom>
          <a:solidFill>
            <a:srgbClr val="A13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08" name="Rectangle 6"/>
          <p:cNvSpPr>
            <a:spLocks noChangeArrowheads="1"/>
          </p:cNvSpPr>
          <p:nvPr/>
        </p:nvSpPr>
        <p:spPr bwMode="auto">
          <a:xfrm>
            <a:off x="3470275" y="1987550"/>
            <a:ext cx="4681538" cy="849313"/>
          </a:xfrm>
          <a:prstGeom prst="rect">
            <a:avLst/>
          </a:prstGeom>
          <a:solidFill>
            <a:srgbClr val="FCAF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09" name="Rectangle 7"/>
          <p:cNvSpPr>
            <a:spLocks noChangeArrowheads="1"/>
          </p:cNvSpPr>
          <p:nvPr/>
        </p:nvSpPr>
        <p:spPr bwMode="auto">
          <a:xfrm>
            <a:off x="1098550" y="1987550"/>
            <a:ext cx="2371725" cy="849313"/>
          </a:xfrm>
          <a:prstGeom prst="rect">
            <a:avLst/>
          </a:prstGeom>
          <a:solidFill>
            <a:srgbClr val="A13926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chemeClr val="bg1"/>
                </a:solidFill>
                <a:ea typeface="新細明體" charset="-120"/>
              </a:rPr>
              <a:t>MMF, GI problems </a:t>
            </a:r>
            <a:br>
              <a:rPr lang="en-US" altLang="zh-TW" sz="1600" b="1">
                <a:solidFill>
                  <a:schemeClr val="bg1"/>
                </a:solidFill>
                <a:ea typeface="新細明體" charset="-120"/>
              </a:rPr>
            </a:br>
            <a:r>
              <a:rPr lang="en-US" altLang="zh-TW" sz="1600" b="1">
                <a:solidFill>
                  <a:schemeClr val="bg1"/>
                </a:solidFill>
                <a:ea typeface="新細明體" charset="-120"/>
              </a:rPr>
              <a:t>(Cohort A)</a:t>
            </a:r>
          </a:p>
        </p:txBody>
      </p:sp>
      <p:sp>
        <p:nvSpPr>
          <p:cNvPr id="153610" name="Rectangle 8"/>
          <p:cNvSpPr>
            <a:spLocks noChangeArrowheads="1"/>
          </p:cNvSpPr>
          <p:nvPr/>
        </p:nvSpPr>
        <p:spPr bwMode="auto">
          <a:xfrm>
            <a:off x="1111250" y="3824288"/>
            <a:ext cx="29479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chemeClr val="bg1"/>
                </a:solidFill>
                <a:ea typeface="新細明體" charset="-120"/>
              </a:rPr>
              <a:t>MMF, no GI problems</a:t>
            </a:r>
            <a:br>
              <a:rPr lang="en-US" altLang="zh-TW" sz="1600" b="1">
                <a:solidFill>
                  <a:schemeClr val="bg1"/>
                </a:solidFill>
                <a:ea typeface="新細明體" charset="-120"/>
              </a:rPr>
            </a:br>
            <a:r>
              <a:rPr lang="en-US" altLang="zh-TW" sz="1600" b="1">
                <a:solidFill>
                  <a:schemeClr val="bg1"/>
                </a:solidFill>
                <a:ea typeface="新細明體" charset="-120"/>
              </a:rPr>
              <a:t>(Cohort B)</a:t>
            </a:r>
          </a:p>
        </p:txBody>
      </p:sp>
      <p:sp>
        <p:nvSpPr>
          <p:cNvPr id="153611" name="Rectangle 9"/>
          <p:cNvSpPr>
            <a:spLocks noChangeArrowheads="1"/>
          </p:cNvSpPr>
          <p:nvPr/>
        </p:nvSpPr>
        <p:spPr bwMode="auto">
          <a:xfrm>
            <a:off x="1098550" y="4664075"/>
            <a:ext cx="22923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chemeClr val="tx1"/>
                </a:solidFill>
                <a:ea typeface="新細明體" charset="-120"/>
              </a:rPr>
              <a:t>Patient-Reported Outcomes</a:t>
            </a:r>
            <a:br>
              <a:rPr lang="en-US" altLang="zh-TW" sz="1600" b="1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1600" b="1">
                <a:solidFill>
                  <a:schemeClr val="tx1"/>
                </a:solidFill>
                <a:ea typeface="新細明體" charset="-120"/>
              </a:rPr>
              <a:t>questionnaire</a:t>
            </a:r>
          </a:p>
        </p:txBody>
      </p:sp>
      <p:sp>
        <p:nvSpPr>
          <p:cNvPr id="153612" name="Rectangle 10"/>
          <p:cNvSpPr>
            <a:spLocks noChangeArrowheads="1"/>
          </p:cNvSpPr>
          <p:nvPr/>
        </p:nvSpPr>
        <p:spPr bwMode="auto">
          <a:xfrm>
            <a:off x="1098550" y="3109913"/>
            <a:ext cx="230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chemeClr val="tx1"/>
                </a:solidFill>
                <a:ea typeface="新細明體" charset="-120"/>
              </a:rPr>
              <a:t>Baseline, </a:t>
            </a:r>
            <a:r>
              <a:rPr lang="en-GB" altLang="zh-TW" sz="1600" b="1">
                <a:solidFill>
                  <a:schemeClr val="tx1"/>
                </a:solidFill>
                <a:ea typeface="新細明體" charset="-120"/>
              </a:rPr>
              <a:t>Visit 1</a:t>
            </a:r>
            <a:endParaRPr lang="en-US" altLang="zh-TW" sz="16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13" name="Rectangle 11"/>
          <p:cNvSpPr>
            <a:spLocks noChangeArrowheads="1"/>
          </p:cNvSpPr>
          <p:nvPr/>
        </p:nvSpPr>
        <p:spPr bwMode="auto">
          <a:xfrm>
            <a:off x="6100763" y="3109913"/>
            <a:ext cx="205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chemeClr val="tx1"/>
                </a:solidFill>
                <a:ea typeface="新細明體" charset="-120"/>
              </a:rPr>
              <a:t>Visit 2</a:t>
            </a:r>
          </a:p>
        </p:txBody>
      </p:sp>
      <p:sp>
        <p:nvSpPr>
          <p:cNvPr id="153614" name="Rectangle 12"/>
          <p:cNvSpPr>
            <a:spLocks noChangeArrowheads="1"/>
          </p:cNvSpPr>
          <p:nvPr/>
        </p:nvSpPr>
        <p:spPr bwMode="auto">
          <a:xfrm>
            <a:off x="6010275" y="4664075"/>
            <a:ext cx="2181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8F1F"/>
              </a:buClr>
              <a:buSzPct val="90000"/>
              <a:buFontTx/>
              <a:buNone/>
            </a:pPr>
            <a:r>
              <a:rPr lang="en-US" altLang="zh-TW" sz="1600" b="1">
                <a:solidFill>
                  <a:schemeClr val="tx1"/>
                </a:solidFill>
                <a:ea typeface="新細明體" charset="-120"/>
              </a:rPr>
              <a:t>Patient-Reported Outcomes</a:t>
            </a:r>
            <a:br>
              <a:rPr lang="en-US" altLang="zh-TW" sz="1600" b="1">
                <a:solidFill>
                  <a:schemeClr val="tx1"/>
                </a:solidFill>
                <a:ea typeface="新細明體" charset="-120"/>
              </a:rPr>
            </a:br>
            <a:r>
              <a:rPr lang="en-US" altLang="zh-TW" sz="1600" b="1">
                <a:solidFill>
                  <a:schemeClr val="tx1"/>
                </a:solidFill>
                <a:ea typeface="新細明體" charset="-120"/>
              </a:rPr>
              <a:t>questionnaire</a:t>
            </a:r>
          </a:p>
        </p:txBody>
      </p:sp>
      <p:sp>
        <p:nvSpPr>
          <p:cNvPr id="153615" name="Rectangle 13"/>
          <p:cNvSpPr>
            <a:spLocks noChangeArrowheads="1"/>
          </p:cNvSpPr>
          <p:nvPr/>
        </p:nvSpPr>
        <p:spPr bwMode="auto">
          <a:xfrm>
            <a:off x="4056063" y="3060700"/>
            <a:ext cx="1303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chemeClr val="tx1"/>
                </a:solidFill>
                <a:ea typeface="新細明體" charset="-120"/>
              </a:rPr>
              <a:t>4–6  weeks</a:t>
            </a:r>
            <a:r>
              <a:rPr lang="en-US" altLang="zh-TW" sz="1600" b="1" i="1">
                <a:solidFill>
                  <a:schemeClr val="bg1"/>
                </a:solidFill>
                <a:ea typeface="新細明體" charset="-120"/>
              </a:rPr>
              <a:t> </a:t>
            </a:r>
          </a:p>
        </p:txBody>
      </p:sp>
      <p:sp>
        <p:nvSpPr>
          <p:cNvPr id="153616" name="Rectangle 14"/>
          <p:cNvSpPr>
            <a:spLocks noChangeArrowheads="1"/>
          </p:cNvSpPr>
          <p:nvPr/>
        </p:nvSpPr>
        <p:spPr bwMode="auto">
          <a:xfrm rot="-5400000">
            <a:off x="-504824" y="3009900"/>
            <a:ext cx="2870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>
                <a:solidFill>
                  <a:schemeClr val="accent1"/>
                </a:solidFill>
                <a:ea typeface="新細明體" charset="-120"/>
              </a:rPr>
              <a:t>Physician assessment</a:t>
            </a:r>
            <a:br>
              <a:rPr lang="en-US" altLang="zh-TW" sz="1600" b="1">
                <a:solidFill>
                  <a:schemeClr val="accent1"/>
                </a:solidFill>
                <a:ea typeface="新細明體" charset="-120"/>
              </a:rPr>
            </a:br>
            <a:endParaRPr lang="en-US" altLang="zh-TW" sz="1600" b="1">
              <a:solidFill>
                <a:schemeClr val="accent1"/>
              </a:solidFill>
              <a:ea typeface="新細明體" charset="-120"/>
            </a:endParaRPr>
          </a:p>
        </p:txBody>
      </p:sp>
      <p:sp>
        <p:nvSpPr>
          <p:cNvPr id="153617" name="AutoShape 15"/>
          <p:cNvSpPr>
            <a:spLocks noChangeArrowheads="1"/>
          </p:cNvSpPr>
          <p:nvPr/>
        </p:nvSpPr>
        <p:spPr bwMode="auto">
          <a:xfrm rot="5400000">
            <a:off x="3274219" y="2183606"/>
            <a:ext cx="850900" cy="458788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18" name="AutoShape 16"/>
          <p:cNvSpPr>
            <a:spLocks noChangeArrowheads="1"/>
          </p:cNvSpPr>
          <p:nvPr/>
        </p:nvSpPr>
        <p:spPr bwMode="auto">
          <a:xfrm>
            <a:off x="4246563" y="2225675"/>
            <a:ext cx="2430462" cy="368300"/>
          </a:xfrm>
          <a:prstGeom prst="homePlate">
            <a:avLst>
              <a:gd name="adj" fmla="val 16497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>
                <a:solidFill>
                  <a:schemeClr val="tx1"/>
                </a:solidFill>
                <a:ea typeface="MS PGothic" panose="020B0600070205080204" pitchFamily="34" charset="-128"/>
              </a:rPr>
              <a:t> Patients converted to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>
                <a:solidFill>
                  <a:schemeClr val="tx1"/>
                </a:solidFill>
                <a:ea typeface="MS PGothic" panose="020B0600070205080204" pitchFamily="34" charset="-128"/>
              </a:rPr>
              <a:t>EC-MPS</a:t>
            </a:r>
            <a:endParaRPr lang="en-US" altLang="zh-TW" sz="1600" b="1" baseline="30000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153619" name="Rectangle 17"/>
          <p:cNvSpPr>
            <a:spLocks noChangeArrowheads="1"/>
          </p:cNvSpPr>
          <p:nvPr/>
        </p:nvSpPr>
        <p:spPr bwMode="auto">
          <a:xfrm>
            <a:off x="3844925" y="3870325"/>
            <a:ext cx="295116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chemeClr val="tx1"/>
                </a:solidFill>
                <a:ea typeface="新細明體" charset="-120"/>
              </a:rPr>
              <a:t>Patients continued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FF8F1F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zh-TW" sz="1600" b="1" dirty="0">
                <a:solidFill>
                  <a:schemeClr val="tx1"/>
                </a:solidFill>
                <a:ea typeface="新細明體" charset="-120"/>
              </a:rPr>
              <a:t>on </a:t>
            </a:r>
            <a:r>
              <a:rPr lang="en-GB" altLang="zh-TW" sz="1600" b="1" dirty="0">
                <a:solidFill>
                  <a:schemeClr val="tx1"/>
                </a:solidFill>
                <a:ea typeface="新細明體" charset="-120"/>
              </a:rPr>
              <a:t>MMF</a:t>
            </a:r>
            <a:endParaRPr lang="en-US" altLang="zh-TW" sz="1600" b="1" dirty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20" name="AutoShape 18"/>
          <p:cNvSpPr>
            <a:spLocks noChangeArrowheads="1"/>
          </p:cNvSpPr>
          <p:nvPr/>
        </p:nvSpPr>
        <p:spPr bwMode="auto">
          <a:xfrm rot="5400000">
            <a:off x="3273425" y="3883025"/>
            <a:ext cx="852488" cy="458788"/>
          </a:xfrm>
          <a:prstGeom prst="triangle">
            <a:avLst>
              <a:gd name="adj" fmla="val 50000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53621" name="Rectangle 14"/>
          <p:cNvSpPr>
            <a:spLocks noChangeArrowheads="1"/>
          </p:cNvSpPr>
          <p:nvPr/>
        </p:nvSpPr>
        <p:spPr bwMode="auto">
          <a:xfrm>
            <a:off x="342900" y="382588"/>
            <a:ext cx="82296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2800" b="1" dirty="0">
                <a:solidFill>
                  <a:schemeClr val="accent1"/>
                </a:solidFill>
                <a:ea typeface="新細明體" charset="-120"/>
                <a:cs typeface="Arial" panose="020B0604020202020204" pitchFamily="34" charset="0"/>
              </a:rPr>
              <a:t>Study design: PROGIS </a:t>
            </a:r>
            <a:endParaRPr lang="en-GB" altLang="zh-TW" sz="2800" b="1" dirty="0">
              <a:solidFill>
                <a:schemeClr val="accent1"/>
              </a:solidFill>
              <a:ea typeface="新細明體" charset="-12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3622" name="Rectangle 6"/>
          <p:cNvSpPr>
            <a:spLocks noChangeArrowheads="1"/>
          </p:cNvSpPr>
          <p:nvPr/>
        </p:nvSpPr>
        <p:spPr bwMode="auto">
          <a:xfrm>
            <a:off x="5461794" y="6501137"/>
            <a:ext cx="3573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Adapted from Chan L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Transplantation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 2006;81:1290–7  </a:t>
            </a:r>
          </a:p>
        </p:txBody>
      </p:sp>
      <p:sp>
        <p:nvSpPr>
          <p:cNvPr id="153623" name="Rectangle 30"/>
          <p:cNvSpPr>
            <a:spLocks noChangeArrowheads="1"/>
          </p:cNvSpPr>
          <p:nvPr/>
        </p:nvSpPr>
        <p:spPr bwMode="auto">
          <a:xfrm>
            <a:off x="131764" y="6508916"/>
            <a:ext cx="52276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; GI, gastrointestinal, EC-MPS: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sodium </a:t>
            </a:r>
          </a:p>
        </p:txBody>
      </p:sp>
    </p:spTree>
    <p:extLst>
      <p:ext uri="{BB962C8B-B14F-4D97-AF65-F5344CB8AC3E}">
        <p14:creationId xmlns:p14="http://schemas.microsoft.com/office/powerpoint/2010/main" val="131323199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9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349250" y="85725"/>
            <a:ext cx="8229600" cy="1287463"/>
          </a:xfrm>
        </p:spPr>
        <p:txBody>
          <a:bodyPr lIns="90000" tIns="45720" rIns="90000" bIns="45720" anchor="ctr">
            <a:noAutofit/>
          </a:bodyPr>
          <a:lstStyle/>
          <a:p>
            <a:pPr eaLnBrk="1" hangingPunct="1"/>
            <a:r>
              <a:rPr lang="de-CH" altLang="zh-TW" sz="3600" b="1" dirty="0">
                <a:ea typeface="新細明體" charset="-120"/>
                <a:cs typeface="Arial" panose="020B0604020202020204" pitchFamily="34" charset="0"/>
              </a:rPr>
              <a:t>Validated instruments were used to assess patient-reported outcomes in PROGIS</a:t>
            </a:r>
            <a:endParaRPr lang="en-GB" altLang="zh-TW" sz="3600" b="1" dirty="0"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159750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349250" y="1455687"/>
            <a:ext cx="8458200" cy="3584825"/>
          </a:xfrm>
        </p:spPr>
        <p:txBody>
          <a:bodyPr lIns="91440" tIns="45720" rIns="91440" bIns="45720">
            <a:noAutofit/>
          </a:bodyPr>
          <a:lstStyle/>
          <a:p>
            <a:pPr marL="0" indent="0">
              <a:spcAft>
                <a:spcPct val="20000"/>
              </a:spcAft>
              <a:buNone/>
            </a:pPr>
            <a:r>
              <a:rPr lang="en-GB" altLang="zh-TW" sz="1800" b="1" dirty="0">
                <a:solidFill>
                  <a:schemeClr val="tx1"/>
                </a:solidFill>
                <a:ea typeface="新細明體" charset="-120"/>
              </a:rPr>
              <a:t>1. Gastrointestinal Symptom Rating Scale (GSRS)</a:t>
            </a:r>
            <a:endParaRPr lang="en-GB" altLang="zh-TW" sz="1800" b="1" baseline="30000" dirty="0">
              <a:solidFill>
                <a:schemeClr val="tx1"/>
              </a:solidFill>
              <a:ea typeface="新細明體" charset="-120"/>
            </a:endParaRPr>
          </a:p>
          <a:p>
            <a:pPr marL="288925" indent="-28892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Questionnaire designed to assess the symptoms associated with common GI disorders. It has five subscales (reflux, diarrhea, constipation, abdominal pain and indigestion)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altLang="zh-TW" sz="1800" b="1" dirty="0">
                <a:solidFill>
                  <a:schemeClr val="tx1"/>
                </a:solidFill>
                <a:ea typeface="新細明體" charset="-120"/>
              </a:rPr>
              <a:t>2. Gastrointestinal Quality of Life Index (GIQLI)</a:t>
            </a:r>
            <a:endParaRPr lang="en-GB" altLang="zh-TW" sz="1800" b="1" baseline="30000" dirty="0">
              <a:solidFill>
                <a:schemeClr val="tx1"/>
              </a:solidFill>
              <a:ea typeface="新細明體" charset="-120"/>
            </a:endParaRPr>
          </a:p>
          <a:p>
            <a:pPr marL="288925" indent="-28892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Questionnaire designed </a:t>
            </a:r>
            <a:r>
              <a:rPr lang="en-US" sz="1800" dirty="0" err="1">
                <a:solidFill>
                  <a:schemeClr val="tx1"/>
                </a:solidFill>
              </a:rPr>
              <a:t>designed</a:t>
            </a:r>
            <a:r>
              <a:rPr lang="en-US" sz="1800" dirty="0">
                <a:solidFill>
                  <a:schemeClr val="tx1"/>
                </a:solidFill>
              </a:rPr>
              <a:t> to assess </a:t>
            </a:r>
            <a:r>
              <a:rPr lang="en-US" sz="1800" dirty="0" err="1">
                <a:solidFill>
                  <a:schemeClr val="tx1"/>
                </a:solidFill>
              </a:rPr>
              <a:t>HRQoL</a:t>
            </a:r>
            <a:r>
              <a:rPr lang="en-US" sz="1800" dirty="0">
                <a:solidFill>
                  <a:schemeClr val="tx1"/>
                </a:solidFill>
              </a:rPr>
              <a:t> in clinical practice and in clinical trials of patients with GI disorders. It has five subscales (GI symptoms, emotional status, physical function, social function and use of medical treatment)</a:t>
            </a:r>
            <a:r>
              <a:rPr lang="en-GB" altLang="zh-TW" sz="1800" dirty="0">
                <a:solidFill>
                  <a:schemeClr val="tx1"/>
                </a:solidFill>
                <a:ea typeface="新細明體" charset="-120"/>
              </a:rPr>
              <a:t> </a:t>
            </a:r>
          </a:p>
          <a:p>
            <a:pPr marL="0" indent="0">
              <a:buNone/>
            </a:pPr>
            <a:r>
              <a:rPr lang="en-GB" altLang="zh-TW" sz="1800" b="1" dirty="0">
                <a:solidFill>
                  <a:schemeClr val="tx1"/>
                </a:solidFill>
                <a:ea typeface="新細明體" charset="-120"/>
              </a:rPr>
              <a:t>3. Overall Treatment Effect (OTE)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GB" altLang="zh-TW" dirty="0">
                <a:solidFill>
                  <a:schemeClr val="tx1"/>
                </a:solidFill>
                <a:ea typeface="新細明體" charset="-120"/>
              </a:rPr>
              <a:t>Overall assessment of changes in GI symptoms and </a:t>
            </a:r>
            <a:r>
              <a:rPr lang="en-GB" altLang="zh-TW" dirty="0" err="1">
                <a:solidFill>
                  <a:schemeClr val="tx1"/>
                </a:solidFill>
                <a:ea typeface="新細明體" charset="-120"/>
              </a:rPr>
              <a:t>HRQoL</a:t>
            </a:r>
            <a:r>
              <a:rPr lang="en-GB" altLang="zh-TW" dirty="0">
                <a:solidFill>
                  <a:schemeClr val="tx1"/>
                </a:solidFill>
                <a:ea typeface="新細明體" charset="-120"/>
              </a:rPr>
              <a:t> (Visit 2 only</a:t>
            </a:r>
            <a:r>
              <a:rPr lang="en-GB" altLang="zh-TW" dirty="0">
                <a:ea typeface="新細明體" charset="-120"/>
              </a:rPr>
              <a:t>)</a:t>
            </a:r>
          </a:p>
        </p:txBody>
      </p:sp>
      <p:sp>
        <p:nvSpPr>
          <p:cNvPr id="159751" name="Rectangle 11"/>
          <p:cNvSpPr>
            <a:spLocks noChangeArrowheads="1"/>
          </p:cNvSpPr>
          <p:nvPr/>
        </p:nvSpPr>
        <p:spPr bwMode="auto">
          <a:xfrm>
            <a:off x="144379" y="6345562"/>
            <a:ext cx="54260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GI, gastrointestinal;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HRQoL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, health-related quality of life </a:t>
            </a:r>
            <a:br>
              <a:rPr lang="en-GB" altLang="zh-TW" sz="1000" dirty="0">
                <a:solidFill>
                  <a:schemeClr val="bg1"/>
                </a:solidFill>
                <a:ea typeface="新細明體" charset="-120"/>
              </a:rPr>
            </a:br>
            <a:endParaRPr lang="en-GB" altLang="zh-TW" sz="1000" b="1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61794" y="6501137"/>
            <a:ext cx="3573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>
                <a:solidFill>
                  <a:schemeClr val="bg1"/>
                </a:solidFill>
                <a:ea typeface="新細明體" charset="-120"/>
              </a:rPr>
              <a:t>Chan L </a:t>
            </a:r>
            <a:r>
              <a:rPr lang="da-DK" altLang="zh-TW" sz="1000" i="1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>
                <a:solidFill>
                  <a:schemeClr val="bg1"/>
                </a:solidFill>
                <a:ea typeface="新細明體" charset="-120"/>
              </a:rPr>
              <a:t>Transplantation</a:t>
            </a:r>
            <a:r>
              <a:rPr lang="da-DK" altLang="zh-TW" sz="1000">
                <a:solidFill>
                  <a:schemeClr val="bg1"/>
                </a:solidFill>
                <a:ea typeface="新細明體" charset="-120"/>
              </a:rPr>
              <a:t> 2006;81:1290–7  </a:t>
            </a:r>
            <a:endParaRPr lang="da-DK" altLang="zh-TW" sz="1000" dirty="0">
              <a:solidFill>
                <a:schemeClr val="bg1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8910402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52"/>
          <p:cNvSpPr txBox="1">
            <a:spLocks noChangeArrowheads="1"/>
          </p:cNvSpPr>
          <p:nvPr/>
        </p:nvSpPr>
        <p:spPr bwMode="auto">
          <a:xfrm rot="16200000" flipH="1">
            <a:off x="292893" y="3580607"/>
            <a:ext cx="284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zh-TW" sz="1400" b="1" dirty="0">
                <a:solidFill>
                  <a:schemeClr val="accent1"/>
                </a:solidFill>
                <a:ea typeface="新細明體" charset="-120"/>
              </a:rPr>
              <a:t>Mean GSRS subscale scores</a:t>
            </a:r>
          </a:p>
        </p:txBody>
      </p:sp>
      <p:sp>
        <p:nvSpPr>
          <p:cNvPr id="176132" name="Rectangle 11"/>
          <p:cNvSpPr>
            <a:spLocks noChangeArrowheads="1"/>
          </p:cNvSpPr>
          <p:nvPr/>
        </p:nvSpPr>
        <p:spPr bwMode="auto">
          <a:xfrm>
            <a:off x="508000" y="1670050"/>
            <a:ext cx="8093075" cy="3765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33" name="Rectangle 12"/>
          <p:cNvSpPr>
            <a:spLocks noChangeArrowheads="1"/>
          </p:cNvSpPr>
          <p:nvPr/>
        </p:nvSpPr>
        <p:spPr bwMode="auto">
          <a:xfrm>
            <a:off x="508000" y="1674813"/>
            <a:ext cx="8091488" cy="2778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34" name="Rectangle 28"/>
          <p:cNvSpPr>
            <a:spLocks noChangeArrowheads="1"/>
          </p:cNvSpPr>
          <p:nvPr/>
        </p:nvSpPr>
        <p:spPr bwMode="auto">
          <a:xfrm>
            <a:off x="536575" y="1651000"/>
            <a:ext cx="788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ea typeface="新細明體" charset="-120"/>
              </a:rPr>
              <a:t>GSRS SUBSCALE SCORES AT BASELINE (MMF)</a:t>
            </a:r>
          </a:p>
        </p:txBody>
      </p:sp>
      <p:sp>
        <p:nvSpPr>
          <p:cNvPr id="176135" name="Rectangle 16"/>
          <p:cNvSpPr>
            <a:spLocks noChangeArrowheads="1"/>
          </p:cNvSpPr>
          <p:nvPr/>
        </p:nvSpPr>
        <p:spPr bwMode="auto">
          <a:xfrm>
            <a:off x="2074863" y="4919663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7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36" name="Rectangle 17"/>
          <p:cNvSpPr>
            <a:spLocks noChangeArrowheads="1"/>
          </p:cNvSpPr>
          <p:nvPr/>
        </p:nvSpPr>
        <p:spPr bwMode="auto">
          <a:xfrm>
            <a:off x="2074863" y="3260725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3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37" name="Rectangle 18"/>
          <p:cNvSpPr>
            <a:spLocks noChangeArrowheads="1"/>
          </p:cNvSpPr>
          <p:nvPr/>
        </p:nvSpPr>
        <p:spPr bwMode="auto">
          <a:xfrm>
            <a:off x="2074863" y="284638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2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38" name="Rectangle 19"/>
          <p:cNvSpPr>
            <a:spLocks noChangeArrowheads="1"/>
          </p:cNvSpPr>
          <p:nvPr/>
        </p:nvSpPr>
        <p:spPr bwMode="auto">
          <a:xfrm>
            <a:off x="2074863" y="24320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1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39" name="Rectangle 20"/>
          <p:cNvSpPr>
            <a:spLocks noChangeArrowheads="1"/>
          </p:cNvSpPr>
          <p:nvPr/>
        </p:nvSpPr>
        <p:spPr bwMode="auto">
          <a:xfrm>
            <a:off x="2074863" y="408940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5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40" name="Rectangle 21"/>
          <p:cNvSpPr>
            <a:spLocks noChangeArrowheads="1"/>
          </p:cNvSpPr>
          <p:nvPr/>
        </p:nvSpPr>
        <p:spPr bwMode="auto">
          <a:xfrm>
            <a:off x="2074863" y="3675063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4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41" name="Text Box 69"/>
          <p:cNvSpPr txBox="1">
            <a:spLocks noChangeArrowheads="1"/>
          </p:cNvSpPr>
          <p:nvPr/>
        </p:nvSpPr>
        <p:spPr bwMode="auto">
          <a:xfrm>
            <a:off x="549275" y="4483100"/>
            <a:ext cx="971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chemeClr val="accent1"/>
                </a:solidFill>
                <a:ea typeface="新細明體" charset="-120"/>
              </a:rPr>
              <a:t>Very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chemeClr val="accent1"/>
                </a:solidFill>
                <a:ea typeface="新細明體" charset="-120"/>
              </a:rPr>
              <a:t>severe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chemeClr val="accent1"/>
                </a:solidFill>
                <a:ea typeface="新細明體" charset="-120"/>
              </a:rPr>
              <a:t>discomfort</a:t>
            </a:r>
          </a:p>
        </p:txBody>
      </p:sp>
      <p:sp>
        <p:nvSpPr>
          <p:cNvPr id="176142" name="Text Box 70"/>
          <p:cNvSpPr txBox="1">
            <a:spLocks noChangeArrowheads="1"/>
          </p:cNvSpPr>
          <p:nvPr/>
        </p:nvSpPr>
        <p:spPr bwMode="auto">
          <a:xfrm>
            <a:off x="550863" y="2078038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chemeClr val="accent1"/>
                </a:solidFill>
                <a:ea typeface="新細明體" charset="-120"/>
              </a:rPr>
              <a:t>No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chemeClr val="accent1"/>
                </a:solidFill>
                <a:ea typeface="新細明體" charset="-120"/>
              </a:rPr>
              <a:t>discomfort</a:t>
            </a:r>
          </a:p>
        </p:txBody>
      </p:sp>
      <p:sp>
        <p:nvSpPr>
          <p:cNvPr id="176143" name="Line 71"/>
          <p:cNvSpPr>
            <a:spLocks noChangeShapeType="1"/>
          </p:cNvSpPr>
          <p:nvPr/>
        </p:nvSpPr>
        <p:spPr bwMode="auto">
          <a:xfrm>
            <a:off x="1035050" y="2613025"/>
            <a:ext cx="1588" cy="18240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44" name="Rectangle 25"/>
          <p:cNvSpPr>
            <a:spLocks noChangeArrowheads="1"/>
          </p:cNvSpPr>
          <p:nvPr/>
        </p:nvSpPr>
        <p:spPr bwMode="auto">
          <a:xfrm>
            <a:off x="2074863" y="4503738"/>
            <a:ext cx="841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6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45" name="Rectangle 132"/>
          <p:cNvSpPr>
            <a:spLocks noChangeArrowheads="1"/>
          </p:cNvSpPr>
          <p:nvPr/>
        </p:nvSpPr>
        <p:spPr bwMode="auto">
          <a:xfrm>
            <a:off x="2465388" y="2222500"/>
            <a:ext cx="10715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  <a:t>Abdominal</a:t>
            </a:r>
            <a:b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</a:br>
            <a: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  <a:t> pain</a:t>
            </a:r>
          </a:p>
        </p:txBody>
      </p:sp>
      <p:sp>
        <p:nvSpPr>
          <p:cNvPr id="176146" name="Rectangle 133"/>
          <p:cNvSpPr>
            <a:spLocks noChangeArrowheads="1"/>
          </p:cNvSpPr>
          <p:nvPr/>
        </p:nvSpPr>
        <p:spPr bwMode="auto">
          <a:xfrm>
            <a:off x="3551238" y="2222500"/>
            <a:ext cx="10715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rgbClr val="A13926"/>
                </a:solidFill>
                <a:ea typeface="新細明體" charset="-120"/>
              </a:rPr>
              <a:t>Reflux</a:t>
            </a:r>
            <a:br>
              <a:rPr lang="en-GB" altLang="zh-TW" sz="1200" b="1">
                <a:solidFill>
                  <a:srgbClr val="A13926"/>
                </a:solidFill>
                <a:ea typeface="新細明體" charset="-120"/>
              </a:rPr>
            </a:br>
            <a:r>
              <a:rPr lang="en-GB" altLang="zh-TW" sz="1200" b="1">
                <a:solidFill>
                  <a:srgbClr val="A13926"/>
                </a:solidFill>
                <a:ea typeface="新細明體" charset="-120"/>
              </a:rPr>
              <a:t>syndrome</a:t>
            </a:r>
          </a:p>
        </p:txBody>
      </p:sp>
      <p:sp>
        <p:nvSpPr>
          <p:cNvPr id="176147" name="Rectangle 134"/>
          <p:cNvSpPr>
            <a:spLocks noChangeArrowheads="1"/>
          </p:cNvSpPr>
          <p:nvPr/>
        </p:nvSpPr>
        <p:spPr bwMode="auto">
          <a:xfrm>
            <a:off x="4651375" y="2222500"/>
            <a:ext cx="10699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rgbClr val="A13926"/>
                </a:solidFill>
                <a:ea typeface="新細明體" charset="-120"/>
              </a:rPr>
              <a:t>Diarrhoea</a:t>
            </a:r>
          </a:p>
        </p:txBody>
      </p:sp>
      <p:sp>
        <p:nvSpPr>
          <p:cNvPr id="176148" name="Rectangle 135"/>
          <p:cNvSpPr>
            <a:spLocks noChangeArrowheads="1"/>
          </p:cNvSpPr>
          <p:nvPr/>
        </p:nvSpPr>
        <p:spPr bwMode="auto">
          <a:xfrm>
            <a:off x="5748338" y="2222500"/>
            <a:ext cx="10715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rgbClr val="A13926"/>
                </a:solidFill>
                <a:ea typeface="新細明體" charset="-120"/>
              </a:rPr>
              <a:t>Indigestion</a:t>
            </a:r>
            <a:br>
              <a:rPr lang="en-GB" altLang="zh-TW" sz="1200" b="1">
                <a:solidFill>
                  <a:srgbClr val="A13926"/>
                </a:solidFill>
                <a:ea typeface="新細明體" charset="-120"/>
              </a:rPr>
            </a:br>
            <a:r>
              <a:rPr lang="en-GB" altLang="zh-TW" sz="1200" b="1">
                <a:solidFill>
                  <a:srgbClr val="A13926"/>
                </a:solidFill>
                <a:ea typeface="新細明體" charset="-120"/>
              </a:rPr>
              <a:t>syndrome</a:t>
            </a:r>
          </a:p>
        </p:txBody>
      </p:sp>
      <p:sp>
        <p:nvSpPr>
          <p:cNvPr id="176149" name="Rectangle 136"/>
          <p:cNvSpPr>
            <a:spLocks noChangeArrowheads="1"/>
          </p:cNvSpPr>
          <p:nvPr/>
        </p:nvSpPr>
        <p:spPr bwMode="auto">
          <a:xfrm>
            <a:off x="6861175" y="2222500"/>
            <a:ext cx="107156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rgbClr val="A13926"/>
                </a:solidFill>
                <a:ea typeface="新細明體" charset="-120"/>
              </a:rPr>
              <a:t>Constipation</a:t>
            </a:r>
          </a:p>
        </p:txBody>
      </p:sp>
      <p:sp>
        <p:nvSpPr>
          <p:cNvPr id="176150" name="Rectangle 33"/>
          <p:cNvSpPr>
            <a:spLocks noChangeArrowheads="1"/>
          </p:cNvSpPr>
          <p:nvPr/>
        </p:nvSpPr>
        <p:spPr bwMode="auto">
          <a:xfrm>
            <a:off x="2635250" y="2530475"/>
            <a:ext cx="366713" cy="7762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1" name="Rectangle 34"/>
          <p:cNvSpPr>
            <a:spLocks noChangeArrowheads="1"/>
          </p:cNvSpPr>
          <p:nvPr/>
        </p:nvSpPr>
        <p:spPr bwMode="auto">
          <a:xfrm>
            <a:off x="3738563" y="2520950"/>
            <a:ext cx="366712" cy="6556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2" name="Rectangle 35"/>
          <p:cNvSpPr>
            <a:spLocks noChangeArrowheads="1"/>
          </p:cNvSpPr>
          <p:nvPr/>
        </p:nvSpPr>
        <p:spPr bwMode="auto">
          <a:xfrm>
            <a:off x="4841875" y="2520950"/>
            <a:ext cx="376238" cy="9604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3" name="Rectangle 36"/>
          <p:cNvSpPr>
            <a:spLocks noChangeArrowheads="1"/>
          </p:cNvSpPr>
          <p:nvPr/>
        </p:nvSpPr>
        <p:spPr bwMode="auto">
          <a:xfrm>
            <a:off x="5954713" y="2520950"/>
            <a:ext cx="368300" cy="10048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4" name="Rectangle 37"/>
          <p:cNvSpPr>
            <a:spLocks noChangeArrowheads="1"/>
          </p:cNvSpPr>
          <p:nvPr/>
        </p:nvSpPr>
        <p:spPr bwMode="auto">
          <a:xfrm>
            <a:off x="7059613" y="2520950"/>
            <a:ext cx="366712" cy="568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5" name="Rectangle 39"/>
          <p:cNvSpPr>
            <a:spLocks noChangeArrowheads="1"/>
          </p:cNvSpPr>
          <p:nvPr/>
        </p:nvSpPr>
        <p:spPr bwMode="auto">
          <a:xfrm>
            <a:off x="4105275" y="2528888"/>
            <a:ext cx="369888" cy="2508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6" name="Rectangle 40"/>
          <p:cNvSpPr>
            <a:spLocks noChangeArrowheads="1"/>
          </p:cNvSpPr>
          <p:nvPr/>
        </p:nvSpPr>
        <p:spPr bwMode="auto">
          <a:xfrm>
            <a:off x="5218113" y="2520950"/>
            <a:ext cx="3683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7" name="Rectangle 41"/>
          <p:cNvSpPr>
            <a:spLocks noChangeArrowheads="1"/>
          </p:cNvSpPr>
          <p:nvPr/>
        </p:nvSpPr>
        <p:spPr bwMode="auto">
          <a:xfrm>
            <a:off x="6323013" y="2532063"/>
            <a:ext cx="368300" cy="508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8" name="Rectangle 42"/>
          <p:cNvSpPr>
            <a:spLocks noChangeArrowheads="1"/>
          </p:cNvSpPr>
          <p:nvPr/>
        </p:nvSpPr>
        <p:spPr bwMode="auto">
          <a:xfrm>
            <a:off x="7426325" y="2514600"/>
            <a:ext cx="368300" cy="2936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59" name="Rectangle 43"/>
          <p:cNvSpPr>
            <a:spLocks noChangeArrowheads="1"/>
          </p:cNvSpPr>
          <p:nvPr/>
        </p:nvSpPr>
        <p:spPr bwMode="auto">
          <a:xfrm>
            <a:off x="2720975" y="3349625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rgbClr val="000000"/>
                </a:solidFill>
                <a:ea typeface="新細明體" charset="-120"/>
              </a:rPr>
              <a:t>2.8</a:t>
            </a:r>
            <a:endParaRPr lang="en-GB" altLang="zh-TW" dirty="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0" name="Rectangle 44"/>
          <p:cNvSpPr>
            <a:spLocks noChangeArrowheads="1"/>
          </p:cNvSpPr>
          <p:nvPr/>
        </p:nvSpPr>
        <p:spPr bwMode="auto">
          <a:xfrm>
            <a:off x="3825875" y="3219450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2.6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1" name="Rectangle 45"/>
          <p:cNvSpPr>
            <a:spLocks noChangeArrowheads="1"/>
          </p:cNvSpPr>
          <p:nvPr/>
        </p:nvSpPr>
        <p:spPr bwMode="auto">
          <a:xfrm>
            <a:off x="4929188" y="3525838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3.2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2" name="Rectangle 46"/>
          <p:cNvSpPr>
            <a:spLocks noChangeArrowheads="1"/>
          </p:cNvSpPr>
          <p:nvPr/>
        </p:nvSpPr>
        <p:spPr bwMode="auto">
          <a:xfrm>
            <a:off x="6043613" y="3570288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3.3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3" name="Rectangle 47"/>
          <p:cNvSpPr>
            <a:spLocks noChangeArrowheads="1"/>
          </p:cNvSpPr>
          <p:nvPr/>
        </p:nvSpPr>
        <p:spPr bwMode="auto">
          <a:xfrm>
            <a:off x="7146925" y="3133725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2.3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4" name="Rectangle 49"/>
          <p:cNvSpPr>
            <a:spLocks noChangeArrowheads="1"/>
          </p:cNvSpPr>
          <p:nvPr/>
        </p:nvSpPr>
        <p:spPr bwMode="auto">
          <a:xfrm>
            <a:off x="4194175" y="2822575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1.6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5" name="Rectangle 50"/>
          <p:cNvSpPr>
            <a:spLocks noChangeArrowheads="1"/>
          </p:cNvSpPr>
          <p:nvPr/>
        </p:nvSpPr>
        <p:spPr bwMode="auto">
          <a:xfrm>
            <a:off x="5305425" y="3040063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2.1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6" name="Rectangle 51"/>
          <p:cNvSpPr>
            <a:spLocks noChangeArrowheads="1"/>
          </p:cNvSpPr>
          <p:nvPr/>
        </p:nvSpPr>
        <p:spPr bwMode="auto">
          <a:xfrm>
            <a:off x="6410325" y="3082925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2.2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7" name="Rectangle 52"/>
          <p:cNvSpPr>
            <a:spLocks noChangeArrowheads="1"/>
          </p:cNvSpPr>
          <p:nvPr/>
        </p:nvSpPr>
        <p:spPr bwMode="auto">
          <a:xfrm>
            <a:off x="7513638" y="2852738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1.7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68" name="Rectangle 126"/>
          <p:cNvSpPr>
            <a:spLocks noChangeArrowheads="1"/>
          </p:cNvSpPr>
          <p:nvPr/>
        </p:nvSpPr>
        <p:spPr bwMode="auto">
          <a:xfrm>
            <a:off x="4079875" y="3830638"/>
            <a:ext cx="1895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 dirty="0">
                <a:solidFill>
                  <a:schemeClr val="tx1"/>
                </a:solidFill>
                <a:ea typeface="新細明體" charset="-120"/>
              </a:rPr>
              <a:t>p&lt;0.0001 for all subscales vs baseline</a:t>
            </a:r>
          </a:p>
        </p:txBody>
      </p:sp>
      <p:sp>
        <p:nvSpPr>
          <p:cNvPr id="176169" name="Rectangle 55"/>
          <p:cNvSpPr>
            <a:spLocks noChangeArrowheads="1"/>
          </p:cNvSpPr>
          <p:nvPr/>
        </p:nvSpPr>
        <p:spPr bwMode="auto">
          <a:xfrm>
            <a:off x="6553200" y="4621213"/>
            <a:ext cx="125413" cy="1254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70" name="Rectangle 56"/>
          <p:cNvSpPr>
            <a:spLocks noChangeArrowheads="1"/>
          </p:cNvSpPr>
          <p:nvPr/>
        </p:nvSpPr>
        <p:spPr bwMode="auto">
          <a:xfrm>
            <a:off x="6724650" y="4606925"/>
            <a:ext cx="9858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100">
                <a:solidFill>
                  <a:schemeClr val="tx1"/>
                </a:solidFill>
                <a:ea typeface="新細明體" charset="-120"/>
              </a:rPr>
              <a:t>Baseline (MMF)</a:t>
            </a:r>
          </a:p>
        </p:txBody>
      </p:sp>
      <p:sp>
        <p:nvSpPr>
          <p:cNvPr id="176171" name="Rectangle 57"/>
          <p:cNvSpPr>
            <a:spLocks noChangeArrowheads="1"/>
          </p:cNvSpPr>
          <p:nvPr/>
        </p:nvSpPr>
        <p:spPr bwMode="auto">
          <a:xfrm>
            <a:off x="6724650" y="4803775"/>
            <a:ext cx="111889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100" dirty="0">
                <a:solidFill>
                  <a:schemeClr val="tx1"/>
                </a:solidFill>
                <a:ea typeface="新細明體" charset="-120"/>
              </a:rPr>
              <a:t>Visit 2 (</a:t>
            </a:r>
            <a:r>
              <a:rPr lang="en-US" altLang="zh-TW" sz="1100" dirty="0" err="1">
                <a:solidFill>
                  <a:schemeClr val="tx1"/>
                </a:solidFill>
                <a:ea typeface="新細明體" charset="-120"/>
              </a:rPr>
              <a:t>Myfortic</a:t>
            </a:r>
            <a:r>
              <a:rPr lang="en-US" altLang="zh-TW" sz="1100" dirty="0">
                <a:solidFill>
                  <a:schemeClr val="tx1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®</a:t>
            </a:r>
            <a:r>
              <a:rPr lang="en-US" altLang="zh-TW" sz="1100" dirty="0">
                <a:solidFill>
                  <a:schemeClr val="tx1"/>
                </a:solidFill>
                <a:ea typeface="新細明體" charset="-120"/>
              </a:rPr>
              <a:t>) </a:t>
            </a:r>
          </a:p>
        </p:txBody>
      </p:sp>
      <p:sp>
        <p:nvSpPr>
          <p:cNvPr id="176172" name="Rectangle 58"/>
          <p:cNvSpPr>
            <a:spLocks noChangeArrowheads="1"/>
          </p:cNvSpPr>
          <p:nvPr/>
        </p:nvSpPr>
        <p:spPr bwMode="auto">
          <a:xfrm>
            <a:off x="6553200" y="4818063"/>
            <a:ext cx="125413" cy="1254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73" name="Rectangle 59"/>
          <p:cNvSpPr>
            <a:spLocks noChangeArrowheads="1"/>
          </p:cNvSpPr>
          <p:nvPr/>
        </p:nvSpPr>
        <p:spPr bwMode="auto">
          <a:xfrm>
            <a:off x="3001963" y="2514600"/>
            <a:ext cx="368300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74" name="Rectangle 60"/>
          <p:cNvSpPr>
            <a:spLocks noChangeArrowheads="1"/>
          </p:cNvSpPr>
          <p:nvPr/>
        </p:nvSpPr>
        <p:spPr bwMode="auto">
          <a:xfrm>
            <a:off x="3087688" y="2924175"/>
            <a:ext cx="174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1000">
                <a:solidFill>
                  <a:srgbClr val="000000"/>
                </a:solidFill>
                <a:ea typeface="新細明體" charset="-120"/>
              </a:rPr>
              <a:t>1.9</a:t>
            </a: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6175" name="Line 53"/>
          <p:cNvSpPr>
            <a:spLocks noChangeShapeType="1"/>
          </p:cNvSpPr>
          <p:nvPr/>
        </p:nvSpPr>
        <p:spPr bwMode="auto">
          <a:xfrm>
            <a:off x="2309813" y="2513013"/>
            <a:ext cx="5802312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6" name="Rectangle 133"/>
          <p:cNvSpPr>
            <a:spLocks noChangeArrowheads="1"/>
          </p:cNvSpPr>
          <p:nvPr/>
        </p:nvSpPr>
        <p:spPr bwMode="auto">
          <a:xfrm>
            <a:off x="254000" y="412458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zh-TW" sz="2800" b="1" dirty="0">
                <a:solidFill>
                  <a:schemeClr val="accent1"/>
                </a:solidFill>
                <a:ea typeface="新細明體" charset="-120"/>
                <a:cs typeface="Arial" panose="020B0604020202020204" pitchFamily="34" charset="0"/>
              </a:rPr>
              <a:t>Upper and lower GI symptom burden improves after conversion from MMF to </a:t>
            </a:r>
            <a:r>
              <a:rPr lang="en-US" altLang="zh-TW" sz="2800" b="1" dirty="0" err="1">
                <a:solidFill>
                  <a:schemeClr val="accent1"/>
                </a:solidFill>
                <a:ea typeface="新細明體" charset="-120"/>
                <a:cs typeface="Arial" panose="020B0604020202020204" pitchFamily="34" charset="0"/>
              </a:rPr>
              <a:t>Myfortic</a:t>
            </a:r>
            <a:r>
              <a:rPr lang="en-US" altLang="zh-TW" sz="2800" b="1" dirty="0">
                <a:solidFill>
                  <a:schemeClr val="accent1"/>
                </a:solidFill>
                <a:latin typeface="Calibri" panose="020F0502020204030204" pitchFamily="34" charset="0"/>
                <a:ea typeface="新細明體" charset="-120"/>
                <a:cs typeface="Calibri" panose="020F0502020204030204" pitchFamily="34" charset="0"/>
              </a:rPr>
              <a:t>®</a:t>
            </a:r>
            <a:r>
              <a:rPr lang="en-GB" altLang="zh-TW" sz="2800" b="1" dirty="0">
                <a:solidFill>
                  <a:schemeClr val="accent1"/>
                </a:solidFill>
                <a:ea typeface="新細明體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6177" name="Rectangle 131"/>
          <p:cNvSpPr>
            <a:spLocks noChangeArrowheads="1"/>
          </p:cNvSpPr>
          <p:nvPr/>
        </p:nvSpPr>
        <p:spPr bwMode="auto">
          <a:xfrm>
            <a:off x="8027988" y="5187950"/>
            <a:ext cx="4296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dirty="0">
                <a:solidFill>
                  <a:schemeClr val="tx1"/>
                </a:solidFill>
                <a:ea typeface="新細明體" charset="-120"/>
              </a:rPr>
              <a:t>n=176</a:t>
            </a:r>
          </a:p>
        </p:txBody>
      </p:sp>
      <p:sp>
        <p:nvSpPr>
          <p:cNvPr id="176178" name="Line 64"/>
          <p:cNvSpPr>
            <a:spLocks noChangeShapeType="1"/>
          </p:cNvSpPr>
          <p:nvPr/>
        </p:nvSpPr>
        <p:spPr bwMode="auto">
          <a:xfrm>
            <a:off x="2325688" y="2506663"/>
            <a:ext cx="0" cy="250031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9" name="Line 65"/>
          <p:cNvSpPr>
            <a:spLocks noChangeShapeType="1"/>
          </p:cNvSpPr>
          <p:nvPr/>
        </p:nvSpPr>
        <p:spPr bwMode="auto">
          <a:xfrm>
            <a:off x="2225675" y="499586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0" name="Line 66"/>
          <p:cNvSpPr>
            <a:spLocks noChangeShapeType="1"/>
          </p:cNvSpPr>
          <p:nvPr/>
        </p:nvSpPr>
        <p:spPr bwMode="auto">
          <a:xfrm>
            <a:off x="2225675" y="417036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1" name="Line 67"/>
          <p:cNvSpPr>
            <a:spLocks noChangeShapeType="1"/>
          </p:cNvSpPr>
          <p:nvPr/>
        </p:nvSpPr>
        <p:spPr bwMode="auto">
          <a:xfrm>
            <a:off x="2232025" y="335121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2" name="Line 68"/>
          <p:cNvSpPr>
            <a:spLocks noChangeShapeType="1"/>
          </p:cNvSpPr>
          <p:nvPr/>
        </p:nvSpPr>
        <p:spPr bwMode="auto">
          <a:xfrm>
            <a:off x="2232025" y="251301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3" name="Line 69"/>
          <p:cNvSpPr>
            <a:spLocks noChangeShapeType="1"/>
          </p:cNvSpPr>
          <p:nvPr/>
        </p:nvSpPr>
        <p:spPr bwMode="auto">
          <a:xfrm>
            <a:off x="2232025" y="458311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4" name="Line 70"/>
          <p:cNvSpPr>
            <a:spLocks noChangeShapeType="1"/>
          </p:cNvSpPr>
          <p:nvPr/>
        </p:nvSpPr>
        <p:spPr bwMode="auto">
          <a:xfrm>
            <a:off x="2232025" y="375761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5" name="Line 71"/>
          <p:cNvSpPr>
            <a:spLocks noChangeShapeType="1"/>
          </p:cNvSpPr>
          <p:nvPr/>
        </p:nvSpPr>
        <p:spPr bwMode="auto">
          <a:xfrm>
            <a:off x="2238375" y="293846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6" name="Rectangle 6"/>
          <p:cNvSpPr>
            <a:spLocks noChangeArrowheads="1"/>
          </p:cNvSpPr>
          <p:nvPr/>
        </p:nvSpPr>
        <p:spPr bwMode="auto">
          <a:xfrm>
            <a:off x="132890" y="6453189"/>
            <a:ext cx="588732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*As defined by the minimal important difference. GI, gastrointestinal; 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;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GSRS, Gastrointestinal Symptom Rating Scale. EC MPS: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sodium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a-DK" altLang="zh-TW" sz="1000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76187" name="Rectangle 67"/>
          <p:cNvSpPr>
            <a:spLocks noChangeArrowheads="1"/>
          </p:cNvSpPr>
          <p:nvPr/>
        </p:nvSpPr>
        <p:spPr bwMode="auto">
          <a:xfrm>
            <a:off x="500063" y="5135563"/>
            <a:ext cx="7302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zh-TW" sz="1200" b="1">
                <a:solidFill>
                  <a:schemeClr val="accent1"/>
                </a:solidFill>
                <a:ea typeface="新細明體" charset="-120"/>
              </a:rPr>
              <a:t>A difference ranging from 0.4–0.8 is indicative of clinical relevance*</a:t>
            </a:r>
          </a:p>
        </p:txBody>
      </p:sp>
      <p:sp>
        <p:nvSpPr>
          <p:cNvPr id="176188" name="Rectangle 6"/>
          <p:cNvSpPr>
            <a:spLocks noChangeArrowheads="1"/>
          </p:cNvSpPr>
          <p:nvPr/>
        </p:nvSpPr>
        <p:spPr bwMode="auto">
          <a:xfrm>
            <a:off x="5643562" y="6627564"/>
            <a:ext cx="35067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Adapted from Chan L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Transplantation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 2006;81:1290–7  </a:t>
            </a:r>
          </a:p>
        </p:txBody>
      </p:sp>
    </p:spTree>
    <p:extLst>
      <p:ext uri="{BB962C8B-B14F-4D97-AF65-F5344CB8AC3E}">
        <p14:creationId xmlns:p14="http://schemas.microsoft.com/office/powerpoint/2010/main" val="3538749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52"/>
          <p:cNvSpPr txBox="1">
            <a:spLocks noChangeArrowheads="1"/>
          </p:cNvSpPr>
          <p:nvPr/>
        </p:nvSpPr>
        <p:spPr bwMode="auto">
          <a:xfrm rot="16200000" flipH="1">
            <a:off x="284956" y="3298032"/>
            <a:ext cx="284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zh-TW" sz="1400" b="1" dirty="0">
                <a:solidFill>
                  <a:schemeClr val="accent1"/>
                </a:solidFill>
                <a:ea typeface="新細明體" charset="-120"/>
              </a:rPr>
              <a:t>Mean GIQLI subscale scores</a:t>
            </a:r>
          </a:p>
        </p:txBody>
      </p:sp>
      <p:sp>
        <p:nvSpPr>
          <p:cNvPr id="178179" name="Rectangle 6"/>
          <p:cNvSpPr>
            <a:spLocks noChangeArrowheads="1"/>
          </p:cNvSpPr>
          <p:nvPr/>
        </p:nvSpPr>
        <p:spPr bwMode="auto">
          <a:xfrm>
            <a:off x="103981" y="6336717"/>
            <a:ext cx="614283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*As defined by the minimal important difference</a:t>
            </a:r>
            <a:br>
              <a:rPr lang="en-GB" altLang="zh-TW" sz="800" dirty="0">
                <a:solidFill>
                  <a:schemeClr val="bg1"/>
                </a:solidFill>
                <a:ea typeface="新細明體" charset="-120"/>
              </a:rPr>
            </a:b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GIQLI, Gastrointestinal Quality of Life Index; MMF, </a:t>
            </a: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;</a:t>
            </a:r>
            <a:br>
              <a:rPr lang="en-GB" altLang="zh-TW" sz="800" dirty="0">
                <a:solidFill>
                  <a:schemeClr val="bg1"/>
                </a:solidFill>
                <a:ea typeface="新細明體" charset="-120"/>
              </a:rPr>
            </a:br>
            <a:r>
              <a:rPr lang="en-GB" altLang="zh-TW" sz="800" dirty="0" err="1">
                <a:solidFill>
                  <a:schemeClr val="bg1"/>
                </a:solidFill>
                <a:ea typeface="新細明體" charset="-120"/>
              </a:rPr>
              <a:t>HRQoL</a:t>
            </a:r>
            <a:r>
              <a:rPr lang="en-GB" altLang="zh-TW" sz="800" dirty="0">
                <a:solidFill>
                  <a:schemeClr val="bg1"/>
                </a:solidFill>
                <a:ea typeface="新細明體" charset="-120"/>
              </a:rPr>
              <a:t>, health-related quality of life</a:t>
            </a:r>
            <a:endParaRPr lang="da-DK" altLang="zh-TW" sz="800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78180" name="Rectangle 11"/>
          <p:cNvSpPr>
            <a:spLocks noChangeArrowheads="1"/>
          </p:cNvSpPr>
          <p:nvPr/>
        </p:nvSpPr>
        <p:spPr bwMode="auto">
          <a:xfrm>
            <a:off x="508000" y="1670050"/>
            <a:ext cx="8093075" cy="4044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81" name="Rectangle 12"/>
          <p:cNvSpPr>
            <a:spLocks noChangeArrowheads="1"/>
          </p:cNvSpPr>
          <p:nvPr/>
        </p:nvSpPr>
        <p:spPr bwMode="auto">
          <a:xfrm>
            <a:off x="508000" y="1671638"/>
            <a:ext cx="8091488" cy="2476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82" name="Rectangle 28"/>
          <p:cNvSpPr>
            <a:spLocks noChangeArrowheads="1"/>
          </p:cNvSpPr>
          <p:nvPr/>
        </p:nvSpPr>
        <p:spPr bwMode="auto">
          <a:xfrm>
            <a:off x="536575" y="1651000"/>
            <a:ext cx="788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chemeClr val="bg1"/>
                </a:solidFill>
                <a:ea typeface="新細明體" charset="-120"/>
              </a:rPr>
              <a:t>MEAN GIQLI SUBSCALE SCORES</a:t>
            </a:r>
          </a:p>
        </p:txBody>
      </p:sp>
      <p:sp>
        <p:nvSpPr>
          <p:cNvPr id="178183" name="Line 13"/>
          <p:cNvSpPr>
            <a:spLocks noChangeShapeType="1"/>
          </p:cNvSpPr>
          <p:nvPr/>
        </p:nvSpPr>
        <p:spPr bwMode="auto">
          <a:xfrm>
            <a:off x="2192338" y="2233613"/>
            <a:ext cx="0" cy="2532062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184" name="Text Box 69"/>
          <p:cNvSpPr txBox="1">
            <a:spLocks noChangeArrowheads="1"/>
          </p:cNvSpPr>
          <p:nvPr/>
        </p:nvSpPr>
        <p:spPr bwMode="auto">
          <a:xfrm>
            <a:off x="715963" y="4271963"/>
            <a:ext cx="70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chemeClr val="accent1"/>
                </a:solidFill>
                <a:ea typeface="新細明體" charset="-120"/>
              </a:rPr>
              <a:t>Worse</a:t>
            </a:r>
            <a:br>
              <a:rPr lang="en-GB" altLang="zh-TW" sz="1200" b="1">
                <a:solidFill>
                  <a:schemeClr val="accent1"/>
                </a:solidFill>
                <a:ea typeface="新細明體" charset="-120"/>
              </a:rPr>
            </a:br>
            <a:r>
              <a:rPr lang="en-GB" altLang="zh-TW" sz="1200" b="1">
                <a:solidFill>
                  <a:schemeClr val="accent1"/>
                </a:solidFill>
                <a:ea typeface="新細明體" charset="-120"/>
              </a:rPr>
              <a:t>HRQoL</a:t>
            </a:r>
          </a:p>
        </p:txBody>
      </p:sp>
      <p:sp>
        <p:nvSpPr>
          <p:cNvPr id="178185" name="Text Box 70"/>
          <p:cNvSpPr txBox="1">
            <a:spLocks noChangeArrowheads="1"/>
          </p:cNvSpPr>
          <p:nvPr/>
        </p:nvSpPr>
        <p:spPr bwMode="auto">
          <a:xfrm>
            <a:off x="717550" y="2206625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>
                <a:solidFill>
                  <a:schemeClr val="accent1"/>
                </a:solidFill>
                <a:ea typeface="新細明體" charset="-120"/>
              </a:rPr>
              <a:t>Better</a:t>
            </a:r>
            <a:br>
              <a:rPr lang="en-GB" altLang="zh-TW" sz="1200" b="1">
                <a:solidFill>
                  <a:schemeClr val="accent1"/>
                </a:solidFill>
                <a:ea typeface="新細明體" charset="-120"/>
              </a:rPr>
            </a:br>
            <a:r>
              <a:rPr lang="en-GB" altLang="zh-TW" sz="1200" b="1">
                <a:solidFill>
                  <a:schemeClr val="accent1"/>
                </a:solidFill>
                <a:ea typeface="新細明體" charset="-120"/>
              </a:rPr>
              <a:t>HRQoL</a:t>
            </a:r>
          </a:p>
        </p:txBody>
      </p:sp>
      <p:sp>
        <p:nvSpPr>
          <p:cNvPr id="178186" name="Line 71"/>
          <p:cNvSpPr>
            <a:spLocks noChangeShapeType="1"/>
          </p:cNvSpPr>
          <p:nvPr/>
        </p:nvSpPr>
        <p:spPr bwMode="auto">
          <a:xfrm>
            <a:off x="1077913" y="2754313"/>
            <a:ext cx="1587" cy="152241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Text Box 72"/>
          <p:cNvSpPr txBox="1">
            <a:spLocks noChangeArrowheads="1"/>
          </p:cNvSpPr>
          <p:nvPr/>
        </p:nvSpPr>
        <p:spPr bwMode="auto">
          <a:xfrm>
            <a:off x="504825" y="5343107"/>
            <a:ext cx="68040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GB" altLang="zh-TW" sz="1300" b="1" dirty="0">
                <a:solidFill>
                  <a:schemeClr val="accent1"/>
                </a:solidFill>
                <a:ea typeface="MS PGothic" panose="020B0600070205080204" pitchFamily="34" charset="-128"/>
              </a:rPr>
              <a:t>A difference ranging from 0.2–0.5 is</a:t>
            </a:r>
            <a:r>
              <a:rPr lang="en-GB" altLang="zh-TW" sz="1300" b="1" dirty="0">
                <a:solidFill>
                  <a:schemeClr val="accent1"/>
                </a:solidFill>
                <a:ea typeface="MS PGothic" panose="020B0600070205080204" pitchFamily="34" charset="-128"/>
                <a:sym typeface="Symbol" panose="05050102010706020507" pitchFamily="18" charset="2"/>
              </a:rPr>
              <a:t> indicative of clinical relevance*</a:t>
            </a:r>
          </a:p>
        </p:txBody>
      </p:sp>
      <p:sp>
        <p:nvSpPr>
          <p:cNvPr id="178188" name="Rectangle 14"/>
          <p:cNvSpPr>
            <a:spLocks noChangeArrowheads="1"/>
          </p:cNvSpPr>
          <p:nvPr/>
        </p:nvSpPr>
        <p:spPr bwMode="auto">
          <a:xfrm>
            <a:off x="2400300" y="3063875"/>
            <a:ext cx="357188" cy="16827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89" name="Rectangle 15"/>
          <p:cNvSpPr>
            <a:spLocks noChangeArrowheads="1"/>
          </p:cNvSpPr>
          <p:nvPr/>
        </p:nvSpPr>
        <p:spPr bwMode="auto">
          <a:xfrm>
            <a:off x="3463925" y="3130550"/>
            <a:ext cx="357188" cy="162083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0" name="Rectangle 16"/>
          <p:cNvSpPr>
            <a:spLocks noChangeArrowheads="1"/>
          </p:cNvSpPr>
          <p:nvPr/>
        </p:nvSpPr>
        <p:spPr bwMode="auto">
          <a:xfrm>
            <a:off x="4525963" y="3616325"/>
            <a:ext cx="358775" cy="11493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1" name="Rectangle 17"/>
          <p:cNvSpPr>
            <a:spLocks noChangeArrowheads="1"/>
          </p:cNvSpPr>
          <p:nvPr/>
        </p:nvSpPr>
        <p:spPr bwMode="auto">
          <a:xfrm>
            <a:off x="5599113" y="3057525"/>
            <a:ext cx="357187" cy="17081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2" name="Rectangle 18"/>
          <p:cNvSpPr>
            <a:spLocks noChangeArrowheads="1"/>
          </p:cNvSpPr>
          <p:nvPr/>
        </p:nvSpPr>
        <p:spPr bwMode="auto">
          <a:xfrm>
            <a:off x="6662738" y="2873375"/>
            <a:ext cx="357187" cy="18891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3" name="Rectangle 19"/>
          <p:cNvSpPr>
            <a:spLocks noChangeArrowheads="1"/>
          </p:cNvSpPr>
          <p:nvPr/>
        </p:nvSpPr>
        <p:spPr bwMode="auto">
          <a:xfrm>
            <a:off x="2757488" y="2679700"/>
            <a:ext cx="347662" cy="20716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4" name="Rectangle 20"/>
          <p:cNvSpPr>
            <a:spLocks noChangeArrowheads="1"/>
          </p:cNvSpPr>
          <p:nvPr/>
        </p:nvSpPr>
        <p:spPr bwMode="auto">
          <a:xfrm>
            <a:off x="3821113" y="2943225"/>
            <a:ext cx="347662" cy="18081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5" name="Rectangle 21"/>
          <p:cNvSpPr>
            <a:spLocks noChangeArrowheads="1"/>
          </p:cNvSpPr>
          <p:nvPr/>
        </p:nvSpPr>
        <p:spPr bwMode="auto">
          <a:xfrm>
            <a:off x="4884738" y="3324225"/>
            <a:ext cx="357187" cy="1416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6" name="Rectangle 22"/>
          <p:cNvSpPr>
            <a:spLocks noChangeArrowheads="1"/>
          </p:cNvSpPr>
          <p:nvPr/>
        </p:nvSpPr>
        <p:spPr bwMode="auto">
          <a:xfrm>
            <a:off x="5956300" y="2878138"/>
            <a:ext cx="347663" cy="18557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7" name="Rectangle 23"/>
          <p:cNvSpPr>
            <a:spLocks noChangeArrowheads="1"/>
          </p:cNvSpPr>
          <p:nvPr/>
        </p:nvSpPr>
        <p:spPr bwMode="auto">
          <a:xfrm>
            <a:off x="7019925" y="2619375"/>
            <a:ext cx="347663" cy="21304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8" name="Rectangle 37"/>
          <p:cNvSpPr>
            <a:spLocks noChangeArrowheads="1"/>
          </p:cNvSpPr>
          <p:nvPr/>
        </p:nvSpPr>
        <p:spPr bwMode="auto">
          <a:xfrm>
            <a:off x="2470150" y="2860675"/>
            <a:ext cx="2301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2.7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199" name="Rectangle 38"/>
          <p:cNvSpPr>
            <a:spLocks noChangeArrowheads="1"/>
          </p:cNvSpPr>
          <p:nvPr/>
        </p:nvSpPr>
        <p:spPr bwMode="auto">
          <a:xfrm>
            <a:off x="3533775" y="2932113"/>
            <a:ext cx="2301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2.6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0" name="Rectangle 39"/>
          <p:cNvSpPr>
            <a:spLocks noChangeArrowheads="1"/>
          </p:cNvSpPr>
          <p:nvPr/>
        </p:nvSpPr>
        <p:spPr bwMode="auto">
          <a:xfrm>
            <a:off x="4595813" y="3417888"/>
            <a:ext cx="2301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1.8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1" name="Rectangle 40"/>
          <p:cNvSpPr>
            <a:spLocks noChangeArrowheads="1"/>
          </p:cNvSpPr>
          <p:nvPr/>
        </p:nvSpPr>
        <p:spPr bwMode="auto">
          <a:xfrm>
            <a:off x="5668963" y="2862263"/>
            <a:ext cx="2301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2.7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2" name="Rectangle 41"/>
          <p:cNvSpPr>
            <a:spLocks noChangeArrowheads="1"/>
          </p:cNvSpPr>
          <p:nvPr/>
        </p:nvSpPr>
        <p:spPr bwMode="auto">
          <a:xfrm>
            <a:off x="6731000" y="2674938"/>
            <a:ext cx="2301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3.0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3" name="Rectangle 42"/>
          <p:cNvSpPr>
            <a:spLocks noChangeArrowheads="1"/>
          </p:cNvSpPr>
          <p:nvPr/>
        </p:nvSpPr>
        <p:spPr bwMode="auto">
          <a:xfrm>
            <a:off x="2817813" y="2481263"/>
            <a:ext cx="2301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3.3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4" name="Rectangle 43"/>
          <p:cNvSpPr>
            <a:spLocks noChangeArrowheads="1"/>
          </p:cNvSpPr>
          <p:nvPr/>
        </p:nvSpPr>
        <p:spPr bwMode="auto">
          <a:xfrm>
            <a:off x="3881438" y="2744788"/>
            <a:ext cx="2301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2.9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5" name="Rectangle 44"/>
          <p:cNvSpPr>
            <a:spLocks noChangeArrowheads="1"/>
          </p:cNvSpPr>
          <p:nvPr/>
        </p:nvSpPr>
        <p:spPr bwMode="auto">
          <a:xfrm>
            <a:off x="4953000" y="3125788"/>
            <a:ext cx="2301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2.3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6" name="Rectangle 45"/>
          <p:cNvSpPr>
            <a:spLocks noChangeArrowheads="1"/>
          </p:cNvSpPr>
          <p:nvPr/>
        </p:nvSpPr>
        <p:spPr bwMode="auto">
          <a:xfrm>
            <a:off x="6016625" y="2674938"/>
            <a:ext cx="2301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3.0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7" name="Rectangle 46"/>
          <p:cNvSpPr>
            <a:spLocks noChangeArrowheads="1"/>
          </p:cNvSpPr>
          <p:nvPr/>
        </p:nvSpPr>
        <p:spPr bwMode="auto">
          <a:xfrm>
            <a:off x="7078663" y="2414588"/>
            <a:ext cx="2301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3.4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08" name="Rectangle 52"/>
          <p:cNvSpPr>
            <a:spLocks noChangeArrowheads="1"/>
          </p:cNvSpPr>
          <p:nvPr/>
        </p:nvSpPr>
        <p:spPr bwMode="auto">
          <a:xfrm>
            <a:off x="2390775" y="4845050"/>
            <a:ext cx="7778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A13926"/>
                </a:solidFill>
                <a:ea typeface="新細明體" charset="-120"/>
              </a:rPr>
              <a:t>Symptoms</a:t>
            </a:r>
          </a:p>
        </p:txBody>
      </p:sp>
      <p:sp>
        <p:nvSpPr>
          <p:cNvPr id="178209" name="Rectangle 53"/>
          <p:cNvSpPr>
            <a:spLocks noChangeArrowheads="1"/>
          </p:cNvSpPr>
          <p:nvPr/>
        </p:nvSpPr>
        <p:spPr bwMode="auto">
          <a:xfrm>
            <a:off x="3533775" y="4845050"/>
            <a:ext cx="6111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A13926"/>
                </a:solidFill>
                <a:ea typeface="新細明體" charset="-120"/>
              </a:rPr>
              <a:t>Emotion</a:t>
            </a:r>
          </a:p>
        </p:txBody>
      </p:sp>
      <p:sp>
        <p:nvSpPr>
          <p:cNvPr id="178210" name="Rectangle 54"/>
          <p:cNvSpPr>
            <a:spLocks noChangeArrowheads="1"/>
          </p:cNvSpPr>
          <p:nvPr/>
        </p:nvSpPr>
        <p:spPr bwMode="auto">
          <a:xfrm>
            <a:off x="4533900" y="4845050"/>
            <a:ext cx="70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A13926"/>
                </a:solidFill>
                <a:ea typeface="新細明體" charset="-120"/>
              </a:rPr>
              <a:t>Physical</a:t>
            </a:r>
            <a:br>
              <a:rPr lang="en-US" altLang="zh-TW" sz="1200" b="1">
                <a:solidFill>
                  <a:srgbClr val="A13926"/>
                </a:solidFill>
                <a:ea typeface="新細明體" charset="-120"/>
              </a:rPr>
            </a:br>
            <a:r>
              <a:rPr lang="en-US" altLang="zh-TW" sz="1200" b="1">
                <a:solidFill>
                  <a:srgbClr val="A13926"/>
                </a:solidFill>
                <a:ea typeface="新細明體" charset="-120"/>
              </a:rPr>
              <a:t>function</a:t>
            </a:r>
          </a:p>
        </p:txBody>
      </p:sp>
      <p:sp>
        <p:nvSpPr>
          <p:cNvPr id="178211" name="Rectangle 56"/>
          <p:cNvSpPr>
            <a:spLocks noChangeArrowheads="1"/>
          </p:cNvSpPr>
          <p:nvPr/>
        </p:nvSpPr>
        <p:spPr bwMode="auto">
          <a:xfrm>
            <a:off x="5610225" y="4845050"/>
            <a:ext cx="69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A13926"/>
                </a:solidFill>
                <a:ea typeface="新細明體" charset="-120"/>
              </a:rPr>
              <a:t>Social</a:t>
            </a:r>
            <a:br>
              <a:rPr lang="en-US" altLang="zh-TW" sz="1200" b="1">
                <a:solidFill>
                  <a:srgbClr val="A13926"/>
                </a:solidFill>
                <a:ea typeface="新細明體" charset="-120"/>
              </a:rPr>
            </a:br>
            <a:r>
              <a:rPr lang="en-US" altLang="zh-TW" sz="1200" b="1">
                <a:solidFill>
                  <a:srgbClr val="A13926"/>
                </a:solidFill>
                <a:ea typeface="新細明體" charset="-120"/>
              </a:rPr>
              <a:t>function </a:t>
            </a:r>
          </a:p>
        </p:txBody>
      </p:sp>
      <p:sp>
        <p:nvSpPr>
          <p:cNvPr id="178212" name="Rectangle 58"/>
          <p:cNvSpPr>
            <a:spLocks noChangeArrowheads="1"/>
          </p:cNvSpPr>
          <p:nvPr/>
        </p:nvSpPr>
        <p:spPr bwMode="auto">
          <a:xfrm>
            <a:off x="6664325" y="48450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A13926"/>
                </a:solidFill>
                <a:ea typeface="新細明體" charset="-120"/>
              </a:rPr>
              <a:t>Medical</a:t>
            </a:r>
            <a:br>
              <a:rPr lang="en-US" altLang="zh-TW" sz="1200" b="1">
                <a:solidFill>
                  <a:srgbClr val="A13926"/>
                </a:solidFill>
                <a:ea typeface="新細明體" charset="-120"/>
              </a:rPr>
            </a:br>
            <a:r>
              <a:rPr lang="en-US" altLang="zh-TW" sz="1200" b="1">
                <a:solidFill>
                  <a:srgbClr val="A13926"/>
                </a:solidFill>
                <a:ea typeface="新細明體" charset="-120"/>
              </a:rPr>
              <a:t>treatment</a:t>
            </a:r>
          </a:p>
        </p:txBody>
      </p:sp>
      <p:sp>
        <p:nvSpPr>
          <p:cNvPr id="178213" name="Line 53"/>
          <p:cNvSpPr>
            <a:spLocks noChangeShapeType="1"/>
          </p:cNvSpPr>
          <p:nvPr/>
        </p:nvSpPr>
        <p:spPr bwMode="auto">
          <a:xfrm>
            <a:off x="2181225" y="4754563"/>
            <a:ext cx="5802313" cy="0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14" name="Rectangle 61"/>
          <p:cNvSpPr>
            <a:spLocks noChangeArrowheads="1"/>
          </p:cNvSpPr>
          <p:nvPr/>
        </p:nvSpPr>
        <p:spPr bwMode="auto">
          <a:xfrm>
            <a:off x="7480300" y="2308225"/>
            <a:ext cx="125413" cy="1254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15" name="Rectangle 62"/>
          <p:cNvSpPr>
            <a:spLocks noChangeArrowheads="1"/>
          </p:cNvSpPr>
          <p:nvPr/>
        </p:nvSpPr>
        <p:spPr bwMode="auto">
          <a:xfrm>
            <a:off x="7672388" y="2305050"/>
            <a:ext cx="6794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Baseline </a:t>
            </a:r>
            <a:br>
              <a:rPr lang="en-US" altLang="zh-TW" sz="1300">
                <a:solidFill>
                  <a:srgbClr val="000000"/>
                </a:solidFill>
                <a:ea typeface="新細明體" charset="-120"/>
              </a:rPr>
            </a:br>
            <a:r>
              <a:rPr lang="en-US" altLang="zh-TW" sz="1300">
                <a:solidFill>
                  <a:srgbClr val="000000"/>
                </a:solidFill>
                <a:ea typeface="新細明體" charset="-120"/>
              </a:rPr>
              <a:t>(MMF)</a:t>
            </a:r>
            <a:endParaRPr lang="en-US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16" name="Rectangle 65"/>
          <p:cNvSpPr>
            <a:spLocks noChangeArrowheads="1"/>
          </p:cNvSpPr>
          <p:nvPr/>
        </p:nvSpPr>
        <p:spPr bwMode="auto">
          <a:xfrm>
            <a:off x="7672388" y="2701925"/>
            <a:ext cx="750205" cy="36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300" dirty="0">
                <a:solidFill>
                  <a:srgbClr val="000000"/>
                </a:solidFill>
                <a:ea typeface="新細明體" charset="-120"/>
              </a:rPr>
              <a:t>Visit 2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300" dirty="0">
                <a:solidFill>
                  <a:srgbClr val="000000"/>
                </a:solidFill>
                <a:ea typeface="新細明體" charset="-120"/>
              </a:rPr>
              <a:t>(EC MPS)</a:t>
            </a:r>
          </a:p>
        </p:txBody>
      </p:sp>
      <p:sp>
        <p:nvSpPr>
          <p:cNvPr id="178217" name="Rectangle 61"/>
          <p:cNvSpPr>
            <a:spLocks noChangeArrowheads="1"/>
          </p:cNvSpPr>
          <p:nvPr/>
        </p:nvSpPr>
        <p:spPr bwMode="auto">
          <a:xfrm>
            <a:off x="7480300" y="2740025"/>
            <a:ext cx="125413" cy="1254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 sz="26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18" name="Rectangle 126"/>
          <p:cNvSpPr>
            <a:spLocks noChangeArrowheads="1"/>
          </p:cNvSpPr>
          <p:nvPr/>
        </p:nvSpPr>
        <p:spPr bwMode="auto">
          <a:xfrm>
            <a:off x="2222500" y="1905000"/>
            <a:ext cx="5708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400">
                <a:solidFill>
                  <a:schemeClr val="tx1"/>
                </a:solidFill>
                <a:ea typeface="新細明體" charset="-120"/>
              </a:rPr>
              <a:t>p&lt;0.0001 for all subscales vs baseline</a:t>
            </a:r>
          </a:p>
        </p:txBody>
      </p:sp>
      <p:sp>
        <p:nvSpPr>
          <p:cNvPr id="178219" name="Rectangle 22"/>
          <p:cNvSpPr>
            <a:spLocks noChangeArrowheads="1"/>
          </p:cNvSpPr>
          <p:nvPr/>
        </p:nvSpPr>
        <p:spPr bwMode="auto">
          <a:xfrm>
            <a:off x="346075" y="254000"/>
            <a:ext cx="8229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rIns="90000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800" b="1" dirty="0">
                <a:solidFill>
                  <a:schemeClr val="accent1"/>
                </a:solidFill>
                <a:ea typeface="新細明體" charset="-120"/>
                <a:cs typeface="Arial" panose="020B0604020202020204" pitchFamily="34" charset="0"/>
              </a:rPr>
              <a:t>All GIQLI subscale scores improved after conversion from MMF to EC MPS</a:t>
            </a:r>
            <a:endParaRPr lang="en-GB" altLang="zh-TW" sz="2800" b="1" baseline="30000" dirty="0">
              <a:solidFill>
                <a:schemeClr val="accent1"/>
              </a:solidFill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178220" name="Rectangle 131"/>
          <p:cNvSpPr>
            <a:spLocks noChangeArrowheads="1"/>
          </p:cNvSpPr>
          <p:nvPr/>
        </p:nvSpPr>
        <p:spPr bwMode="auto">
          <a:xfrm>
            <a:off x="8038098" y="5396824"/>
            <a:ext cx="43922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200" b="1" dirty="0">
                <a:solidFill>
                  <a:schemeClr val="tx1"/>
                </a:solidFill>
                <a:ea typeface="新細明體" charset="-120"/>
              </a:rPr>
              <a:t>n=177</a:t>
            </a:r>
          </a:p>
        </p:txBody>
      </p:sp>
      <p:sp>
        <p:nvSpPr>
          <p:cNvPr id="178221" name="Rectangle 15"/>
          <p:cNvSpPr>
            <a:spLocks noChangeArrowheads="1"/>
          </p:cNvSpPr>
          <p:nvPr/>
        </p:nvSpPr>
        <p:spPr bwMode="auto">
          <a:xfrm>
            <a:off x="1958975" y="34131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2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22" name="Line 58"/>
          <p:cNvSpPr>
            <a:spLocks noChangeShapeType="1"/>
          </p:cNvSpPr>
          <p:nvPr/>
        </p:nvSpPr>
        <p:spPr bwMode="auto">
          <a:xfrm>
            <a:off x="2098675" y="349726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23" name="Rectangle 16"/>
          <p:cNvSpPr>
            <a:spLocks noChangeArrowheads="1"/>
          </p:cNvSpPr>
          <p:nvPr/>
        </p:nvSpPr>
        <p:spPr bwMode="auto">
          <a:xfrm>
            <a:off x="1958975" y="278130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3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24" name="Line 59"/>
          <p:cNvSpPr>
            <a:spLocks noChangeShapeType="1"/>
          </p:cNvSpPr>
          <p:nvPr/>
        </p:nvSpPr>
        <p:spPr bwMode="auto">
          <a:xfrm>
            <a:off x="2098675" y="286861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25" name="Rectangle 17"/>
          <p:cNvSpPr>
            <a:spLocks noChangeArrowheads="1"/>
          </p:cNvSpPr>
          <p:nvPr/>
        </p:nvSpPr>
        <p:spPr bwMode="auto">
          <a:xfrm>
            <a:off x="1958975" y="214947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4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26" name="Line 60"/>
          <p:cNvSpPr>
            <a:spLocks noChangeShapeType="1"/>
          </p:cNvSpPr>
          <p:nvPr/>
        </p:nvSpPr>
        <p:spPr bwMode="auto">
          <a:xfrm>
            <a:off x="2105025" y="224631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27" name="Rectangle 14"/>
          <p:cNvSpPr>
            <a:spLocks noChangeArrowheads="1"/>
          </p:cNvSpPr>
          <p:nvPr/>
        </p:nvSpPr>
        <p:spPr bwMode="auto">
          <a:xfrm>
            <a:off x="1958975" y="4678363"/>
            <a:ext cx="841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0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28" name="Line 61"/>
          <p:cNvSpPr>
            <a:spLocks noChangeShapeType="1"/>
          </p:cNvSpPr>
          <p:nvPr/>
        </p:nvSpPr>
        <p:spPr bwMode="auto">
          <a:xfrm>
            <a:off x="2098675" y="4754563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29" name="Rectangle 6"/>
          <p:cNvSpPr>
            <a:spLocks noChangeArrowheads="1"/>
          </p:cNvSpPr>
          <p:nvPr/>
        </p:nvSpPr>
        <p:spPr bwMode="auto">
          <a:xfrm>
            <a:off x="5440362" y="6488113"/>
            <a:ext cx="35067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Adapted from Chan L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Transplantation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 2006;81:1290–7  </a:t>
            </a:r>
          </a:p>
        </p:txBody>
      </p:sp>
      <p:sp>
        <p:nvSpPr>
          <p:cNvPr id="178230" name="Rectangle 14"/>
          <p:cNvSpPr>
            <a:spLocks noChangeArrowheads="1"/>
          </p:cNvSpPr>
          <p:nvPr/>
        </p:nvSpPr>
        <p:spPr bwMode="auto">
          <a:xfrm>
            <a:off x="1958975" y="40449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1200" b="1">
                <a:solidFill>
                  <a:srgbClr val="000000"/>
                </a:solidFill>
                <a:ea typeface="新細明體" charset="-120"/>
              </a:rPr>
              <a:t>1</a:t>
            </a:r>
            <a:endParaRPr lang="en-US" altLang="zh-TW" sz="1200" b="1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78231" name="Line 61"/>
          <p:cNvSpPr>
            <a:spLocks noChangeShapeType="1"/>
          </p:cNvSpPr>
          <p:nvPr/>
        </p:nvSpPr>
        <p:spPr bwMode="auto">
          <a:xfrm>
            <a:off x="2098675" y="4121150"/>
            <a:ext cx="92075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1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75" name="Object 19"/>
          <p:cNvGraphicFramePr>
            <a:graphicFrameLocks noChangeAspect="1"/>
          </p:cNvGraphicFramePr>
          <p:nvPr/>
        </p:nvGraphicFramePr>
        <p:xfrm>
          <a:off x="477838" y="2281238"/>
          <a:ext cx="41910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1" name="Chart" r:id="rId4" imgW="4819762" imgH="3762170" progId="MSGraph.Chart.8">
                  <p:embed followColorScheme="full"/>
                </p:oleObj>
              </mc:Choice>
              <mc:Fallback>
                <p:oleObj name="Chart" r:id="rId4" imgW="4819762" imgH="3762170" progId="MSGraph.Chart.8">
                  <p:embed followColorScheme="full"/>
                  <p:pic>
                    <p:nvPicPr>
                      <p:cNvPr id="1822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281238"/>
                        <a:ext cx="41910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6" name="Object 20"/>
          <p:cNvGraphicFramePr>
            <a:graphicFrameLocks noChangeAspect="1"/>
          </p:cNvGraphicFramePr>
          <p:nvPr/>
        </p:nvGraphicFramePr>
        <p:xfrm>
          <a:off x="4552950" y="2281238"/>
          <a:ext cx="41910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2" name="Chart" r:id="rId6" imgW="4819762" imgH="3762170" progId="MSGraph.Chart.8">
                  <p:embed followColorScheme="full"/>
                </p:oleObj>
              </mc:Choice>
              <mc:Fallback>
                <p:oleObj name="Chart" r:id="rId6" imgW="4819762" imgH="3762170" progId="MSGraph.Chart.8">
                  <p:embed followColorScheme="full"/>
                  <p:pic>
                    <p:nvPicPr>
                      <p:cNvPr id="1822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2950" y="2281238"/>
                        <a:ext cx="41910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7" name="Rectangle 30"/>
          <p:cNvSpPr>
            <a:spLocks noGrp="1" noChangeArrowheads="1"/>
          </p:cNvSpPr>
          <p:nvPr>
            <p:ph type="title" idx="4294967295"/>
          </p:nvPr>
        </p:nvSpPr>
        <p:spPr>
          <a:xfrm>
            <a:off x="324644" y="326232"/>
            <a:ext cx="8688387" cy="1266825"/>
          </a:xfrm>
        </p:spPr>
        <p:txBody>
          <a:bodyPr lIns="90000" tIns="45720" rIns="90000" bIns="45720" anchor="t">
            <a:noAutofit/>
          </a:bodyPr>
          <a:lstStyle/>
          <a:p>
            <a:pPr eaLnBrk="1" hangingPunct="1"/>
            <a:r>
              <a:rPr lang="en-US" altLang="zh-TW" sz="3200" b="1" dirty="0">
                <a:ea typeface="新細明體" charset="-120"/>
                <a:cs typeface="Arial" panose="020B0604020202020204" pitchFamily="34" charset="0"/>
              </a:rPr>
              <a:t>Patient- and physician-perceived GI symptoms</a:t>
            </a:r>
            <a:br>
              <a:rPr lang="en-US" altLang="zh-TW" sz="3200" b="1" dirty="0">
                <a:ea typeface="新細明體" charset="-120"/>
                <a:cs typeface="Arial" panose="020B0604020202020204" pitchFamily="34" charset="0"/>
              </a:rPr>
            </a:br>
            <a:r>
              <a:rPr lang="en-US" altLang="zh-TW" sz="3200" b="1" dirty="0">
                <a:ea typeface="新細明體" charset="-120"/>
                <a:cs typeface="Arial" panose="020B0604020202020204" pitchFamily="34" charset="0"/>
              </a:rPr>
              <a:t>improved after conversion from MMF to EC MPS</a:t>
            </a:r>
            <a:endParaRPr lang="en-GB" altLang="zh-TW" sz="3200" b="1" baseline="30000" dirty="0">
              <a:ea typeface="新細明體" charset="-120"/>
              <a:cs typeface="Arial" panose="020B0604020202020204" pitchFamily="34" charset="0"/>
            </a:endParaRPr>
          </a:p>
        </p:txBody>
      </p:sp>
      <p:sp>
        <p:nvSpPr>
          <p:cNvPr id="182278" name="Rectangle 74"/>
          <p:cNvSpPr>
            <a:spLocks noChangeArrowheads="1"/>
          </p:cNvSpPr>
          <p:nvPr/>
        </p:nvSpPr>
        <p:spPr bwMode="auto">
          <a:xfrm>
            <a:off x="8267702" y="5318125"/>
            <a:ext cx="4039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100" b="1" dirty="0">
                <a:solidFill>
                  <a:schemeClr val="tx1"/>
                </a:solidFill>
                <a:ea typeface="MS PGothic" panose="020B0600070205080204" pitchFamily="34" charset="-128"/>
              </a:rPr>
              <a:t>n=177</a:t>
            </a:r>
          </a:p>
        </p:txBody>
      </p:sp>
      <p:sp>
        <p:nvSpPr>
          <p:cNvPr id="182279" name="Rectangle 18"/>
          <p:cNvSpPr>
            <a:spLocks noChangeArrowheads="1"/>
          </p:cNvSpPr>
          <p:nvPr/>
        </p:nvSpPr>
        <p:spPr bwMode="auto">
          <a:xfrm>
            <a:off x="469900" y="1857375"/>
            <a:ext cx="8310563" cy="36861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82280" name="Rectangle 19"/>
          <p:cNvSpPr>
            <a:spLocks noChangeArrowheads="1"/>
          </p:cNvSpPr>
          <p:nvPr/>
        </p:nvSpPr>
        <p:spPr bwMode="auto">
          <a:xfrm>
            <a:off x="469900" y="1858963"/>
            <a:ext cx="8320088" cy="3841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82281" name="Text Box 44"/>
          <p:cNvSpPr txBox="1">
            <a:spLocks noChangeArrowheads="1"/>
          </p:cNvSpPr>
          <p:nvPr/>
        </p:nvSpPr>
        <p:spPr bwMode="auto">
          <a:xfrm>
            <a:off x="1268413" y="1889125"/>
            <a:ext cx="2620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zh-TW" sz="1400">
                <a:solidFill>
                  <a:schemeClr val="bg1"/>
                </a:solidFill>
                <a:ea typeface="新細明體" charset="-120"/>
              </a:rPr>
              <a:t>PATIENT RATED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3449638" y="4919663"/>
            <a:ext cx="23749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GB" sz="1400" b="1">
                <a:latin typeface="Arial" charset="0"/>
              </a:rPr>
              <a:t>OTE</a:t>
            </a:r>
          </a:p>
        </p:txBody>
      </p:sp>
      <p:sp>
        <p:nvSpPr>
          <p:cNvPr id="182283" name="Text Box 44"/>
          <p:cNvSpPr txBox="1">
            <a:spLocks noChangeArrowheads="1"/>
          </p:cNvSpPr>
          <p:nvPr/>
        </p:nvSpPr>
        <p:spPr bwMode="auto">
          <a:xfrm>
            <a:off x="5268913" y="1889125"/>
            <a:ext cx="2620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fr-FR" altLang="zh-TW" sz="1400">
                <a:solidFill>
                  <a:schemeClr val="bg1"/>
                </a:solidFill>
                <a:ea typeface="新細明體" charset="-120"/>
              </a:rPr>
              <a:t>PHYSICIAN RATED</a:t>
            </a:r>
          </a:p>
        </p:txBody>
      </p:sp>
      <p:sp>
        <p:nvSpPr>
          <p:cNvPr id="182284" name="Rectangle 69"/>
          <p:cNvSpPr>
            <a:spLocks noChangeArrowheads="1"/>
          </p:cNvSpPr>
          <p:nvPr/>
        </p:nvSpPr>
        <p:spPr bwMode="auto">
          <a:xfrm>
            <a:off x="4303713" y="2373313"/>
            <a:ext cx="10334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chemeClr val="tx1"/>
                </a:solidFill>
                <a:ea typeface="MS PGothic" panose="020B0600070205080204" pitchFamily="34" charset="-128"/>
              </a:rPr>
              <a:t>Improvement</a:t>
            </a:r>
            <a:br>
              <a:rPr lang="en-US" altLang="zh-TW" sz="140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zh-TW" sz="1400">
                <a:solidFill>
                  <a:schemeClr val="tx1"/>
                </a:solidFill>
                <a:ea typeface="MS PGothic" panose="020B0600070205080204" pitchFamily="34" charset="-128"/>
              </a:rPr>
              <a:t>Worse</a:t>
            </a:r>
          </a:p>
          <a:p>
            <a:pPr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400">
                <a:solidFill>
                  <a:schemeClr val="tx1"/>
                </a:solidFill>
                <a:ea typeface="MS PGothic" panose="020B0600070205080204" pitchFamily="34" charset="-128"/>
              </a:rPr>
              <a:t>Unchanged</a:t>
            </a:r>
            <a:br>
              <a:rPr lang="en-US" altLang="zh-TW" sz="1400">
                <a:solidFill>
                  <a:schemeClr val="tx1"/>
                </a:solidFill>
                <a:ea typeface="MS PGothic" panose="020B0600070205080204" pitchFamily="34" charset="-128"/>
              </a:rPr>
            </a:br>
            <a:r>
              <a:rPr lang="en-US" altLang="zh-TW" sz="1400">
                <a:solidFill>
                  <a:schemeClr val="tx1"/>
                </a:solidFill>
                <a:ea typeface="MS PGothic" panose="020B0600070205080204" pitchFamily="34" charset="-128"/>
              </a:rPr>
              <a:t>Missing</a:t>
            </a:r>
          </a:p>
        </p:txBody>
      </p:sp>
      <p:sp>
        <p:nvSpPr>
          <p:cNvPr id="182285" name="Rectangle 70"/>
          <p:cNvSpPr>
            <a:spLocks noChangeArrowheads="1"/>
          </p:cNvSpPr>
          <p:nvPr/>
        </p:nvSpPr>
        <p:spPr bwMode="auto">
          <a:xfrm>
            <a:off x="4060825" y="2428875"/>
            <a:ext cx="147638" cy="1476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82286" name="Rectangle 71"/>
          <p:cNvSpPr>
            <a:spLocks noChangeArrowheads="1"/>
          </p:cNvSpPr>
          <p:nvPr/>
        </p:nvSpPr>
        <p:spPr bwMode="auto">
          <a:xfrm>
            <a:off x="4059238" y="2682875"/>
            <a:ext cx="147637" cy="147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82287" name="Rectangle 72"/>
          <p:cNvSpPr>
            <a:spLocks noChangeArrowheads="1"/>
          </p:cNvSpPr>
          <p:nvPr/>
        </p:nvSpPr>
        <p:spPr bwMode="auto">
          <a:xfrm>
            <a:off x="4059238" y="2940050"/>
            <a:ext cx="147637" cy="1476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82288" name="Rectangle 73"/>
          <p:cNvSpPr>
            <a:spLocks noChangeArrowheads="1"/>
          </p:cNvSpPr>
          <p:nvPr/>
        </p:nvSpPr>
        <p:spPr bwMode="auto">
          <a:xfrm>
            <a:off x="4059238" y="3197225"/>
            <a:ext cx="147637" cy="147638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zh-TW" sz="800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82289" name="Rectangle 6"/>
          <p:cNvSpPr>
            <a:spLocks noChangeArrowheads="1"/>
          </p:cNvSpPr>
          <p:nvPr/>
        </p:nvSpPr>
        <p:spPr bwMode="auto">
          <a:xfrm>
            <a:off x="5396781" y="6461124"/>
            <a:ext cx="350678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Adapted from Chan L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da-DK" altLang="zh-TW" sz="1000" i="1" dirty="0">
                <a:solidFill>
                  <a:schemeClr val="bg1"/>
                </a:solidFill>
                <a:ea typeface="新細明體" charset="-120"/>
              </a:rPr>
              <a:t>Transplantation</a:t>
            </a:r>
            <a:r>
              <a:rPr lang="da-DK" altLang="zh-TW" sz="1000" dirty="0">
                <a:solidFill>
                  <a:schemeClr val="bg1"/>
                </a:solidFill>
                <a:ea typeface="新細明體" charset="-120"/>
              </a:rPr>
              <a:t> 2006;81:1290–7  </a:t>
            </a:r>
          </a:p>
        </p:txBody>
      </p:sp>
      <p:sp>
        <p:nvSpPr>
          <p:cNvPr id="182290" name="Rectangle 30"/>
          <p:cNvSpPr>
            <a:spLocks noChangeArrowheads="1"/>
          </p:cNvSpPr>
          <p:nvPr/>
        </p:nvSpPr>
        <p:spPr bwMode="auto">
          <a:xfrm>
            <a:off x="91281" y="6470649"/>
            <a:ext cx="4964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GI, gastrointestinal; 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; OTE, Overall Treatment Effect</a:t>
            </a:r>
          </a:p>
        </p:txBody>
      </p:sp>
    </p:spTree>
    <p:extLst>
      <p:ext uri="{BB962C8B-B14F-4D97-AF65-F5344CB8AC3E}">
        <p14:creationId xmlns:p14="http://schemas.microsoft.com/office/powerpoint/2010/main" val="62015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419" y="832778"/>
            <a:ext cx="5227662" cy="955342"/>
          </a:xfrm>
        </p:spPr>
        <p:txBody>
          <a:bodyPr anchor="ctr">
            <a:no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Mycophenolate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(MPA) Role in Immunosuppression</a:t>
            </a:r>
            <a:b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503" y="2142963"/>
            <a:ext cx="8055289" cy="3881478"/>
          </a:xfrm>
          <a:noFill/>
        </p:spPr>
        <p:txBody>
          <a:bodyPr>
            <a:norm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 is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nonnucleoside, noncompetitive, reversible inhibitor of inosine 5-monophosphate dehydrogenase (IMPDH)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IMDH is  a rate-limiting enzyme in the de novo pathway of purine synthesis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and B lymphocytes are critically dependent on de novo synthesis of purines for their proliferation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MPA produces selective suppression for lymphocytes than on other cell types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</a:t>
            </a:r>
          </a:p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 blocks the proliferation of T and B cells, inhibits alloantibody formation, and the generation of cytotoxic T cells.</a:t>
            </a:r>
            <a:r>
              <a:rPr lang="en-US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350" b="16258"/>
          <a:stretch/>
        </p:blipFill>
        <p:spPr>
          <a:xfrm>
            <a:off x="5445421" y="177687"/>
            <a:ext cx="3521159" cy="1310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5957" y="1534937"/>
            <a:ext cx="2524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MPA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534" y="6450096"/>
            <a:ext cx="8871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1. </a:t>
            </a:r>
            <a:r>
              <a:rPr lang="en-US" sz="1100" i="1" dirty="0">
                <a:solidFill>
                  <a:schemeClr val="bg1"/>
                </a:solidFill>
              </a:rPr>
              <a:t>Transplantation Proceedings.2007. </a:t>
            </a:r>
            <a:r>
              <a:rPr lang="en-US" sz="1100" dirty="0">
                <a:solidFill>
                  <a:schemeClr val="bg1"/>
                </a:solidFill>
              </a:rPr>
              <a:t>39:88–93. 2 </a:t>
            </a:r>
            <a:r>
              <a:rPr lang="en-US" sz="1100" i="1" dirty="0">
                <a:solidFill>
                  <a:schemeClr val="bg1"/>
                </a:solidFill>
              </a:rPr>
              <a:t>Transplantation </a:t>
            </a:r>
            <a:r>
              <a:rPr lang="en-US" sz="1100" dirty="0">
                <a:solidFill>
                  <a:schemeClr val="bg1"/>
                </a:solidFill>
              </a:rPr>
              <a:t>2011;91: 470–478) 3.G.Homas et al. 2011. Kidney and Pancreas Transplantation. Chapter 3: 63-65. 3. 4. </a:t>
            </a:r>
            <a:r>
              <a:rPr lang="en-US" altLang="zh-TW" sz="1100" dirty="0" err="1">
                <a:solidFill>
                  <a:schemeClr val="bg1"/>
                </a:solidFill>
                <a:ea typeface="新細明體" charset="-120"/>
              </a:rPr>
              <a:t>Arns</a:t>
            </a:r>
            <a:r>
              <a:rPr lang="en-US" altLang="zh-TW" sz="1100" dirty="0">
                <a:solidFill>
                  <a:schemeClr val="bg1"/>
                </a:solidFill>
                <a:ea typeface="新細明體" charset="-120"/>
              </a:rPr>
              <a:t> W </a:t>
            </a:r>
            <a:r>
              <a:rPr lang="en-US" altLang="zh-TW" sz="11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US" altLang="zh-TW" sz="11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US" altLang="zh-TW" sz="1100" i="1" dirty="0" err="1">
                <a:solidFill>
                  <a:schemeClr val="bg1"/>
                </a:solidFill>
                <a:ea typeface="新細明體" charset="-120"/>
              </a:rPr>
              <a:t>Clin</a:t>
            </a:r>
            <a:r>
              <a:rPr lang="en-US" altLang="zh-TW" sz="1100" i="1" dirty="0">
                <a:solidFill>
                  <a:schemeClr val="bg1"/>
                </a:solidFill>
                <a:ea typeface="新細明體" charset="-120"/>
              </a:rPr>
              <a:t> Transplant</a:t>
            </a:r>
            <a:r>
              <a:rPr lang="en-US" altLang="zh-TW" sz="1100" dirty="0">
                <a:solidFill>
                  <a:schemeClr val="bg1"/>
                </a:solidFill>
                <a:ea typeface="新細明體" charset="-120"/>
              </a:rPr>
              <a:t> 2005;19:199–206</a:t>
            </a: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7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Clinical Study to Assess Safety in Autoimmune Diseases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EC MPS vs MMF</a:t>
            </a:r>
          </a:p>
        </p:txBody>
      </p:sp>
    </p:spTree>
    <p:extLst>
      <p:ext uri="{BB962C8B-B14F-4D97-AF65-F5344CB8AC3E}">
        <p14:creationId xmlns:p14="http://schemas.microsoft.com/office/powerpoint/2010/main" val="3777692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Impact of switching from MMF to EC-MPS on GI side effects in patients with autoimmune disease: a Phase III, open-label, single-arm, multicenter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58801"/>
            <a:ext cx="7543801" cy="4023360"/>
          </a:xfrm>
        </p:spPr>
        <p:txBody>
          <a:bodyPr/>
          <a:lstStyle/>
          <a:p>
            <a:r>
              <a:rPr lang="en-US" b="1" dirty="0"/>
              <a:t>Study Objectives</a:t>
            </a:r>
          </a:p>
          <a:p>
            <a:pPr marL="347663" indent="-231775">
              <a:buFont typeface="Arial" panose="020B0604020202020204" pitchFamily="34" charset="0"/>
              <a:buChar char="•"/>
            </a:pPr>
            <a:r>
              <a:rPr lang="en-US" dirty="0"/>
              <a:t>Assess changes in GI severity in patients with autoimmune disease who were switched from MMF to EC-MPS</a:t>
            </a:r>
          </a:p>
          <a:p>
            <a:r>
              <a:rPr lang="en-US" b="1" dirty="0"/>
              <a:t>Study Assessments</a:t>
            </a:r>
          </a:p>
          <a:p>
            <a:pPr marL="347663" indent="-296863"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GSRS, GIQLI and OTE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Primary endpoints: </a:t>
            </a:r>
            <a:r>
              <a:rPr lang="en-US" altLang="zh-TW" dirty="0"/>
              <a:t>C</a:t>
            </a:r>
            <a:r>
              <a:rPr lang="en-US" dirty="0"/>
              <a:t>hange in the Gastrointestinal Symptom Rating Scale (GSRS) total score after 6–8 weeks of treatment (Visit 2). </a:t>
            </a:r>
          </a:p>
          <a:p>
            <a:r>
              <a:rPr lang="en-US" b="1" dirty="0"/>
              <a:t>Study Design </a:t>
            </a:r>
          </a:p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dirty="0"/>
              <a:t>Multicenter, 19 centers, single arm, phase III,  N= 111.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2914" y="6581001"/>
            <a:ext cx="453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Clinical and Experimental Gastroenterology 2015:8 205–213</a:t>
            </a:r>
          </a:p>
        </p:txBody>
      </p:sp>
      <p:sp>
        <p:nvSpPr>
          <p:cNvPr id="5" name="Rectangle 4"/>
          <p:cNvSpPr/>
          <p:nvPr/>
        </p:nvSpPr>
        <p:spPr>
          <a:xfrm>
            <a:off x="254679" y="641941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None/>
            </a:pPr>
            <a:r>
              <a:rPr lang="en-GB" altLang="zh-TW" sz="1100" dirty="0">
                <a:solidFill>
                  <a:schemeClr val="bg1"/>
                </a:solidFill>
                <a:ea typeface="新細明體" charset="-120"/>
              </a:rPr>
              <a:t>GI, gastrointestinal; MMF, </a:t>
            </a:r>
            <a:r>
              <a:rPr lang="en-GB" altLang="zh-TW" sz="11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1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1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100" dirty="0">
                <a:solidFill>
                  <a:schemeClr val="bg1"/>
                </a:solidFill>
                <a:ea typeface="新細明體" charset="-120"/>
              </a:rPr>
              <a:t>; </a:t>
            </a:r>
          </a:p>
          <a:p>
            <a:pPr>
              <a:spcBef>
                <a:spcPct val="0"/>
              </a:spcBef>
              <a:buClrTx/>
              <a:buNone/>
            </a:pPr>
            <a:r>
              <a:rPr lang="en-GB" altLang="zh-TW" sz="1100" dirty="0">
                <a:solidFill>
                  <a:schemeClr val="bg1"/>
                </a:solidFill>
                <a:ea typeface="新細明體" charset="-120"/>
              </a:rPr>
              <a:t> EC MPS: </a:t>
            </a:r>
            <a:r>
              <a:rPr lang="en-GB" altLang="zh-TW" sz="11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100" dirty="0">
                <a:solidFill>
                  <a:schemeClr val="bg1"/>
                </a:solidFill>
                <a:ea typeface="新細明體" charset="-120"/>
              </a:rPr>
              <a:t> sodium </a:t>
            </a:r>
          </a:p>
        </p:txBody>
      </p:sp>
    </p:spTree>
    <p:extLst>
      <p:ext uri="{BB962C8B-B14F-4D97-AF65-F5344CB8AC3E}">
        <p14:creationId xmlns:p14="http://schemas.microsoft.com/office/powerpoint/2010/main" val="243145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952113"/>
            <a:ext cx="7684770" cy="2569934"/>
          </a:xfrm>
        </p:spPr>
        <p:txBody>
          <a:bodyPr wrap="square" tIns="0" bIns="0" anchor="ctr">
            <a:sp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Patients aged ≥ 18 years with an autoimmune disease and who received immunosuppressive therapy including MMF at time of enrolment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Required MPA treatment for the study duration, and were willing to switch to EC-MPS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MMF and any concomitant drugs that might cause GI symptoms had to be administered at stable doses for at least 1 month before enrolment and during the study 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Females of child-bearing age had to present a negative pregnancy test at baseline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150" y="338953"/>
            <a:ext cx="7543800" cy="5058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Inclusion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38150" y="3877251"/>
            <a:ext cx="7543800" cy="5058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Exclusion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150" y="4738332"/>
            <a:ext cx="856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Hypersensitivity to the formulations of MPA and other drug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 symptoms not caused by MPA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acute medical intervention or hospitalization or conditions not related to GI events which required immediate medical intervention.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2914" y="6581001"/>
            <a:ext cx="453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Clinical and Experimental Gastroenterology 2015:8 205–213</a:t>
            </a:r>
          </a:p>
        </p:txBody>
      </p:sp>
    </p:spTree>
    <p:extLst>
      <p:ext uri="{BB962C8B-B14F-4D97-AF65-F5344CB8AC3E}">
        <p14:creationId xmlns:p14="http://schemas.microsoft.com/office/powerpoint/2010/main" val="4103451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99" y="326407"/>
            <a:ext cx="7543800" cy="756585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4" y="1147941"/>
            <a:ext cx="9114286" cy="500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5014" y="1419010"/>
            <a:ext cx="1275009" cy="64394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Start of study Visit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02320" y="1419010"/>
            <a:ext cx="1275009" cy="6439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End of study Visit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79626" y="1431889"/>
            <a:ext cx="1275009" cy="6439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Follow-up visit optional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6561" y="3215640"/>
            <a:ext cx="1731350" cy="68749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EC-MPS is given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5274968"/>
            <a:ext cx="946383" cy="75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</a:t>
            </a:r>
          </a:p>
          <a:p>
            <a:pPr algn="ctr"/>
            <a:r>
              <a:rPr lang="en-US" dirty="0" err="1"/>
              <a:t>QoL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02320" y="5248680"/>
            <a:ext cx="1110695" cy="786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</a:t>
            </a:r>
          </a:p>
          <a:p>
            <a:pPr algn="ctr"/>
            <a:r>
              <a:rPr lang="en-US" dirty="0" err="1"/>
              <a:t>QoL</a:t>
            </a:r>
            <a:endParaRPr lang="en-US" dirty="0"/>
          </a:p>
          <a:p>
            <a:pPr algn="ctr"/>
            <a:r>
              <a:rPr lang="en-US" dirty="0"/>
              <a:t>OTE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5316" y="5248680"/>
            <a:ext cx="946383" cy="759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</a:t>
            </a:r>
          </a:p>
          <a:p>
            <a:pPr algn="ctr"/>
            <a:r>
              <a:rPr lang="en-US" dirty="0" err="1"/>
              <a:t>QoL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-39832" y="6343410"/>
            <a:ext cx="85390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GI, gastrointestinal; MMF, </a:t>
            </a:r>
            <a:r>
              <a:rPr lang="en-GB" altLang="zh-TW" sz="105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5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; EC-MPS: Enteric coated </a:t>
            </a:r>
            <a:r>
              <a:rPr lang="en-GB" altLang="zh-TW" sz="105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 sodium; OTE, Overall Treatment Effect; </a:t>
            </a:r>
            <a:r>
              <a:rPr lang="en-GB" altLang="zh-TW" sz="1050" dirty="0" err="1">
                <a:solidFill>
                  <a:schemeClr val="bg1"/>
                </a:solidFill>
                <a:ea typeface="新細明體" charset="-120"/>
              </a:rPr>
              <a:t>QoL</a:t>
            </a: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: Quality of Life;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6200" y="6575074"/>
            <a:ext cx="533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Adapted  from Clinical and Experimental Gastroenterology 2015:8 205–213</a:t>
            </a:r>
          </a:p>
        </p:txBody>
      </p:sp>
    </p:spTree>
    <p:extLst>
      <p:ext uri="{BB962C8B-B14F-4D97-AF65-F5344CB8AC3E}">
        <p14:creationId xmlns:p14="http://schemas.microsoft.com/office/powerpoint/2010/main" val="366559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58267" y="1554322"/>
            <a:ext cx="7298053" cy="39740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133" y="383043"/>
            <a:ext cx="7543800" cy="61255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Result: A Statically significant improvement in GSRS total score after conversion from MMF to EC-MPS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732220"/>
              </p:ext>
            </p:extLst>
          </p:nvPr>
        </p:nvGraphicFramePr>
        <p:xfrm>
          <a:off x="1358267" y="1933893"/>
          <a:ext cx="6950075" cy="3334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32"/>
          <p:cNvSpPr>
            <a:spLocks noChangeArrowheads="1"/>
          </p:cNvSpPr>
          <p:nvPr/>
        </p:nvSpPr>
        <p:spPr bwMode="auto">
          <a:xfrm>
            <a:off x="2434910" y="1772126"/>
            <a:ext cx="10715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  <a:t>Total score</a:t>
            </a:r>
          </a:p>
        </p:txBody>
      </p:sp>
      <p:sp>
        <p:nvSpPr>
          <p:cNvPr id="11" name="Rectangle 132"/>
          <p:cNvSpPr>
            <a:spLocks noChangeArrowheads="1"/>
          </p:cNvSpPr>
          <p:nvPr/>
        </p:nvSpPr>
        <p:spPr bwMode="auto">
          <a:xfrm>
            <a:off x="3369310" y="1775142"/>
            <a:ext cx="10715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  <a:t>Reflux</a:t>
            </a:r>
          </a:p>
        </p:txBody>
      </p:sp>
      <p:sp>
        <p:nvSpPr>
          <p:cNvPr id="12" name="Rectangle 132"/>
          <p:cNvSpPr>
            <a:spLocks noChangeArrowheads="1"/>
          </p:cNvSpPr>
          <p:nvPr/>
        </p:nvSpPr>
        <p:spPr bwMode="auto">
          <a:xfrm>
            <a:off x="4344033" y="1759902"/>
            <a:ext cx="10715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 err="1">
                <a:solidFill>
                  <a:srgbClr val="A13926"/>
                </a:solidFill>
                <a:ea typeface="新細明體" charset="-120"/>
              </a:rPr>
              <a:t>Diarrhea</a:t>
            </a:r>
            <a:endParaRPr lang="en-GB" altLang="zh-TW" sz="1200" b="1" dirty="0">
              <a:solidFill>
                <a:srgbClr val="A13926"/>
              </a:solidFill>
              <a:ea typeface="新細明體" charset="-120"/>
            </a:endParaRPr>
          </a:p>
        </p:txBody>
      </p:sp>
      <p:sp>
        <p:nvSpPr>
          <p:cNvPr id="13" name="Rectangle 132"/>
          <p:cNvSpPr>
            <a:spLocks noChangeArrowheads="1"/>
          </p:cNvSpPr>
          <p:nvPr/>
        </p:nvSpPr>
        <p:spPr bwMode="auto">
          <a:xfrm>
            <a:off x="5377495" y="1797953"/>
            <a:ext cx="10715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  <a:t>Constipation</a:t>
            </a:r>
          </a:p>
        </p:txBody>
      </p:sp>
      <p:sp>
        <p:nvSpPr>
          <p:cNvPr id="14" name="Rectangle 132"/>
          <p:cNvSpPr>
            <a:spLocks noChangeArrowheads="1"/>
          </p:cNvSpPr>
          <p:nvPr/>
        </p:nvSpPr>
        <p:spPr bwMode="auto">
          <a:xfrm>
            <a:off x="6370156" y="1797953"/>
            <a:ext cx="8832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  <a:t>Abdominal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  <a:t>pain</a:t>
            </a:r>
          </a:p>
        </p:txBody>
      </p:sp>
      <p:sp>
        <p:nvSpPr>
          <p:cNvPr id="15" name="Rectangle 132"/>
          <p:cNvSpPr>
            <a:spLocks noChangeArrowheads="1"/>
          </p:cNvSpPr>
          <p:nvPr/>
        </p:nvSpPr>
        <p:spPr bwMode="auto">
          <a:xfrm>
            <a:off x="7244236" y="1770539"/>
            <a:ext cx="8832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rgbClr val="A13926"/>
                </a:solidFill>
                <a:ea typeface="新細明體" charset="-120"/>
              </a:rPr>
              <a:t>Indigestion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64006" y="4863113"/>
            <a:ext cx="883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P=0.002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8897" y="4551282"/>
            <a:ext cx="88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P=0.002	</a:t>
            </a:r>
          </a:p>
          <a:p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12679" y="4649813"/>
            <a:ext cx="11982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P= &lt; 0.001</a:t>
            </a:r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34330" y="4888587"/>
            <a:ext cx="97155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chemeClr val="accent1"/>
                </a:solidFill>
                <a:ea typeface="新細明體" charset="-120"/>
              </a:rPr>
              <a:t>Very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chemeClr val="accent1"/>
                </a:solidFill>
                <a:ea typeface="新細明體" charset="-120"/>
              </a:rPr>
              <a:t>severe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chemeClr val="accent1"/>
                </a:solidFill>
                <a:ea typeface="新細明體" charset="-120"/>
              </a:rPr>
              <a:t>discomfort</a:t>
            </a:r>
          </a:p>
        </p:txBody>
      </p: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34330" y="1554322"/>
            <a:ext cx="97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chemeClr val="accent1"/>
                </a:solidFill>
                <a:ea typeface="新細明體" charset="-120"/>
              </a:rPr>
              <a:t>No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zh-TW" sz="1200" b="1" dirty="0">
                <a:solidFill>
                  <a:schemeClr val="accent1"/>
                </a:solidFill>
                <a:ea typeface="新細明體" charset="-120"/>
              </a:rPr>
              <a:t>discomfort</a:t>
            </a:r>
          </a:p>
        </p:txBody>
      </p:sp>
      <p:sp>
        <p:nvSpPr>
          <p:cNvPr id="21" name="Line 71"/>
          <p:cNvSpPr>
            <a:spLocks noChangeShapeType="1"/>
          </p:cNvSpPr>
          <p:nvPr/>
        </p:nvSpPr>
        <p:spPr bwMode="auto">
          <a:xfrm>
            <a:off x="840581" y="2036078"/>
            <a:ext cx="1588" cy="26705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434910" y="5079365"/>
            <a:ext cx="123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N= 111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317942" y="1284672"/>
            <a:ext cx="7350440" cy="368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400" dirty="0">
                <a:solidFill>
                  <a:schemeClr val="bg1"/>
                </a:solidFill>
                <a:ea typeface="新細明體" charset="-120"/>
              </a:rPr>
              <a:t>GSRS SUBSCALE SCORES AT BASELINE vs AFTER 2</a:t>
            </a:r>
            <a:r>
              <a:rPr lang="en-US" altLang="zh-TW" sz="1400" baseline="30000" dirty="0">
                <a:solidFill>
                  <a:schemeClr val="bg1"/>
                </a:solidFill>
                <a:ea typeface="新細明體" charset="-120"/>
              </a:rPr>
              <a:t>nd</a:t>
            </a:r>
            <a:r>
              <a:rPr lang="en-US" altLang="zh-TW" sz="1400" dirty="0">
                <a:solidFill>
                  <a:schemeClr val="bg1"/>
                </a:solidFill>
                <a:ea typeface="新細明體" charset="-120"/>
              </a:rPr>
              <a:t> VISIT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20472" y="5587315"/>
            <a:ext cx="60329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Minimal clinically important difference (0.33)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6200" y="6575074"/>
            <a:ext cx="533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 Adapted  from Clinical and Experimental Gastroenterology 2015:8 205–213</a:t>
            </a:r>
          </a:p>
        </p:txBody>
      </p:sp>
    </p:spTree>
    <p:extLst>
      <p:ext uri="{BB962C8B-B14F-4D97-AF65-F5344CB8AC3E}">
        <p14:creationId xmlns:p14="http://schemas.microsoft.com/office/powerpoint/2010/main" val="2702656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and Economic Impact of GI Adverse Events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Renal transplant</a:t>
            </a:r>
          </a:p>
          <a:p>
            <a:r>
              <a:rPr lang="en-US" dirty="0"/>
              <a:t>Autoimmune </a:t>
            </a:r>
          </a:p>
        </p:txBody>
      </p:sp>
    </p:spTree>
    <p:extLst>
      <p:ext uri="{BB962C8B-B14F-4D97-AF65-F5344CB8AC3E}">
        <p14:creationId xmlns:p14="http://schemas.microsoft.com/office/powerpoint/2010/main" val="2048257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02" y="170614"/>
            <a:ext cx="7543800" cy="99999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Clinical Impact &amp; Economic Impact of GI Adverse Events In Renal Transplantation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670954"/>
              </p:ext>
            </p:extLst>
          </p:nvPr>
        </p:nvGraphicFramePr>
        <p:xfrm>
          <a:off x="-478442" y="1614444"/>
          <a:ext cx="9317642" cy="4440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627167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1. Transplantation Proceedings, 39, 88–93 (2007). 2 Clinical and Experimental Gastroenterology 2015:8 205–213</a:t>
            </a:r>
          </a:p>
          <a:p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21128" y="6384050"/>
            <a:ext cx="853901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GI, gastrointestinal; MPA: </a:t>
            </a:r>
            <a:r>
              <a:rPr lang="en-GB" altLang="zh-TW" sz="105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 Acid: MMF, </a:t>
            </a:r>
            <a:r>
              <a:rPr lang="en-GB" altLang="zh-TW" sz="105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50" dirty="0" err="1">
                <a:solidFill>
                  <a:schemeClr val="bg1"/>
                </a:solidFill>
                <a:ea typeface="新細明體" charset="-120"/>
              </a:rPr>
              <a:t>mofetil</a:t>
            </a:r>
            <a:r>
              <a:rPr lang="en-GB" altLang="zh-TW" sz="1050" dirty="0">
                <a:solidFill>
                  <a:schemeClr val="bg1"/>
                </a:solidFill>
                <a:ea typeface="新細明體" charset="-12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4208216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25916"/>
          </a:xfrm>
        </p:spPr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331384"/>
            <a:ext cx="7543801" cy="40233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features between MMF and EC-MPS in term of MPA form and dosage form led to different upper GI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Efficacy MMF and EC-MPS are equivalent in de novo, maintenance, and diabetic  renal transplant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 adverse events using immunosuppressant lead to non compliance,  impairment of patient quality of life and higher cost. </a:t>
            </a:r>
          </a:p>
        </p:txBody>
      </p:sp>
    </p:spTree>
    <p:extLst>
      <p:ext uri="{BB962C8B-B14F-4D97-AF65-F5344CB8AC3E}">
        <p14:creationId xmlns:p14="http://schemas.microsoft.com/office/powerpoint/2010/main" val="65813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5943" y="389196"/>
            <a:ext cx="8557829" cy="6802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T-Cell Activation through Three Signals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6" y="1528355"/>
            <a:ext cx="8272320" cy="402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394579" y="3770351"/>
            <a:ext cx="3111689" cy="159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0043" y="6430626"/>
            <a:ext cx="88096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Adapted from Halloran PF, et al. </a:t>
            </a:r>
            <a:r>
              <a:rPr lang="en-GB" sz="1100" i="1" dirty="0">
                <a:solidFill>
                  <a:schemeClr val="bg1"/>
                </a:solidFill>
              </a:rPr>
              <a:t>N </a:t>
            </a:r>
            <a:r>
              <a:rPr lang="en-GB" sz="1100" i="1" dirty="0" err="1">
                <a:solidFill>
                  <a:schemeClr val="bg1"/>
                </a:solidFill>
              </a:rPr>
              <a:t>Engl</a:t>
            </a:r>
            <a:r>
              <a:rPr lang="en-GB" sz="1100" i="1" dirty="0">
                <a:solidFill>
                  <a:schemeClr val="bg1"/>
                </a:solidFill>
              </a:rPr>
              <a:t> J Med. </a:t>
            </a:r>
            <a:r>
              <a:rPr lang="en-GB" sz="1100" dirty="0">
                <a:solidFill>
                  <a:schemeClr val="bg1"/>
                </a:solidFill>
              </a:rPr>
              <a:t>2004;351:2715–2729.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2278" y="5558207"/>
            <a:ext cx="2733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MPA Acts as Anti -proliferative</a:t>
            </a:r>
          </a:p>
        </p:txBody>
      </p:sp>
    </p:spTree>
    <p:extLst>
      <p:ext uri="{BB962C8B-B14F-4D97-AF65-F5344CB8AC3E}">
        <p14:creationId xmlns:p14="http://schemas.microsoft.com/office/powerpoint/2010/main" val="384295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2960" y="382140"/>
            <a:ext cx="7543800" cy="5186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 Mechanism of Action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86272" y="1011982"/>
            <a:ext cx="6021050" cy="5074508"/>
            <a:chOff x="4169360" y="1683657"/>
            <a:chExt cx="4742411" cy="437557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5" t="1871" r="2433" b="16996"/>
            <a:stretch/>
          </p:blipFill>
          <p:spPr bwMode="gray">
            <a:xfrm>
              <a:off x="4169360" y="1683657"/>
              <a:ext cx="4742411" cy="413245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5823049" y="5754427"/>
              <a:ext cx="1712686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MPA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550223"/>
            <a:ext cx="8793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Adapted from </a:t>
            </a:r>
            <a:r>
              <a:rPr lang="en-US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Stepkowski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Expert Rev </a:t>
            </a:r>
            <a:r>
              <a:rPr lang="en-US" alt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alt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Med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2000;2(4):1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8648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0885"/>
            <a:ext cx="9052560" cy="582076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MPA Formulations:</a:t>
            </a:r>
            <a:br>
              <a:rPr lang="en-US" sz="2400" b="1" dirty="0"/>
            </a:br>
            <a:r>
              <a:rPr lang="en-US" sz="2400" b="1" dirty="0" err="1"/>
              <a:t>Mycophenolate</a:t>
            </a:r>
            <a:r>
              <a:rPr lang="en-US" sz="2400" b="1" dirty="0"/>
              <a:t> </a:t>
            </a:r>
            <a:r>
              <a:rPr lang="en-US" sz="2400" b="1" dirty="0" err="1"/>
              <a:t>Mofetil</a:t>
            </a:r>
            <a:r>
              <a:rPr lang="en-US" sz="2400" b="1" dirty="0"/>
              <a:t> (MMF) and </a:t>
            </a:r>
            <a:r>
              <a:rPr lang="en-US" sz="2400" b="1" dirty="0" err="1"/>
              <a:t>Mycophenolate</a:t>
            </a:r>
            <a:r>
              <a:rPr lang="en-US" sz="2400" b="1" dirty="0"/>
              <a:t> Sodium (MPS)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097280"/>
            <a:ext cx="8229600" cy="868680"/>
          </a:xfrm>
        </p:spPr>
        <p:txBody>
          <a:bodyPr>
            <a:no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800" dirty="0"/>
              <a:t>There are two formulations of MPA that available: MMF and Enteric-coated MPS</a:t>
            </a:r>
            <a:r>
              <a:rPr lang="en-US" sz="1800" baseline="30000" dirty="0"/>
              <a:t>1</a:t>
            </a:r>
            <a:r>
              <a:rPr lang="en-US" sz="18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55080"/>
            <a:ext cx="9052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MPA: </a:t>
            </a:r>
            <a:r>
              <a:rPr lang="en-US" sz="900" dirty="0" err="1">
                <a:solidFill>
                  <a:schemeClr val="bg1"/>
                </a:solidFill>
              </a:rPr>
              <a:t>Mycophenolate</a:t>
            </a:r>
            <a:r>
              <a:rPr lang="en-US" sz="900" dirty="0">
                <a:solidFill>
                  <a:schemeClr val="bg1"/>
                </a:solidFill>
              </a:rPr>
              <a:t> Acid.  AUC: Area Under Curve. Picture adapted from </a:t>
            </a:r>
            <a:r>
              <a:rPr lang="en-US" sz="900" dirty="0" err="1">
                <a:solidFill>
                  <a:schemeClr val="bg1"/>
                </a:solidFill>
              </a:rPr>
              <a:t>Sollinger</a:t>
            </a:r>
            <a:r>
              <a:rPr lang="en-US" sz="900" dirty="0">
                <a:solidFill>
                  <a:schemeClr val="bg1"/>
                </a:solidFill>
              </a:rPr>
              <a:t>. 2004.Clin Transplant 2004. 18. 485–492 .  1. </a:t>
            </a:r>
            <a:r>
              <a:rPr lang="en-US" sz="900" i="1" dirty="0">
                <a:solidFill>
                  <a:schemeClr val="bg1"/>
                </a:solidFill>
              </a:rPr>
              <a:t>Transplantation Proceedings.2007. </a:t>
            </a:r>
            <a:r>
              <a:rPr lang="en-US" sz="900" dirty="0">
                <a:solidFill>
                  <a:schemeClr val="bg1"/>
                </a:solidFill>
              </a:rPr>
              <a:t>39:88–93. 2. American Journal of Transplantation 2007.7. 888–898 . 3 </a:t>
            </a:r>
            <a:r>
              <a:rPr lang="en-US" altLang="zh-TW" sz="900" dirty="0" err="1">
                <a:solidFill>
                  <a:schemeClr val="bg1"/>
                </a:solidFill>
                <a:ea typeface="新細明體" charset="-120"/>
              </a:rPr>
              <a:t>Arns</a:t>
            </a:r>
            <a:r>
              <a:rPr lang="en-US" altLang="zh-TW" sz="900" dirty="0">
                <a:solidFill>
                  <a:schemeClr val="bg1"/>
                </a:solidFill>
                <a:ea typeface="新細明體" charset="-120"/>
              </a:rPr>
              <a:t> W </a:t>
            </a:r>
            <a:r>
              <a:rPr lang="en-US" altLang="zh-TW" sz="9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US" altLang="zh-TW" sz="9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US" altLang="zh-TW" sz="900" i="1" dirty="0" err="1">
                <a:solidFill>
                  <a:schemeClr val="bg1"/>
                </a:solidFill>
                <a:ea typeface="新細明體" charset="-120"/>
              </a:rPr>
              <a:t>Clin</a:t>
            </a:r>
            <a:r>
              <a:rPr lang="en-US" altLang="zh-TW" sz="900" i="1" dirty="0">
                <a:solidFill>
                  <a:schemeClr val="bg1"/>
                </a:solidFill>
                <a:ea typeface="新細明體" charset="-120"/>
              </a:rPr>
              <a:t> Transplant</a:t>
            </a:r>
            <a:r>
              <a:rPr lang="en-US" altLang="zh-TW" sz="900" dirty="0">
                <a:solidFill>
                  <a:schemeClr val="bg1"/>
                </a:solidFill>
                <a:ea typeface="新細明體" charset="-120"/>
              </a:rPr>
              <a:t> 2005;19:199–206.  Pictures adapted from  </a:t>
            </a:r>
            <a:r>
              <a:rPr lang="en-US" altLang="zh-TW" sz="900" dirty="0" err="1">
                <a:solidFill>
                  <a:schemeClr val="bg1"/>
                </a:solidFill>
                <a:ea typeface="新細明體" charset="-120"/>
              </a:rPr>
              <a:t>Sollinger</a:t>
            </a:r>
            <a:r>
              <a:rPr lang="en-US" altLang="zh-TW" sz="900" dirty="0">
                <a:solidFill>
                  <a:schemeClr val="bg1"/>
                </a:solidFill>
                <a:ea typeface="新細明體" charset="-120"/>
              </a:rPr>
              <a:t>. 2004.Clin Transplant 2004. 18. 485–492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2" y="1531620"/>
            <a:ext cx="3997318" cy="164293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64259" y="2091767"/>
            <a:ext cx="1515668" cy="8526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08956" y="1531620"/>
            <a:ext cx="3981807" cy="1623060"/>
            <a:chOff x="4508956" y="1531620"/>
            <a:chExt cx="3981807" cy="16230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8956" y="1531620"/>
              <a:ext cx="3981807" cy="162306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7134402" y="2071893"/>
              <a:ext cx="923005" cy="57299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22047"/>
              </p:ext>
            </p:extLst>
          </p:nvPr>
        </p:nvGraphicFramePr>
        <p:xfrm>
          <a:off x="777240" y="3454643"/>
          <a:ext cx="7498079" cy="269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985">
                  <a:extLst>
                    <a:ext uri="{9D8B030D-6E8A-4147-A177-3AD203B41FA5}">
                      <a16:colId xmlns:a16="http://schemas.microsoft.com/office/drawing/2014/main" val="1923205038"/>
                    </a:ext>
                  </a:extLst>
                </a:gridCol>
                <a:gridCol w="2845453">
                  <a:extLst>
                    <a:ext uri="{9D8B030D-6E8A-4147-A177-3AD203B41FA5}">
                      <a16:colId xmlns:a16="http://schemas.microsoft.com/office/drawing/2014/main" val="212634186"/>
                    </a:ext>
                  </a:extLst>
                </a:gridCol>
                <a:gridCol w="2072641">
                  <a:extLst>
                    <a:ext uri="{9D8B030D-6E8A-4147-A177-3AD203B41FA5}">
                      <a16:colId xmlns:a16="http://schemas.microsoft.com/office/drawing/2014/main" val="3718710292"/>
                    </a:ext>
                  </a:extLst>
                </a:gridCol>
              </a:tblGrid>
              <a:tr h="3393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EC-MPS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026465"/>
                  </a:ext>
                </a:extLst>
              </a:tr>
              <a:tr h="721869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MPA</a:t>
                      </a:r>
                      <a:r>
                        <a:rPr lang="en-US" b="1" baseline="0" dirty="0">
                          <a:solidFill>
                            <a:sysClr val="windowText" lastClr="000000"/>
                          </a:solidFill>
                        </a:rPr>
                        <a:t> forms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Prodrug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lang="en-US" dirty="0" err="1">
                          <a:solidFill>
                            <a:sysClr val="windowText" lastClr="000000"/>
                          </a:solidFill>
                        </a:rPr>
                        <a:t>morpholino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ester of 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Active drug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329686"/>
                  </a:ext>
                </a:extLst>
              </a:tr>
              <a:tr h="33937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Formulation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Immediate-release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Delayed</a:t>
                      </a:r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 release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496008"/>
                  </a:ext>
                </a:extLst>
              </a:tr>
              <a:tr h="33937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Absorption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Stomach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Small intestine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356700"/>
                  </a:ext>
                </a:extLst>
              </a:tr>
              <a:tr h="339374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Median </a:t>
                      </a:r>
                      <a:r>
                        <a:rPr lang="en-US" b="1" dirty="0" err="1">
                          <a:solidFill>
                            <a:sysClr val="windowText" lastClr="000000"/>
                          </a:solidFill>
                        </a:rPr>
                        <a:t>T</a:t>
                      </a:r>
                      <a:r>
                        <a:rPr lang="en-US" b="1" baseline="-25000" dirty="0" err="1">
                          <a:solidFill>
                            <a:sysClr val="windowText" lastClr="000000"/>
                          </a:solidFill>
                        </a:rPr>
                        <a:t>max</a:t>
                      </a:r>
                      <a:r>
                        <a:rPr lang="en-US" b="1" dirty="0">
                          <a:solidFill>
                            <a:sysClr val="windowText" lastClr="000000"/>
                          </a:solidFill>
                        </a:rPr>
                        <a:t> (h)</a:t>
                      </a:r>
                      <a:r>
                        <a:rPr lang="en-US" baseline="30000" dirty="0">
                          <a:solidFill>
                            <a:sysClr val="windowText" lastClr="000000"/>
                          </a:solidFill>
                        </a:rPr>
                        <a:t> 3</a:t>
                      </a:r>
                      <a:endParaRPr lang="en-US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0.75</a:t>
                      </a:r>
                      <a:endParaRPr lang="en-US" baseline="30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177814"/>
                  </a:ext>
                </a:extLst>
              </a:tr>
              <a:tr h="505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charset="-120"/>
                        </a:rPr>
                        <a:t>Mean AUC</a:t>
                      </a:r>
                      <a:r>
                        <a:rPr kumimoji="0" lang="en-GB" altLang="zh-TW" sz="18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charset="-120"/>
                        </a:rPr>
                        <a:t> 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charset="-120"/>
                        </a:rPr>
                        <a:t>µ</a:t>
                      </a:r>
                      <a:r>
                        <a:rPr kumimoji="0" lang="en-US" altLang="zh-TW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charset="-120"/>
                        </a:rPr>
                        <a:t>g.h</a:t>
                      </a: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charset="-120"/>
                        </a:rPr>
                        <a:t>/mL</a:t>
                      </a:r>
                      <a:r>
                        <a:rPr kumimoji="0" lang="en-US" altLang="zh-TW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kumimoji="0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>
                          <a:solidFill>
                            <a:sysClr val="windowText" lastClr="000000"/>
                          </a:solidFill>
                        </a:rPr>
                        <a:t>63.7 (1000 mg)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66.5 (720 mg)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77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28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48" y="260994"/>
            <a:ext cx="7543800" cy="58207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Pharmacokinetics of EC-MPS Compared with MMF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94" y="1112519"/>
            <a:ext cx="8572916" cy="3905517"/>
          </a:xfrm>
        </p:spPr>
        <p:txBody>
          <a:bodyPr>
            <a:normAutofit/>
          </a:bodyPr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/>
              <a:t>EC MPS 720 mg and MMF 1000 mg resulted in similar MPA exposure (AUC</a:t>
            </a:r>
            <a:r>
              <a:rPr lang="en-US" baseline="-25000" dirty="0"/>
              <a:t>0-∞</a:t>
            </a:r>
            <a:r>
              <a:rPr lang="en-US" dirty="0"/>
              <a:t>)</a:t>
            </a:r>
            <a:r>
              <a:rPr lang="en-US" baseline="30000" dirty="0"/>
              <a:t>1,2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dirty="0"/>
              <a:t>However, a delayed MPA maximal plasma concentration (</a:t>
            </a:r>
            <a:r>
              <a:rPr lang="en-US" dirty="0" err="1"/>
              <a:t>t</a:t>
            </a:r>
            <a:r>
              <a:rPr lang="en-US" baseline="-25000" dirty="0" err="1"/>
              <a:t>max</a:t>
            </a:r>
            <a:r>
              <a:rPr lang="en-US" dirty="0"/>
              <a:t>) was observed with EC-MPS, consistent with the enteric coated design.</a:t>
            </a:r>
            <a:r>
              <a:rPr lang="en-US" baseline="30000" dirty="0"/>
              <a:t>1,2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60018" y="6377095"/>
            <a:ext cx="9121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1. American Journal of Transplantation 2007.7. 888–898.2. </a:t>
            </a:r>
            <a:r>
              <a:rPr lang="en-US" altLang="zh-TW" sz="1400" dirty="0" err="1">
                <a:solidFill>
                  <a:schemeClr val="bg1"/>
                </a:solidFill>
                <a:ea typeface="新細明體" charset="-120"/>
              </a:rPr>
              <a:t>Arns</a:t>
            </a:r>
            <a:r>
              <a:rPr lang="en-US" altLang="zh-TW" sz="1400" dirty="0">
                <a:solidFill>
                  <a:schemeClr val="bg1"/>
                </a:solidFill>
                <a:ea typeface="新細明體" charset="-120"/>
              </a:rPr>
              <a:t> W </a:t>
            </a:r>
            <a:r>
              <a:rPr lang="en-US" altLang="zh-TW" sz="14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US" altLang="zh-TW" sz="14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US" altLang="zh-TW" sz="1400" i="1" dirty="0" err="1">
                <a:solidFill>
                  <a:schemeClr val="bg1"/>
                </a:solidFill>
                <a:ea typeface="新細明體" charset="-120"/>
              </a:rPr>
              <a:t>Clin</a:t>
            </a:r>
            <a:r>
              <a:rPr lang="en-US" altLang="zh-TW" sz="1400" i="1" dirty="0">
                <a:solidFill>
                  <a:schemeClr val="bg1"/>
                </a:solidFill>
                <a:ea typeface="新細明體" charset="-120"/>
              </a:rPr>
              <a:t> Transplant</a:t>
            </a:r>
            <a:r>
              <a:rPr lang="en-US" altLang="zh-TW" sz="1400" dirty="0">
                <a:solidFill>
                  <a:schemeClr val="bg1"/>
                </a:solidFill>
                <a:ea typeface="新細明體" charset="-120"/>
              </a:rPr>
              <a:t> 2005;19:199–206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</a:t>
            </a:r>
          </a:p>
        </p:txBody>
      </p:sp>
      <p:graphicFrame>
        <p:nvGraphicFramePr>
          <p:cNvPr id="7" name="Group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537258"/>
              </p:ext>
            </p:extLst>
          </p:nvPr>
        </p:nvGraphicFramePr>
        <p:xfrm>
          <a:off x="537746" y="3093720"/>
          <a:ext cx="8181975" cy="1932413"/>
        </p:xfrm>
        <a:graphic>
          <a:graphicData uri="http://schemas.openxmlformats.org/drawingml/2006/table">
            <a:tbl>
              <a:tblPr/>
              <a:tblGrid>
                <a:gridCol w="2370138">
                  <a:extLst>
                    <a:ext uri="{9D8B030D-6E8A-4147-A177-3AD203B41FA5}">
                      <a16:colId xmlns:a16="http://schemas.microsoft.com/office/drawing/2014/main" val="2013556985"/>
                    </a:ext>
                  </a:extLst>
                </a:gridCol>
                <a:gridCol w="523875">
                  <a:extLst>
                    <a:ext uri="{9D8B030D-6E8A-4147-A177-3AD203B41FA5}">
                      <a16:colId xmlns:a16="http://schemas.microsoft.com/office/drawing/2014/main" val="2940174784"/>
                    </a:ext>
                  </a:extLst>
                </a:gridCol>
                <a:gridCol w="1649412">
                  <a:extLst>
                    <a:ext uri="{9D8B030D-6E8A-4147-A177-3AD203B41FA5}">
                      <a16:colId xmlns:a16="http://schemas.microsoft.com/office/drawing/2014/main" val="421477116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1587574460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450545289"/>
                    </a:ext>
                  </a:extLst>
                </a:gridCol>
                <a:gridCol w="1287462">
                  <a:extLst>
                    <a:ext uri="{9D8B030D-6E8A-4147-A177-3AD203B41FA5}">
                      <a16:colId xmlns:a16="http://schemas.microsoft.com/office/drawing/2014/main" val="2657976922"/>
                    </a:ext>
                  </a:extLst>
                </a:gridCol>
              </a:tblGrid>
              <a:tr h="665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zh-TW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EC-MPS</a:t>
                      </a:r>
                      <a:br>
                        <a:rPr kumimoji="0" lang="en-GB" altLang="zh-TW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</a:br>
                      <a:r>
                        <a:rPr kumimoji="0" lang="en-GB" altLang="zh-TW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720 mg</a:t>
                      </a:r>
                      <a:endParaRPr kumimoji="0" lang="en-GB" altLang="zh-TW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MMF</a:t>
                      </a:r>
                      <a:br>
                        <a:rPr kumimoji="0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</a:br>
                      <a:r>
                        <a:rPr kumimoji="0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1000 mg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p value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90% CI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663163"/>
                  </a:ext>
                </a:extLst>
              </a:tr>
              <a:tr h="635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Median t</a:t>
                      </a:r>
                      <a:r>
                        <a:rPr kumimoji="0" lang="en-GB" altLang="zh-TW" sz="16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max</a:t>
                      </a:r>
                      <a:r>
                        <a:rPr kumimoji="0" lang="en-GB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, hours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2.0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0.75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&lt;0.01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6354708"/>
                  </a:ext>
                </a:extLst>
              </a:tr>
              <a:tr h="631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Mean AUC</a:t>
                      </a:r>
                      <a:r>
                        <a:rPr kumimoji="0" lang="en-GB" altLang="zh-TW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0-</a:t>
                      </a:r>
                      <a:r>
                        <a:rPr kumimoji="0" lang="en-GB" altLang="zh-TW" sz="16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∞</a:t>
                      </a:r>
                      <a:r>
                        <a:rPr kumimoji="0" lang="en-GB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, 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µ</a:t>
                      </a:r>
                      <a:r>
                        <a:rPr kumimoji="0" lang="en-US" altLang="zh-TW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g.h</a:t>
                      </a: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/mL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66.5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63.7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ns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rgbClr val="C00000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defRPr sz="1200">
                          <a:solidFill>
                            <a:schemeClr val="bg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charset="-120"/>
                        </a:rPr>
                        <a:t>91-109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395650"/>
                  </a:ext>
                </a:extLst>
              </a:tr>
            </a:tbl>
          </a:graphicData>
        </a:graphic>
      </p:graphicFrame>
      <p:sp>
        <p:nvSpPr>
          <p:cNvPr id="8" name="Line 47"/>
          <p:cNvSpPr>
            <a:spLocks noChangeShapeType="1"/>
          </p:cNvSpPr>
          <p:nvPr/>
        </p:nvSpPr>
        <p:spPr bwMode="auto">
          <a:xfrm>
            <a:off x="571084" y="5022958"/>
            <a:ext cx="82089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48"/>
          <p:cNvSpPr>
            <a:spLocks noChangeArrowheads="1"/>
          </p:cNvSpPr>
          <p:nvPr/>
        </p:nvSpPr>
        <p:spPr bwMode="auto">
          <a:xfrm>
            <a:off x="466923" y="2532170"/>
            <a:ext cx="8530194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zh-TW">
              <a:solidFill>
                <a:schemeClr val="tx1"/>
              </a:solidFill>
              <a:ea typeface="新細明體" charset="-120"/>
            </a:endParaRPr>
          </a:p>
        </p:txBody>
      </p:sp>
      <p:sp>
        <p:nvSpPr>
          <p:cNvPr id="10" name="Rectangle 60"/>
          <p:cNvSpPr>
            <a:spLocks noChangeArrowheads="1"/>
          </p:cNvSpPr>
          <p:nvPr/>
        </p:nvSpPr>
        <p:spPr bwMode="auto">
          <a:xfrm>
            <a:off x="569496" y="2627420"/>
            <a:ext cx="8574504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zh-TW" sz="1600" b="1" dirty="0" err="1">
                <a:solidFill>
                  <a:schemeClr val="bg1"/>
                </a:solidFill>
                <a:ea typeface="新細明體" charset="-120"/>
              </a:rPr>
              <a:t>Randomised</a:t>
            </a:r>
            <a:r>
              <a:rPr lang="en-US" altLang="zh-TW" sz="1600" b="1" dirty="0">
                <a:solidFill>
                  <a:schemeClr val="bg1"/>
                </a:solidFill>
                <a:ea typeface="新細明體" charset="-120"/>
              </a:rPr>
              <a:t>, Crossover, Single-dose Study In 24 Stable Renal Transplant Patients</a:t>
            </a:r>
            <a:r>
              <a:rPr lang="en-US" altLang="zh-TW" sz="1600" b="1" baseline="30000" dirty="0">
                <a:solidFill>
                  <a:schemeClr val="bg1"/>
                </a:solidFill>
                <a:ea typeface="新細明體" charset="-120"/>
              </a:rPr>
              <a:t>2</a:t>
            </a:r>
          </a:p>
        </p:txBody>
      </p:sp>
      <p:sp>
        <p:nvSpPr>
          <p:cNvPr id="11" name="Line 49"/>
          <p:cNvSpPr>
            <a:spLocks noChangeShapeType="1"/>
          </p:cNvSpPr>
          <p:nvPr/>
        </p:nvSpPr>
        <p:spPr bwMode="auto">
          <a:xfrm>
            <a:off x="571084" y="3718033"/>
            <a:ext cx="820896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379194" y="5665577"/>
            <a:ext cx="5416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tx1"/>
                </a:solidFill>
                <a:ea typeface="新細明體" charset="-120"/>
              </a:rPr>
              <a:t>MPA, mycophenolic acid; AUC, area under the concentration-time curve; </a:t>
            </a:r>
            <a:br>
              <a:rPr lang="en-GB" altLang="zh-TW" sz="1000" dirty="0">
                <a:solidFill>
                  <a:schemeClr val="tx1"/>
                </a:solidFill>
                <a:ea typeface="新細明體" charset="-120"/>
              </a:rPr>
            </a:br>
            <a:r>
              <a:rPr lang="en-GB" altLang="zh-TW" sz="1000" dirty="0">
                <a:solidFill>
                  <a:schemeClr val="tx1"/>
                </a:solidFill>
                <a:ea typeface="新細明體" charset="-120"/>
              </a:rPr>
              <a:t>MMF, </a:t>
            </a:r>
            <a:r>
              <a:rPr lang="en-GB" altLang="zh-TW" sz="1000" dirty="0" err="1">
                <a:solidFill>
                  <a:schemeClr val="tx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tx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tx1"/>
                </a:solidFill>
                <a:ea typeface="新細明體" charset="-120"/>
              </a:rPr>
              <a:t>mofetil</a:t>
            </a:r>
            <a:r>
              <a:rPr lang="en-GB" altLang="zh-TW" sz="1000" dirty="0">
                <a:solidFill>
                  <a:schemeClr val="tx1"/>
                </a:solidFill>
                <a:ea typeface="新細明體" charset="-120"/>
              </a:rPr>
              <a:t>; </a:t>
            </a:r>
            <a:r>
              <a:rPr lang="en-GB" altLang="zh-TW" sz="1000" dirty="0" err="1">
                <a:solidFill>
                  <a:schemeClr val="tx1"/>
                </a:solidFill>
                <a:ea typeface="新細明體" charset="-120"/>
              </a:rPr>
              <a:t>t</a:t>
            </a:r>
            <a:r>
              <a:rPr lang="en-GB" altLang="zh-TW" sz="1000" baseline="-25000" dirty="0" err="1">
                <a:solidFill>
                  <a:schemeClr val="tx1"/>
                </a:solidFill>
                <a:ea typeface="新細明體" charset="-120"/>
              </a:rPr>
              <a:t>max</a:t>
            </a:r>
            <a:r>
              <a:rPr lang="en-GB" altLang="zh-TW" sz="1000" dirty="0">
                <a:solidFill>
                  <a:schemeClr val="tx1"/>
                </a:solidFill>
                <a:ea typeface="新細明體" charset="-120"/>
              </a:rPr>
              <a:t>, time to maximum concentration; </a:t>
            </a:r>
            <a:br>
              <a:rPr lang="en-GB" altLang="zh-TW" sz="1000" dirty="0">
                <a:solidFill>
                  <a:schemeClr val="tx1"/>
                </a:solidFill>
                <a:ea typeface="新細明體" charset="-120"/>
              </a:rPr>
            </a:br>
            <a:r>
              <a:rPr lang="en-GB" altLang="zh-TW" sz="1000" dirty="0">
                <a:solidFill>
                  <a:schemeClr val="tx1"/>
                </a:solidFill>
                <a:ea typeface="新細明體" charset="-120"/>
              </a:rPr>
              <a:t>CI, confidence interval; ns, not significant</a:t>
            </a:r>
          </a:p>
        </p:txBody>
      </p:sp>
    </p:spTree>
    <p:extLst>
      <p:ext uri="{BB962C8B-B14F-4D97-AF65-F5344CB8AC3E}">
        <p14:creationId xmlns:p14="http://schemas.microsoft.com/office/powerpoint/2010/main" val="8105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Efficacy Comparison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 novo renal transplants</a:t>
            </a:r>
          </a:p>
          <a:p>
            <a:r>
              <a:rPr lang="en-US" dirty="0"/>
              <a:t>Maintenance transplant patients</a:t>
            </a:r>
          </a:p>
          <a:p>
            <a:r>
              <a:rPr lang="en-US" dirty="0"/>
              <a:t>Diabetic Kidney transplant patients </a:t>
            </a:r>
          </a:p>
        </p:txBody>
      </p:sp>
    </p:spTree>
    <p:extLst>
      <p:ext uri="{BB962C8B-B14F-4D97-AF65-F5344CB8AC3E}">
        <p14:creationId xmlns:p14="http://schemas.microsoft.com/office/powerpoint/2010/main" val="142572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7"/>
          <p:cNvSpPr>
            <a:spLocks noGrp="1" noChangeArrowheads="1"/>
          </p:cNvSpPr>
          <p:nvPr>
            <p:ph type="title"/>
          </p:nvPr>
        </p:nvSpPr>
        <p:spPr>
          <a:xfrm>
            <a:off x="366862" y="1116916"/>
            <a:ext cx="7543800" cy="622194"/>
          </a:xfrm>
        </p:spPr>
        <p:txBody>
          <a:bodyPr anchor="t">
            <a:normAutofit/>
          </a:bodyPr>
          <a:lstStyle/>
          <a:p>
            <a:r>
              <a:rPr lang="en-US" altLang="zh-TW" sz="3200" b="1" dirty="0">
                <a:solidFill>
                  <a:srgbClr val="C00000"/>
                </a:solidFill>
                <a:ea typeface="新細明體" charset="-120"/>
              </a:rPr>
              <a:t>B301 Study</a:t>
            </a:r>
            <a:r>
              <a:rPr lang="en-US" altLang="zh-TW" sz="3200" b="1" baseline="30000" dirty="0">
                <a:solidFill>
                  <a:srgbClr val="C00000"/>
                </a:solidFill>
                <a:ea typeface="新細明體" charset="-120"/>
              </a:rPr>
              <a:t>1,2</a:t>
            </a:r>
            <a:endParaRPr lang="en-GB" altLang="zh-TW" sz="3200" b="1" baseline="30000" dirty="0">
              <a:solidFill>
                <a:srgbClr val="C00000"/>
              </a:solidFill>
              <a:ea typeface="新細明體" charset="-120"/>
            </a:endParaRPr>
          </a:p>
        </p:txBody>
      </p:sp>
      <p:sp>
        <p:nvSpPr>
          <p:cNvPr id="90116" name="Rectangle 8"/>
          <p:cNvSpPr>
            <a:spLocks noGrp="1" noChangeArrowheads="1"/>
          </p:cNvSpPr>
          <p:nvPr>
            <p:ph idx="1"/>
          </p:nvPr>
        </p:nvSpPr>
        <p:spPr>
          <a:xfrm>
            <a:off x="525626" y="1792422"/>
            <a:ext cx="8068629" cy="4023360"/>
          </a:xfrm>
        </p:spPr>
        <p:txBody>
          <a:bodyPr>
            <a:normAutofit fontScale="92500" lnSpcReduction="10000"/>
          </a:bodyPr>
          <a:lstStyle/>
          <a:p>
            <a:pPr marL="288925" indent="-28892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Multicentre, randomised, double-blind, 12-month, parallel-group trial</a:t>
            </a:r>
            <a:r>
              <a:rPr lang="en-GB" altLang="zh-TW" baseline="30000" dirty="0">
                <a:ea typeface="新細明體" charset="-120"/>
              </a:rPr>
              <a:t>1</a:t>
            </a:r>
            <a:r>
              <a:rPr lang="en-GB" altLang="zh-TW" dirty="0">
                <a:ea typeface="新細明體" charset="-120"/>
              </a:rPr>
              <a:t> with 2-year open-label extension</a:t>
            </a:r>
            <a:r>
              <a:rPr lang="en-GB" altLang="zh-TW" baseline="30000" dirty="0">
                <a:ea typeface="新細明體" charset="-120"/>
              </a:rPr>
              <a:t>2</a:t>
            </a:r>
          </a:p>
          <a:p>
            <a:pPr marL="288925" indent="-28892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30 centres in Europe, USA and Canada</a:t>
            </a:r>
          </a:p>
          <a:p>
            <a:pPr marL="288925" indent="-28892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Adult recipients of a first renal transplant (deceased, living-unrelated or </a:t>
            </a:r>
            <a:br>
              <a:rPr lang="en-GB" altLang="zh-TW" dirty="0">
                <a:ea typeface="新細明體" charset="-120"/>
              </a:rPr>
            </a:br>
            <a:r>
              <a:rPr lang="en-GB" altLang="zh-TW" dirty="0">
                <a:ea typeface="新細明體" charset="-120"/>
              </a:rPr>
              <a:t>HLA-mismatched living-related donor)</a:t>
            </a:r>
          </a:p>
          <a:p>
            <a:pPr marL="288925" indent="-28892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Randomised to</a:t>
            </a:r>
          </a:p>
          <a:p>
            <a:pPr marL="625475" lvl="1" indent="-3365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EC-MPS 1440 mg/day (n=213)</a:t>
            </a:r>
          </a:p>
          <a:p>
            <a:pPr marL="625475" lvl="1" indent="-3365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MMF 2000 mg/day (n=210)</a:t>
            </a:r>
          </a:p>
          <a:p>
            <a:pPr marL="288925" indent="-28892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Cyclosporine  C0 monitoring (Days 1–7, 200–400 ng/mL; Weeks 1–4, 200–300 ng/mL; Months 2–6, 150–250 ng/mL; Months 7–12, 100–200 ng/mL) </a:t>
            </a:r>
          </a:p>
          <a:p>
            <a:pPr marL="288925" indent="-288925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GB" altLang="zh-TW" dirty="0">
                <a:ea typeface="新細明體" charset="-120"/>
              </a:rPr>
              <a:t>Steroids (local practice, ≥5 mg/day for ≥6 months)</a:t>
            </a:r>
          </a:p>
        </p:txBody>
      </p:sp>
      <p:sp>
        <p:nvSpPr>
          <p:cNvPr id="90118" name="Rectangle 1209"/>
          <p:cNvSpPr>
            <a:spLocks noChangeArrowheads="1"/>
          </p:cNvSpPr>
          <p:nvPr/>
        </p:nvSpPr>
        <p:spPr bwMode="auto">
          <a:xfrm>
            <a:off x="4953001" y="6370638"/>
            <a:ext cx="3938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1.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Salvadori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M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Am J Transplant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2003;4:231–6;</a:t>
            </a:r>
          </a:p>
          <a:p>
            <a:pPr algn="r"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2.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Salvadori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M 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et al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. </a:t>
            </a:r>
            <a:r>
              <a:rPr lang="en-GB" altLang="zh-TW" sz="1000" i="1" dirty="0" err="1">
                <a:solidFill>
                  <a:schemeClr val="bg1"/>
                </a:solidFill>
                <a:ea typeface="新細明體" charset="-120"/>
              </a:rPr>
              <a:t>Clin</a:t>
            </a:r>
            <a:r>
              <a:rPr lang="en-GB" altLang="zh-TW" sz="1000" i="1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i="1" dirty="0" err="1">
                <a:solidFill>
                  <a:schemeClr val="bg1"/>
                </a:solidFill>
                <a:ea typeface="新細明體" charset="-120"/>
              </a:rPr>
              <a:t>Nephrol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2006;</a:t>
            </a:r>
            <a:r>
              <a:rPr lang="nb-NO" altLang="zh-TW" sz="1000" dirty="0">
                <a:solidFill>
                  <a:schemeClr val="bg1"/>
                </a:solidFill>
                <a:ea typeface="新細明體" charset="-120"/>
              </a:rPr>
              <a:t>66:112–9</a:t>
            </a:r>
            <a:endParaRPr lang="en-GB" altLang="zh-TW" sz="1000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90119" name="Rectangle 30"/>
          <p:cNvSpPr>
            <a:spLocks noChangeArrowheads="1"/>
          </p:cNvSpPr>
          <p:nvPr/>
        </p:nvSpPr>
        <p:spPr bwMode="auto">
          <a:xfrm>
            <a:off x="148908" y="6491288"/>
            <a:ext cx="6323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●"/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●"/>
              <a:defRPr sz="1600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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1400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HLA, human leucocyte antigen; MMF,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mycophenolate</a:t>
            </a:r>
            <a:r>
              <a:rPr lang="en-GB" altLang="zh-TW" sz="1000" dirty="0">
                <a:solidFill>
                  <a:schemeClr val="bg1"/>
                </a:solidFill>
                <a:ea typeface="新細明體" charset="-120"/>
              </a:rPr>
              <a:t> </a:t>
            </a:r>
            <a:r>
              <a:rPr lang="en-GB" altLang="zh-TW" sz="1000" dirty="0" err="1">
                <a:solidFill>
                  <a:schemeClr val="bg1"/>
                </a:solidFill>
                <a:ea typeface="新細明體" charset="-120"/>
              </a:rPr>
              <a:t>mofetil</a:t>
            </a:r>
            <a:endParaRPr lang="en-GB" altLang="zh-TW" sz="1000" dirty="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462" y="248930"/>
            <a:ext cx="7998793" cy="5232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EC-MPS vs MMF in de novo renal transplant patients</a:t>
            </a:r>
          </a:p>
        </p:txBody>
      </p:sp>
    </p:spTree>
    <p:extLst>
      <p:ext uri="{BB962C8B-B14F-4D97-AF65-F5344CB8AC3E}">
        <p14:creationId xmlns:p14="http://schemas.microsoft.com/office/powerpoint/2010/main" val="32821565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47092FBE641844991D1BF2D8325B4D" ma:contentTypeVersion="11" ma:contentTypeDescription="Create a new document." ma:contentTypeScope="" ma:versionID="8c9dbbb887f2439e9fd66d59ef97466b">
  <xsd:schema xmlns:xsd="http://www.w3.org/2001/XMLSchema" xmlns:xs="http://www.w3.org/2001/XMLSchema" xmlns:p="http://schemas.microsoft.com/office/2006/metadata/properties" xmlns:ns2="cc7c4e46-7072-4a04-8a65-9699615f2aff" xmlns:ns3="06471cd5-6233-43e5-81e2-e0eaedb14eca" targetNamespace="http://schemas.microsoft.com/office/2006/metadata/properties" ma:root="true" ma:fieldsID="7b47de865724c994609fb2c5dc002f73" ns2:_="" ns3:_="">
    <xsd:import namespace="cc7c4e46-7072-4a04-8a65-9699615f2aff"/>
    <xsd:import namespace="06471cd5-6233-43e5-81e2-e0eaedb14e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c4e46-7072-4a04-8a65-9699615f2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71cd5-6233-43e5-81e2-e0eaedb14ec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4BBB80-F0F6-4DC1-B638-C3A3B2CE6403}"/>
</file>

<file path=customXml/itemProps2.xml><?xml version="1.0" encoding="utf-8"?>
<ds:datastoreItem xmlns:ds="http://schemas.openxmlformats.org/officeDocument/2006/customXml" ds:itemID="{FCB014B9-58C2-4547-977D-AD4A51BDF3AB}"/>
</file>

<file path=customXml/itemProps3.xml><?xml version="1.0" encoding="utf-8"?>
<ds:datastoreItem xmlns:ds="http://schemas.openxmlformats.org/officeDocument/2006/customXml" ds:itemID="{615D4C55-AB97-42CB-B76F-2711C4B95AE4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3127</Words>
  <Application>Microsoft Office PowerPoint</Application>
  <PresentationFormat>On-screen Show (4:3)</PresentationFormat>
  <Paragraphs>538</Paragraphs>
  <Slides>37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Retrospect</vt:lpstr>
      <vt:lpstr>Comparison features between:    Enteric-Coated Mycophenolate Sodium (EC-MPS) and Mycophenolate Mofetil (MMF)  </vt:lpstr>
      <vt:lpstr>OVERVIEW</vt:lpstr>
      <vt:lpstr>Mycophenolate Acid (MPA) Role in Immunosuppression </vt:lpstr>
      <vt:lpstr>T-Cell Activation through Three Signals </vt:lpstr>
      <vt:lpstr>PowerPoint Presentation</vt:lpstr>
      <vt:lpstr>MPA Formulations: Mycophenolate Mofetil (MMF) and Mycophenolate Sodium (MPS)</vt:lpstr>
      <vt:lpstr>Pharmacokinetics of EC-MPS Compared with MMF</vt:lpstr>
      <vt:lpstr>Efficacy Comparison </vt:lpstr>
      <vt:lpstr>B301 Study1,2</vt:lpstr>
      <vt:lpstr>STUDY DESIGN: B3012</vt:lpstr>
      <vt:lpstr>Result :  EC MPS and MMF,  therapeutically equivalent  in de novo KTx patients</vt:lpstr>
      <vt:lpstr>PowerPoint Presentation</vt:lpstr>
      <vt:lpstr>PowerPoint Presentation</vt:lpstr>
      <vt:lpstr>PowerPoint Presentation</vt:lpstr>
      <vt:lpstr>Result : There were no statistically significant differences between EC-MPS and MMF in the efficacy parameters measured</vt:lpstr>
      <vt:lpstr>PowerPoint Presentation</vt:lpstr>
      <vt:lpstr>PowerPoint Presentation</vt:lpstr>
      <vt:lpstr>Safety Comparison </vt:lpstr>
      <vt:lpstr>Distinct features of MMF vs EC-MPS led to different GI effects</vt:lpstr>
      <vt:lpstr>Quantifying the incidence of MPA-related GI adverse effects is challenging due to:</vt:lpstr>
      <vt:lpstr>Clinical Study to Assess Safety in Renal Transplant</vt:lpstr>
      <vt:lpstr>PROGIS STUDY</vt:lpstr>
      <vt:lpstr>Study population: PROGIS </vt:lpstr>
      <vt:lpstr>PowerPoint Presentation</vt:lpstr>
      <vt:lpstr>PowerPoint Presentation</vt:lpstr>
      <vt:lpstr>Validated instruments were used to assess patient-reported outcomes in PROGIS</vt:lpstr>
      <vt:lpstr>PowerPoint Presentation</vt:lpstr>
      <vt:lpstr>PowerPoint Presentation</vt:lpstr>
      <vt:lpstr>Patient- and physician-perceived GI symptoms improved after conversion from MMF to EC MPS</vt:lpstr>
      <vt:lpstr>Clinical Study to Assess Safety in Autoimmune Diseases</vt:lpstr>
      <vt:lpstr>Impact of switching from MMF to EC-MPS on GI side effects in patients with autoimmune disease: a Phase III, open-label, single-arm, multicenter study</vt:lpstr>
      <vt:lpstr>Inclusion</vt:lpstr>
      <vt:lpstr>Study Design</vt:lpstr>
      <vt:lpstr>Result: A Statically significant improvement in GSRS total score after conversion from MMF to EC-MPS</vt:lpstr>
      <vt:lpstr>  Clinical and Economic Impact of GI Adverse Events</vt:lpstr>
      <vt:lpstr>Clinical Impact &amp; Economic Impact of GI Adverse Events In Renal Transplantation</vt:lpstr>
      <vt:lpstr>CONCLUSION</vt:lpstr>
    </vt:vector>
  </TitlesOfParts>
  <Company>Novartis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</dc:title>
  <dc:creator>Nurhasanah, Tika</dc:creator>
  <cp:lastModifiedBy>Nurhasanah, Tika</cp:lastModifiedBy>
  <cp:revision>175</cp:revision>
  <cp:lastPrinted>2018-04-02T06:53:22Z</cp:lastPrinted>
  <dcterms:created xsi:type="dcterms:W3CDTF">2018-02-26T07:03:52Z</dcterms:created>
  <dcterms:modified xsi:type="dcterms:W3CDTF">2020-04-29T07:53:24Z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0x0101001847092FBE641844991D1BF2D8325B4D</vt:lpwstr>
  </property>
</Properties>
</file>