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10.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drawings/drawing3.xml" ContentType="application/vnd.openxmlformats-officedocument.drawingml.chartshapes+xml"/>
  <Override PartName="/ppt/charts/chart12.xml" ContentType="application/vnd.openxmlformats-officedocument.drawingml.chart+xml"/>
  <Override PartName="/ppt/drawings/drawing4.xml" ContentType="application/vnd.openxmlformats-officedocument.drawingml.chartshapes+xml"/>
  <Override PartName="/ppt/notesSlides/notesSlide11.xml" ContentType="application/vnd.openxmlformats-officedocument.presentationml.notesSlide+xml"/>
  <Override PartName="/ppt/tags/tag10.xml" ContentType="application/vnd.openxmlformats-officedocument.presentationml.tags+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5"/>
  </p:notesMasterIdLst>
  <p:handoutMasterIdLst>
    <p:handoutMasterId r:id="rId26"/>
  </p:handoutMasterIdLst>
  <p:sldIdLst>
    <p:sldId id="348" r:id="rId5"/>
    <p:sldId id="406" r:id="rId6"/>
    <p:sldId id="401" r:id="rId7"/>
    <p:sldId id="402" r:id="rId8"/>
    <p:sldId id="364" r:id="rId9"/>
    <p:sldId id="366" r:id="rId10"/>
    <p:sldId id="383" r:id="rId11"/>
    <p:sldId id="367" r:id="rId12"/>
    <p:sldId id="403" r:id="rId13"/>
    <p:sldId id="404" r:id="rId14"/>
    <p:sldId id="385" r:id="rId15"/>
    <p:sldId id="386" r:id="rId16"/>
    <p:sldId id="387" r:id="rId17"/>
    <p:sldId id="389" r:id="rId18"/>
    <p:sldId id="390" r:id="rId19"/>
    <p:sldId id="392" r:id="rId20"/>
    <p:sldId id="393" r:id="rId21"/>
    <p:sldId id="395" r:id="rId22"/>
    <p:sldId id="394" r:id="rId23"/>
    <p:sldId id="356" r:id="rId24"/>
  </p:sldIdLst>
  <p:sldSz cx="12192000" cy="6858000"/>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B9AA7EF-A34A-404D-A790-A593C855C813}">
          <p14:sldIdLst>
            <p14:sldId id="348"/>
            <p14:sldId id="406"/>
            <p14:sldId id="401"/>
            <p14:sldId id="402"/>
            <p14:sldId id="364"/>
            <p14:sldId id="366"/>
            <p14:sldId id="383"/>
            <p14:sldId id="367"/>
            <p14:sldId id="403"/>
            <p14:sldId id="404"/>
            <p14:sldId id="385"/>
            <p14:sldId id="386"/>
            <p14:sldId id="387"/>
            <p14:sldId id="389"/>
            <p14:sldId id="390"/>
            <p14:sldId id="392"/>
            <p14:sldId id="393"/>
            <p14:sldId id="395"/>
            <p14:sldId id="394"/>
            <p14:sldId id="356"/>
          </p14:sldIdLst>
        </p14:section>
      </p14:sectionLst>
    </p:ext>
    <p:ext uri="{EFAFB233-063F-42B5-8137-9DF3F51BA10A}">
      <p15:sldGuideLst xmlns:p15="http://schemas.microsoft.com/office/powerpoint/2012/main">
        <p15:guide id="1" orient="horz" pos="336" userDrawn="1">
          <p15:clr>
            <a:srgbClr val="A4A3A4"/>
          </p15:clr>
        </p15:guide>
        <p15:guide id="2" orient="horz" pos="4176" userDrawn="1">
          <p15:clr>
            <a:srgbClr val="A4A3A4"/>
          </p15:clr>
        </p15:guide>
        <p15:guide id="3" orient="horz" pos="1776" userDrawn="1">
          <p15:clr>
            <a:srgbClr val="A4A3A4"/>
          </p15:clr>
        </p15:guide>
        <p15:guide id="4" pos="7296" userDrawn="1">
          <p15:clr>
            <a:srgbClr val="A4A3A4"/>
          </p15:clr>
        </p15:guide>
        <p15:guide id="5" userDrawn="1">
          <p15:clr>
            <a:srgbClr val="A4A3A4"/>
          </p15:clr>
        </p15:guide>
        <p15:guide id="6" pos="384" userDrawn="1">
          <p15:clr>
            <a:srgbClr val="A4A3A4"/>
          </p15:clr>
        </p15:guide>
        <p15:guide id="9" pos="3984" userDrawn="1">
          <p15:clr>
            <a:srgbClr val="A4A3A4"/>
          </p15:clr>
        </p15:guide>
        <p15:guide id="10" pos="5184" userDrawn="1">
          <p15:clr>
            <a:srgbClr val="A4A3A4"/>
          </p15:clr>
        </p15:guide>
        <p15:guide id="11" orient="horz" pos="432" userDrawn="1">
          <p15:clr>
            <a:srgbClr val="A4A3A4"/>
          </p15:clr>
        </p15:guide>
        <p15:guide id="12" orient="horz" pos="960" userDrawn="1">
          <p15:clr>
            <a:srgbClr val="A4A3A4"/>
          </p15:clr>
        </p15:guide>
        <p15:guide id="13" orient="horz" pos="1920" userDrawn="1">
          <p15:clr>
            <a:srgbClr val="A4A3A4"/>
          </p15:clr>
        </p15:guide>
        <p15:guide id="14" orient="horz" pos="3696" userDrawn="1">
          <p15:clr>
            <a:srgbClr val="A4A3A4"/>
          </p15:clr>
        </p15:guide>
        <p15:guide id="15" orient="horz" pos="2352" userDrawn="1">
          <p15:clr>
            <a:srgbClr val="A4A3A4"/>
          </p15:clr>
        </p15:guide>
        <p15:guide id="16" pos="1056" userDrawn="1">
          <p15:clr>
            <a:srgbClr val="A4A3A4"/>
          </p15:clr>
        </p15:guide>
        <p15:guide id="17" pos="2624" userDrawn="1">
          <p15:clr>
            <a:srgbClr val="A4A3A4"/>
          </p15:clr>
        </p15:guide>
        <p15:guide id="18" pos="3328" userDrawn="1">
          <p15:clr>
            <a:srgbClr val="A4A3A4"/>
          </p15:clr>
        </p15:guide>
        <p15:guide id="19" pos="4608" userDrawn="1">
          <p15:clr>
            <a:srgbClr val="A4A3A4"/>
          </p15:clr>
        </p15:guide>
        <p15:guide id="20" orient="horz" pos="1200" userDrawn="1">
          <p15:clr>
            <a:srgbClr val="A4A3A4"/>
          </p15:clr>
        </p15:guide>
        <p15:guide id="21" orient="horz" pos="3840" userDrawn="1">
          <p15:clr>
            <a:srgbClr val="A4A3A4"/>
          </p15:clr>
        </p15:guide>
        <p15:guide id="22" pos="6272" userDrawn="1">
          <p15:clr>
            <a:srgbClr val="A4A3A4"/>
          </p15:clr>
        </p15:guide>
        <p15:guide id="23" pos="5824" userDrawn="1">
          <p15:clr>
            <a:srgbClr val="A4A3A4"/>
          </p15:clr>
        </p15:guide>
        <p15:guide id="24" orient="horz" pos="2928" userDrawn="1">
          <p15:clr>
            <a:srgbClr val="A4A3A4"/>
          </p15:clr>
        </p15:guide>
        <p15:guide id="25" orient="horz" pos="3168" userDrawn="1">
          <p15:clr>
            <a:srgbClr val="A4A3A4"/>
          </p15:clr>
        </p15:guide>
        <p15:guide id="26" pos="1536"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guide id="3" orient="horz" pos="3120">
          <p15:clr>
            <a:srgbClr val="A4A3A4"/>
          </p15:clr>
        </p15:guide>
        <p15:guide id="4"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ise Dekker" initials="ED" lastIdx="1" clrIdx="0"/>
  <p:cmAuthor id="1" name="Mishra, Silpi" initials="MS" lastIdx="13" clrIdx="1">
    <p:extLst/>
  </p:cmAuthor>
  <p:cmAuthor id="2" name="Sood, Sumeet" initials="SS" lastIdx="38" clrIdx="2">
    <p:extLst/>
  </p:cmAuthor>
  <p:cmAuthor id="3" name="Watts, Joanne (Ext)" initials="JW" lastIdx="6" clrIdx="3"/>
  <p:cmAuthor id="4" name="Borah, Bitumani" initials="BB" lastIdx="54" clrIdx="4">
    <p:extLst>
      <p:ext uri="{19B8F6BF-5375-455C-9EA6-DF929625EA0E}">
        <p15:presenceInfo xmlns:p15="http://schemas.microsoft.com/office/powerpoint/2012/main" userId="S-1-5-21-220523388-1563985344-839522115-529574" providerId="AD"/>
      </p:ext>
    </p:extLst>
  </p:cmAuthor>
  <p:cmAuthor id="5" name="Ooi, Poh Sien" initials="OPS" lastIdx="43" clrIdx="5">
    <p:extLst>
      <p:ext uri="{19B8F6BF-5375-455C-9EA6-DF929625EA0E}">
        <p15:presenceInfo xmlns:p15="http://schemas.microsoft.com/office/powerpoint/2012/main" userId="S-1-5-21-220523388-1563985344-839522115-528086" providerId="AD"/>
      </p:ext>
    </p:extLst>
  </p:cmAuthor>
  <p:cmAuthor id="6" name="Marshall, Brendan" initials="MB" lastIdx="9" clrIdx="6">
    <p:extLst>
      <p:ext uri="{19B8F6BF-5375-455C-9EA6-DF929625EA0E}">
        <p15:presenceInfo xmlns:p15="http://schemas.microsoft.com/office/powerpoint/2012/main" userId="S-1-5-21-329068152-854245398-839522115-1513449" providerId="AD"/>
      </p:ext>
    </p:extLst>
  </p:cmAuthor>
  <p:cmAuthor id="7" name="Chapman-Rothe, Nadine" initials="CN" lastIdx="18" clrIdx="7">
    <p:extLst>
      <p:ext uri="{19B8F6BF-5375-455C-9EA6-DF929625EA0E}">
        <p15:presenceInfo xmlns:p15="http://schemas.microsoft.com/office/powerpoint/2012/main" userId="S-1-5-21-329068152-854245398-839522115-1089789" providerId="AD"/>
      </p:ext>
    </p:extLst>
  </p:cmAuthor>
  <p:cmAuthor id="8" name="Haroon, Mohammad" initials="HM" lastIdx="12" clrIdx="8">
    <p:extLst>
      <p:ext uri="{19B8F6BF-5375-455C-9EA6-DF929625EA0E}">
        <p15:presenceInfo xmlns:p15="http://schemas.microsoft.com/office/powerpoint/2012/main" userId="S-1-5-21-220523388-1563985344-839522115-549788" providerId="AD"/>
      </p:ext>
    </p:extLst>
  </p:cmAuthor>
  <p:cmAuthor id="9" name="Fox, Todd-1" initials="TKF" lastIdx="10" clrIdx="9">
    <p:extLst>
      <p:ext uri="{19B8F6BF-5375-455C-9EA6-DF929625EA0E}">
        <p15:presenceInfo xmlns:p15="http://schemas.microsoft.com/office/powerpoint/2012/main" userId="Fox, Todd-1" providerId="None"/>
      </p:ext>
    </p:extLst>
  </p:cmAuthor>
  <p:cmAuthor id="10" name="Shete, Abhijit" initials="SA" lastIdx="24" clrIdx="10">
    <p:extLst>
      <p:ext uri="{19B8F6BF-5375-455C-9EA6-DF929625EA0E}">
        <p15:presenceInfo xmlns:p15="http://schemas.microsoft.com/office/powerpoint/2012/main" userId="S-1-5-21-329068152-854245398-839522115-1207973" providerId="AD"/>
      </p:ext>
    </p:extLst>
  </p:cmAuthor>
  <p:cmAuthor id="11" name="Kaur, Gurleen" initials="KG" lastIdx="11" clrIdx="11">
    <p:extLst>
      <p:ext uri="{19B8F6BF-5375-455C-9EA6-DF929625EA0E}">
        <p15:presenceInfo xmlns:p15="http://schemas.microsoft.com/office/powerpoint/2012/main" userId="S-1-5-21-220523388-1563985344-839522115-533774" providerId="AD"/>
      </p:ext>
    </p:extLst>
  </p:cmAuthor>
  <p:cmAuthor id="12" name="Sanker, Vivek" initials="SV" lastIdx="11" clrIdx="12">
    <p:extLst>
      <p:ext uri="{19B8F6BF-5375-455C-9EA6-DF929625EA0E}">
        <p15:presenceInfo xmlns:p15="http://schemas.microsoft.com/office/powerpoint/2012/main" userId="S-1-5-21-220523388-1563985344-839522115-423057" providerId="AD"/>
      </p:ext>
    </p:extLst>
  </p:cmAuthor>
  <p:cmAuthor id="13" name="Gallagher, John (Ext)" initials="GJ(" lastIdx="1" clrIdx="13">
    <p:extLst>
      <p:ext uri="{19B8F6BF-5375-455C-9EA6-DF929625EA0E}">
        <p15:presenceInfo xmlns:p15="http://schemas.microsoft.com/office/powerpoint/2012/main" userId="S-1-5-21-329068152-854245398-839522115-1271253" providerId="AD"/>
      </p:ext>
    </p:extLst>
  </p:cmAuthor>
  <p:cmAuthor id="14" name="Kasaraneni, Monisha" initials="KM" lastIdx="11" clrIdx="14">
    <p:extLst>
      <p:ext uri="{19B8F6BF-5375-455C-9EA6-DF929625EA0E}">
        <p15:presenceInfo xmlns:p15="http://schemas.microsoft.com/office/powerpoint/2012/main" userId="S-1-5-21-220523388-1563985344-839522115-571751" providerId="AD"/>
      </p:ext>
    </p:extLst>
  </p:cmAuthor>
  <p:cmAuthor id="15" name="Vattakunnel, Anju Thomas" initials="VAT" lastIdx="5" clrIdx="15">
    <p:extLst>
      <p:ext uri="{19B8F6BF-5375-455C-9EA6-DF929625EA0E}">
        <p15:presenceInfo xmlns:p15="http://schemas.microsoft.com/office/powerpoint/2012/main" userId="S-1-5-21-220523388-1563985344-839522115-576700" providerId="AD"/>
      </p:ext>
    </p:extLst>
  </p:cmAuthor>
  <p:cmAuthor id="16" name="MAITY, NILADRI" initials="MN" lastIdx="5" clrIdx="16">
    <p:extLst>
      <p:ext uri="{19B8F6BF-5375-455C-9EA6-DF929625EA0E}">
        <p15:presenceInfo xmlns:p15="http://schemas.microsoft.com/office/powerpoint/2012/main" userId="S-1-5-21-220523388-1563985344-839522115-4085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9ED6"/>
    <a:srgbClr val="113C64"/>
    <a:srgbClr val="97999C"/>
    <a:srgbClr val="4F8AFF"/>
    <a:srgbClr val="007989"/>
    <a:srgbClr val="006666"/>
    <a:srgbClr val="009900"/>
    <a:srgbClr val="AC4E1B"/>
    <a:srgbClr val="BD5F1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C5780E6-A8F4-46B0-B82D-9E7F56C639EF}">
  <a:tblStyle styleId="{1C5780E6-A8F4-46B0-B82D-9E7F56C639EF}" styleName="Novartis Table">
    <a:wholeTbl>
      <a:tcTxStyle>
        <a:fontRef idx="minor"/>
        <a:srgbClr val="000000"/>
      </a:tcTxStyle>
      <a:tcStyle>
        <a:tcBdr>
          <a:left>
            <a:ln>
              <a:noFill/>
            </a:ln>
          </a:left>
          <a:right>
            <a:ln>
              <a:noFill/>
            </a:ln>
          </a:right>
          <a:top>
            <a:ln w="6350">
              <a:solidFill>
                <a:srgbClr val="646464"/>
              </a:solidFill>
            </a:ln>
          </a:top>
          <a:bottom>
            <a:ln w="6350">
              <a:solidFill>
                <a:srgbClr val="646464"/>
              </a:solidFill>
            </a:ln>
          </a:bottom>
          <a:insideH>
            <a:ln w="6350">
              <a:solidFill>
                <a:srgbClr val="646464"/>
              </a:solidFill>
            </a:ln>
          </a:insideH>
          <a:insideV>
            <a:ln>
              <a:noFill/>
            </a:ln>
          </a:insideV>
        </a:tcBdr>
        <a:fill>
          <a:noFill/>
        </a:fill>
      </a:tcStyle>
    </a:wholeTbl>
    <a:band1H>
      <a:tcStyle>
        <a:tcBdr/>
        <a:fill>
          <a:noFill/>
        </a:fill>
      </a:tcStyle>
    </a:band1H>
    <a:band2H>
      <a:tcStyle>
        <a:tcBdr/>
        <a:fill>
          <a:noFill/>
        </a:fill>
      </a:tcStyle>
    </a:band2H>
    <a:band1V>
      <a:tcStyle>
        <a:tcBdr/>
        <a:fill>
          <a:noFill/>
        </a:fill>
      </a:tcStyle>
    </a:band1V>
    <a:band2V>
      <a:tcStyle>
        <a:tcBdr/>
        <a:fill>
          <a:noFill/>
        </a:fill>
      </a:tcStyle>
    </a:band2V>
    <a:lastCol>
      <a:tcTxStyle b="on">
        <a:fontRef idx="minor"/>
        <a:srgbClr val="000000"/>
      </a:tcTxStyle>
      <a:tcStyle>
        <a:tcBdr/>
      </a:tcStyle>
    </a:lastCol>
    <a:firstCol>
      <a:tcTxStyle b="on">
        <a:fontRef idx="minor"/>
        <a:srgbClr val="000000"/>
      </a:tcTxStyle>
      <a:tcStyle>
        <a:tcBdr/>
      </a:tcStyle>
    </a:firstCol>
    <a:lastRow>
      <a:tcTxStyle b="on">
        <a:fontRef idx="minor"/>
        <a:srgbClr val="000000"/>
      </a:tcTxStyle>
      <a:tcStyle>
        <a:tcBdr>
          <a:top>
            <a:ln w="19050">
              <a:solidFill>
                <a:srgbClr val="000000"/>
              </a:solidFill>
            </a:ln>
          </a:top>
          <a:bottom>
            <a:ln>
              <a:noFill/>
            </a:ln>
          </a:bottom>
        </a:tcBdr>
        <a:fill>
          <a:noFill/>
        </a:fill>
      </a:tcStyle>
    </a:lastRow>
    <a:firstRow>
      <a:tcTxStyle b="on">
        <a:fontRef idx="minor"/>
        <a:srgbClr val="0460A9"/>
      </a:tcTxStyle>
      <a:tcStyle>
        <a:tcBdr>
          <a:top>
            <a:ln>
              <a:noFill/>
            </a:ln>
          </a:top>
          <a:bottom>
            <a:ln w="19050">
              <a:solidFill>
                <a:srgbClr val="0460A9"/>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96" autoAdjust="0"/>
    <p:restoredTop sz="90576" autoAdjust="0"/>
  </p:normalViewPr>
  <p:slideViewPr>
    <p:cSldViewPr showGuides="1">
      <p:cViewPr varScale="1">
        <p:scale>
          <a:sx n="61" d="100"/>
          <a:sy n="61" d="100"/>
        </p:scale>
        <p:origin x="836" y="8"/>
      </p:cViewPr>
      <p:guideLst>
        <p:guide orient="horz" pos="336"/>
        <p:guide orient="horz" pos="4176"/>
        <p:guide orient="horz" pos="1776"/>
        <p:guide pos="7296"/>
        <p:guide/>
        <p:guide pos="384"/>
        <p:guide pos="3984"/>
        <p:guide pos="5184"/>
        <p:guide orient="horz" pos="432"/>
        <p:guide orient="horz" pos="960"/>
        <p:guide orient="horz" pos="1920"/>
        <p:guide orient="horz" pos="3696"/>
        <p:guide orient="horz" pos="2352"/>
        <p:guide pos="1056"/>
        <p:guide pos="2624"/>
        <p:guide pos="3328"/>
        <p:guide pos="4608"/>
        <p:guide orient="horz" pos="1200"/>
        <p:guide orient="horz" pos="3840"/>
        <p:guide pos="6272"/>
        <p:guide pos="5824"/>
        <p:guide orient="horz" pos="2928"/>
        <p:guide orient="horz" pos="3168"/>
        <p:guide pos="1536"/>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snapToGrid="0" snapToObjects="1" showGuides="1">
      <p:cViewPr varScale="1">
        <p:scale>
          <a:sx n="77" d="100"/>
          <a:sy n="77" d="100"/>
        </p:scale>
        <p:origin x="3284" y="76"/>
      </p:cViewPr>
      <p:guideLst>
        <p:guide orient="horz" pos="2928"/>
        <p:guide pos="2208"/>
        <p:guide orient="horz" pos="3120"/>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251031121109853E-2"/>
          <c:y val="9.0345931758530187E-2"/>
          <c:w val="0.89735508061492308"/>
          <c:h val="0.78213989501312331"/>
        </c:manualLayout>
      </c:layout>
      <c:lineChart>
        <c:grouping val="standard"/>
        <c:varyColors val="0"/>
        <c:ser>
          <c:idx val="0"/>
          <c:order val="0"/>
          <c:tx>
            <c:strRef>
              <c:f>Sheet1!$B$1</c:f>
              <c:strCache>
                <c:ptCount val="1"/>
                <c:pt idx="0">
                  <c:v>secukinumab 10 mg/kg i.v. → 300 mg s.c</c:v>
                </c:pt>
              </c:strCache>
            </c:strRef>
          </c:tx>
          <c:spPr>
            <a:ln>
              <a:solidFill>
                <a:srgbClr val="113C64"/>
              </a:solidFill>
              <a:prstDash val="solid"/>
            </a:ln>
            <a:effectLst/>
          </c:spPr>
          <c:marker>
            <c:symbol val="circle"/>
            <c:size val="8"/>
            <c:spPr>
              <a:solidFill>
                <a:srgbClr val="113C64"/>
              </a:solidFill>
              <a:ln w="9525">
                <a:solidFill>
                  <a:srgbClr val="113C64"/>
                </a:solidFill>
              </a:ln>
              <a:effectLst/>
            </c:spPr>
          </c:marker>
          <c:dPt>
            <c:idx val="11"/>
            <c:bubble3D val="0"/>
            <c:extLst>
              <c:ext xmlns:c16="http://schemas.microsoft.com/office/drawing/2014/chart" uri="{C3380CC4-5D6E-409C-BE32-E72D297353CC}">
                <c16:uniqueId val="{00000000-CF13-4C71-ABA3-4A86DA1FF4A8}"/>
              </c:ext>
            </c:extLst>
          </c:dPt>
          <c:cat>
            <c:numRef>
              <c:f>Sheet1!$A$2:$A$13</c:f>
              <c:numCache>
                <c:formatCode>General</c:formatCode>
                <c:ptCount val="12"/>
                <c:pt idx="0">
                  <c:v>52</c:v>
                </c:pt>
                <c:pt idx="1">
                  <c:v>60</c:v>
                </c:pt>
                <c:pt idx="2">
                  <c:v>68</c:v>
                </c:pt>
                <c:pt idx="3">
                  <c:v>76</c:v>
                </c:pt>
                <c:pt idx="4">
                  <c:v>84</c:v>
                </c:pt>
                <c:pt idx="5">
                  <c:v>92</c:v>
                </c:pt>
                <c:pt idx="6">
                  <c:v>100</c:v>
                </c:pt>
                <c:pt idx="7">
                  <c:v>104</c:v>
                </c:pt>
                <c:pt idx="8">
                  <c:v>116</c:v>
                </c:pt>
                <c:pt idx="9">
                  <c:v>128</c:v>
                </c:pt>
                <c:pt idx="10">
                  <c:v>140</c:v>
                </c:pt>
                <c:pt idx="11">
                  <c:v>156</c:v>
                </c:pt>
              </c:numCache>
            </c:numRef>
          </c:cat>
          <c:val>
            <c:numRef>
              <c:f>Sheet1!$B$2:$B$13</c:f>
              <c:numCache>
                <c:formatCode>0.0</c:formatCode>
                <c:ptCount val="12"/>
                <c:pt idx="0" formatCode="General">
                  <c:v>75.3</c:v>
                </c:pt>
                <c:pt idx="1">
                  <c:v>76</c:v>
                </c:pt>
                <c:pt idx="2" formatCode="General">
                  <c:v>71.599999999999994</c:v>
                </c:pt>
                <c:pt idx="3" formatCode="General">
                  <c:v>74.5</c:v>
                </c:pt>
                <c:pt idx="4">
                  <c:v>76</c:v>
                </c:pt>
                <c:pt idx="5" formatCode="General">
                  <c:v>74.7</c:v>
                </c:pt>
                <c:pt idx="6" formatCode="General">
                  <c:v>80.900000000000006</c:v>
                </c:pt>
                <c:pt idx="7" formatCode="General">
                  <c:v>78.5</c:v>
                </c:pt>
                <c:pt idx="8" formatCode="General">
                  <c:v>71.599999999999994</c:v>
                </c:pt>
                <c:pt idx="9" formatCode="General">
                  <c:v>80.900000000000006</c:v>
                </c:pt>
                <c:pt idx="10" formatCode="General">
                  <c:v>74.5</c:v>
                </c:pt>
                <c:pt idx="11">
                  <c:v>75</c:v>
                </c:pt>
              </c:numCache>
            </c:numRef>
          </c:val>
          <c:smooth val="0"/>
          <c:extLst>
            <c:ext xmlns:c16="http://schemas.microsoft.com/office/drawing/2014/chart" uri="{C3380CC4-5D6E-409C-BE32-E72D297353CC}">
              <c16:uniqueId val="{00000001-CF13-4C71-ABA3-4A86DA1FF4A8}"/>
            </c:ext>
          </c:extLst>
        </c:ser>
        <c:ser>
          <c:idx val="1"/>
          <c:order val="1"/>
          <c:tx>
            <c:strRef>
              <c:f>Sheet1!$C$1</c:f>
              <c:strCache>
                <c:ptCount val="1"/>
                <c:pt idx="0">
                  <c:v>secukinumab 10 mg/kg i.v. → 150 mg s.c</c:v>
                </c:pt>
              </c:strCache>
            </c:strRef>
          </c:tx>
          <c:spPr>
            <a:ln>
              <a:solidFill>
                <a:srgbClr val="559ED6"/>
              </a:solidFill>
            </a:ln>
            <a:effectLst/>
          </c:spPr>
          <c:marker>
            <c:symbol val="square"/>
            <c:size val="7"/>
            <c:spPr>
              <a:solidFill>
                <a:srgbClr val="559ED6"/>
              </a:solidFill>
              <a:ln>
                <a:solidFill>
                  <a:srgbClr val="559ED6"/>
                </a:solidFill>
              </a:ln>
              <a:effectLst/>
            </c:spPr>
          </c:marker>
          <c:cat>
            <c:numRef>
              <c:f>Sheet1!$A$2:$A$13</c:f>
              <c:numCache>
                <c:formatCode>General</c:formatCode>
                <c:ptCount val="12"/>
                <c:pt idx="0">
                  <c:v>52</c:v>
                </c:pt>
                <c:pt idx="1">
                  <c:v>60</c:v>
                </c:pt>
                <c:pt idx="2">
                  <c:v>68</c:v>
                </c:pt>
                <c:pt idx="3">
                  <c:v>76</c:v>
                </c:pt>
                <c:pt idx="4">
                  <c:v>84</c:v>
                </c:pt>
                <c:pt idx="5">
                  <c:v>92</c:v>
                </c:pt>
                <c:pt idx="6">
                  <c:v>100</c:v>
                </c:pt>
                <c:pt idx="7">
                  <c:v>104</c:v>
                </c:pt>
                <c:pt idx="8">
                  <c:v>116</c:v>
                </c:pt>
                <c:pt idx="9">
                  <c:v>128</c:v>
                </c:pt>
                <c:pt idx="10">
                  <c:v>140</c:v>
                </c:pt>
                <c:pt idx="11">
                  <c:v>156</c:v>
                </c:pt>
              </c:numCache>
            </c:numRef>
          </c:cat>
          <c:val>
            <c:numRef>
              <c:f>Sheet1!$C$2:$C$13</c:f>
              <c:numCache>
                <c:formatCode>General</c:formatCode>
                <c:ptCount val="12"/>
                <c:pt idx="0">
                  <c:v>69.5</c:v>
                </c:pt>
                <c:pt idx="1">
                  <c:v>71.599999999999994</c:v>
                </c:pt>
                <c:pt idx="2">
                  <c:v>71.3</c:v>
                </c:pt>
                <c:pt idx="3">
                  <c:v>69.599999999999994</c:v>
                </c:pt>
                <c:pt idx="4">
                  <c:v>72.5</c:v>
                </c:pt>
                <c:pt idx="5">
                  <c:v>66.3</c:v>
                </c:pt>
                <c:pt idx="6">
                  <c:v>70.2</c:v>
                </c:pt>
                <c:pt idx="7">
                  <c:v>70.7</c:v>
                </c:pt>
                <c:pt idx="8">
                  <c:v>67.400000000000006</c:v>
                </c:pt>
                <c:pt idx="9">
                  <c:v>64.8</c:v>
                </c:pt>
                <c:pt idx="10">
                  <c:v>65.900000000000006</c:v>
                </c:pt>
                <c:pt idx="11">
                  <c:v>68.2</c:v>
                </c:pt>
              </c:numCache>
            </c:numRef>
          </c:val>
          <c:smooth val="0"/>
          <c:extLst>
            <c:ext xmlns:c16="http://schemas.microsoft.com/office/drawing/2014/chart" uri="{C3380CC4-5D6E-409C-BE32-E72D297353CC}">
              <c16:uniqueId val="{00000002-CF13-4C71-ABA3-4A86DA1FF4A8}"/>
            </c:ext>
          </c:extLst>
        </c:ser>
        <c:dLbls>
          <c:showLegendKey val="0"/>
          <c:showVal val="0"/>
          <c:showCatName val="0"/>
          <c:showSerName val="0"/>
          <c:showPercent val="0"/>
          <c:showBubbleSize val="0"/>
        </c:dLbls>
        <c:marker val="1"/>
        <c:smooth val="0"/>
        <c:axId val="384578104"/>
        <c:axId val="384577712"/>
      </c:lineChart>
      <c:catAx>
        <c:axId val="384578104"/>
        <c:scaling>
          <c:orientation val="minMax"/>
        </c:scaling>
        <c:delete val="0"/>
        <c:axPos val="b"/>
        <c:title>
          <c:tx>
            <c:rich>
              <a:bodyPr/>
              <a:lstStyle/>
              <a:p>
                <a:pPr>
                  <a:defRPr sz="1200">
                    <a:latin typeface="Times New Roman" panose="02020603050405020304" pitchFamily="18" charset="0"/>
                    <a:cs typeface="Times New Roman" panose="02020603050405020304" pitchFamily="18" charset="0"/>
                  </a:defRPr>
                </a:pPr>
                <a:r>
                  <a:rPr lang="en-US" sz="1200" dirty="0">
                    <a:latin typeface="Times New Roman" panose="02020603050405020304" pitchFamily="18" charset="0"/>
                    <a:cs typeface="Times New Roman" panose="02020603050405020304" pitchFamily="18" charset="0"/>
                  </a:rPr>
                  <a:t>Weeks</a:t>
                </a:r>
              </a:p>
            </c:rich>
          </c:tx>
          <c:layout>
            <c:manualLayout>
              <c:xMode val="edge"/>
              <c:yMode val="edge"/>
              <c:x val="0.47405468043083726"/>
              <c:y val="0.78731653543307079"/>
            </c:manualLayout>
          </c:layout>
          <c:overlay val="0"/>
        </c:title>
        <c:numFmt formatCode="General" sourceLinked="1"/>
        <c:majorTickMark val="out"/>
        <c:minorTickMark val="out"/>
        <c:tickLblPos val="nextTo"/>
        <c:spPr>
          <a:ln w="38100">
            <a:solidFill>
              <a:schemeClr val="tx1"/>
            </a:solidFill>
          </a:ln>
        </c:spPr>
        <c:txPr>
          <a:bodyPr/>
          <a:lstStyle/>
          <a:p>
            <a:pPr>
              <a:defRPr sz="1200" b="1">
                <a:latin typeface="Times New Roman" panose="02020603050405020304" pitchFamily="18" charset="0"/>
                <a:cs typeface="Times New Roman" panose="02020603050405020304" pitchFamily="18" charset="0"/>
              </a:defRPr>
            </a:pPr>
            <a:endParaRPr lang="en-US"/>
          </a:p>
        </c:txPr>
        <c:crossAx val="384577712"/>
        <c:crosses val="autoZero"/>
        <c:auto val="1"/>
        <c:lblAlgn val="ctr"/>
        <c:lblOffset val="100"/>
        <c:noMultiLvlLbl val="1"/>
      </c:catAx>
      <c:valAx>
        <c:axId val="384577712"/>
        <c:scaling>
          <c:orientation val="minMax"/>
          <c:max val="90"/>
          <c:min val="0"/>
        </c:scaling>
        <c:delete val="0"/>
        <c:axPos val="l"/>
        <c:majorGridlines>
          <c:spPr>
            <a:ln>
              <a:noFill/>
            </a:ln>
          </c:spPr>
        </c:majorGridlines>
        <c:title>
          <c:tx>
            <c:rich>
              <a:bodyPr rot="-5400000" vert="horz"/>
              <a:lstStyle/>
              <a:p>
                <a:pPr>
                  <a:defRPr sz="1400" b="0">
                    <a:latin typeface="Times New Roman" panose="02020603050405020304" pitchFamily="18" charset="0"/>
                    <a:cs typeface="Times New Roman" panose="02020603050405020304" pitchFamily="18" charset="0"/>
                  </a:defRPr>
                </a:pPr>
                <a:r>
                  <a:rPr lang="en-US" sz="1400" b="0" dirty="0">
                    <a:effectLst/>
                    <a:latin typeface="Times New Roman" panose="02020603050405020304" pitchFamily="18" charset="0"/>
                    <a:cs typeface="Times New Roman" panose="02020603050405020304" pitchFamily="18" charset="0"/>
                  </a:rPr>
                  <a:t>Percentage of responders</a:t>
                </a:r>
              </a:p>
            </c:rich>
          </c:tx>
          <c:layout>
            <c:manualLayout>
              <c:xMode val="edge"/>
              <c:yMode val="edge"/>
              <c:x val="0"/>
              <c:y val="0.22125949117372568"/>
            </c:manualLayout>
          </c:layout>
          <c:overlay val="0"/>
        </c:title>
        <c:numFmt formatCode="General" sourceLinked="1"/>
        <c:majorTickMark val="out"/>
        <c:minorTickMark val="none"/>
        <c:tickLblPos val="nextTo"/>
        <c:spPr>
          <a:ln w="38100">
            <a:solidFill>
              <a:schemeClr val="tx1"/>
            </a:solidFill>
          </a:ln>
        </c:spPr>
        <c:txPr>
          <a:bodyPr/>
          <a:lstStyle/>
          <a:p>
            <a:pPr>
              <a:defRPr sz="1200" b="1">
                <a:latin typeface="Times New Roman" panose="02020603050405020304" pitchFamily="18" charset="0"/>
                <a:cs typeface="Times New Roman" panose="02020603050405020304" pitchFamily="18" charset="0"/>
              </a:defRPr>
            </a:pPr>
            <a:endParaRPr lang="en-US"/>
          </a:p>
        </c:txPr>
        <c:crossAx val="384578104"/>
        <c:crosses val="autoZero"/>
        <c:crossBetween val="between"/>
        <c:majorUnit val="10"/>
      </c:valAx>
      <c:spPr>
        <a:noFill/>
        <a:ln w="25400">
          <a:noFill/>
        </a:ln>
      </c:spPr>
    </c:plotArea>
    <c:legend>
      <c:legendPos val="r"/>
      <c:layout>
        <c:manualLayout>
          <c:xMode val="edge"/>
          <c:yMode val="edge"/>
          <c:x val="0.62888888888888894"/>
          <c:y val="0.63145672429170541"/>
          <c:w val="0.33234756825606004"/>
          <c:h val="0.18829134274985082"/>
        </c:manualLayout>
      </c:layout>
      <c:overlay val="0"/>
      <c:txPr>
        <a:bodyPr/>
        <a:lstStyle/>
        <a:p>
          <a:pPr>
            <a:defRPr sz="1000" baseline="0"/>
          </a:pPr>
          <a:endParaRPr lang="en-US"/>
        </a:p>
      </c:txPr>
    </c:legend>
    <c:plotVisOnly val="1"/>
    <c:dispBlanksAs val="gap"/>
    <c:showDLblsOverMax val="0"/>
  </c:chart>
  <c:spPr>
    <a:ln>
      <a:solidFill>
        <a:schemeClr val="bg1"/>
      </a:solidFill>
    </a:ln>
  </c:spPr>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117446294416681"/>
          <c:y val="4.9973503759433567E-2"/>
          <c:w val="0.87882553705583311"/>
          <c:h val="0.79832383756908443"/>
        </c:manualLayout>
      </c:layout>
      <c:barChart>
        <c:barDir val="col"/>
        <c:grouping val="clustered"/>
        <c:varyColors val="0"/>
        <c:ser>
          <c:idx val="0"/>
          <c:order val="0"/>
          <c:tx>
            <c:strRef>
              <c:f>Sheet1!$B$1</c:f>
              <c:strCache>
                <c:ptCount val="1"/>
                <c:pt idx="0">
                  <c:v>Secukinumab 300 mg</c:v>
                </c:pt>
              </c:strCache>
            </c:strRef>
          </c:tx>
          <c:spPr>
            <a:solidFill>
              <a:srgbClr val="113C64"/>
            </a:solidFill>
            <a:ln>
              <a:solidFill>
                <a:srgbClr val="113C64"/>
              </a:solidFill>
            </a:ln>
          </c:spPr>
          <c:invertIfNegative val="0"/>
          <c:dLbls>
            <c:spPr>
              <a:noFill/>
              <a:ln>
                <a:noFill/>
              </a:ln>
            </c:spPr>
            <c:txPr>
              <a:bodyPr/>
              <a:lstStyle/>
              <a:p>
                <a:pPr>
                  <a:defRPr sz="1200" b="1">
                    <a:latin typeface="+mn-lt"/>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Sheet1!$B$2:$B$4</c:f>
              <c:numCache>
                <c:formatCode>0.0</c:formatCode>
                <c:ptCount val="3"/>
                <c:pt idx="0" formatCode="General">
                  <c:v>25.8</c:v>
                </c:pt>
                <c:pt idx="1">
                  <c:v>29</c:v>
                </c:pt>
                <c:pt idx="2" formatCode="General">
                  <c:v>28.3</c:v>
                </c:pt>
              </c:numCache>
            </c:numRef>
          </c:val>
          <c:extLst>
            <c:ext xmlns:c16="http://schemas.microsoft.com/office/drawing/2014/chart" uri="{C3380CC4-5D6E-409C-BE32-E72D297353CC}">
              <c16:uniqueId val="{00000000-FBE5-4A07-9EF1-250CC3117FF6}"/>
            </c:ext>
          </c:extLst>
        </c:ser>
        <c:ser>
          <c:idx val="1"/>
          <c:order val="1"/>
          <c:tx>
            <c:strRef>
              <c:f>Sheet1!$C$1</c:f>
              <c:strCache>
                <c:ptCount val="1"/>
                <c:pt idx="0">
                  <c:v>Secukinumab 150 mg</c:v>
                </c:pt>
              </c:strCache>
            </c:strRef>
          </c:tx>
          <c:spPr>
            <a:solidFill>
              <a:srgbClr val="559ED6"/>
            </a:solidFill>
            <a:ln>
              <a:solidFill>
                <a:srgbClr val="559ED6"/>
              </a:solidFill>
            </a:ln>
          </c:spPr>
          <c:invertIfNegative val="0"/>
          <c:dLbls>
            <c:dLbl>
              <c:idx val="0"/>
              <c:layout>
                <c:manualLayout>
                  <c:x val="4.8375794220699752E-3"/>
                  <c:y val="1.4150246795942191E-2"/>
                </c:manualLayout>
              </c:layout>
              <c:showLegendKey val="0"/>
              <c:showVal val="1"/>
              <c:showCatName val="0"/>
              <c:showSerName val="0"/>
              <c:showPercent val="0"/>
              <c:showBubbleSize val="0"/>
              <c:extLst>
                <c:ext xmlns:c15="http://schemas.microsoft.com/office/drawing/2012/chart" uri="{CE6537A1-D6FC-4f65-9D91-7224C49458BB}">
                  <c15:layout>
                    <c:manualLayout>
                      <c:w val="0.10889627771040911"/>
                      <c:h val="7.7064062772877265E-2"/>
                    </c:manualLayout>
                  </c15:layout>
                </c:ext>
                <c:ext xmlns:c16="http://schemas.microsoft.com/office/drawing/2014/chart" uri="{C3380CC4-5D6E-409C-BE32-E72D297353CC}">
                  <c16:uniqueId val="{00000001-FBE5-4A07-9EF1-250CC3117FF6}"/>
                </c:ext>
              </c:extLst>
            </c:dLbl>
            <c:dLbl>
              <c:idx val="1"/>
              <c:layout>
                <c:manualLayout>
                  <c:x val="1.408976902486317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BE5-4A07-9EF1-250CC3117FF6}"/>
                </c:ext>
              </c:extLst>
            </c:dLbl>
            <c:dLbl>
              <c:idx val="2"/>
              <c:layout>
                <c:manualLayout>
                  <c:x val="6.0382024573121798E-3"/>
                  <c:y val="1.66269231589953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BE5-4A07-9EF1-250CC3117FF6}"/>
                </c:ext>
              </c:extLst>
            </c:dLbl>
            <c:spPr>
              <a:noFill/>
              <a:ln>
                <a:noFill/>
              </a:ln>
            </c:spPr>
            <c:txPr>
              <a:bodyPr/>
              <a:lstStyle/>
              <a:p>
                <a:pPr>
                  <a:defRPr sz="1200" b="1">
                    <a:latin typeface="+mn-lt"/>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Sheet1!$C$2:$C$4</c:f>
              <c:numCache>
                <c:formatCode>General</c:formatCode>
                <c:ptCount val="3"/>
                <c:pt idx="0">
                  <c:v>15.8</c:v>
                </c:pt>
                <c:pt idx="1">
                  <c:v>18.5</c:v>
                </c:pt>
                <c:pt idx="2">
                  <c:v>15.9</c:v>
                </c:pt>
              </c:numCache>
            </c:numRef>
          </c:val>
          <c:extLst>
            <c:ext xmlns:c16="http://schemas.microsoft.com/office/drawing/2014/chart" uri="{C3380CC4-5D6E-409C-BE32-E72D297353CC}">
              <c16:uniqueId val="{00000004-FBE5-4A07-9EF1-250CC3117FF6}"/>
            </c:ext>
          </c:extLst>
        </c:ser>
        <c:dLbls>
          <c:showLegendKey val="0"/>
          <c:showVal val="0"/>
          <c:showCatName val="0"/>
          <c:showSerName val="0"/>
          <c:showPercent val="0"/>
          <c:showBubbleSize val="0"/>
        </c:dLbls>
        <c:gapWidth val="100"/>
        <c:axId val="311881592"/>
        <c:axId val="311881984"/>
      </c:barChart>
      <c:catAx>
        <c:axId val="311881592"/>
        <c:scaling>
          <c:orientation val="minMax"/>
        </c:scaling>
        <c:delete val="0"/>
        <c:axPos val="b"/>
        <c:numFmt formatCode="General" sourceLinked="1"/>
        <c:majorTickMark val="out"/>
        <c:minorTickMark val="none"/>
        <c:tickLblPos val="nextTo"/>
        <c:spPr>
          <a:ln>
            <a:solidFill>
              <a:schemeClr val="tx1"/>
            </a:solidFill>
          </a:ln>
        </c:spPr>
        <c:txPr>
          <a:bodyPr/>
          <a:lstStyle/>
          <a:p>
            <a:pPr>
              <a:defRPr sz="1200" b="1">
                <a:latin typeface="+mn-lt"/>
              </a:defRPr>
            </a:pPr>
            <a:endParaRPr lang="en-US"/>
          </a:p>
        </c:txPr>
        <c:crossAx val="311881984"/>
        <c:crosses val="autoZero"/>
        <c:auto val="1"/>
        <c:lblAlgn val="ctr"/>
        <c:lblOffset val="100"/>
        <c:noMultiLvlLbl val="0"/>
      </c:catAx>
      <c:valAx>
        <c:axId val="311881984"/>
        <c:scaling>
          <c:orientation val="minMax"/>
          <c:max val="100"/>
          <c:min val="0"/>
        </c:scaling>
        <c:delete val="0"/>
        <c:axPos val="l"/>
        <c:numFmt formatCode="0" sourceLinked="0"/>
        <c:majorTickMark val="out"/>
        <c:minorTickMark val="none"/>
        <c:tickLblPos val="nextTo"/>
        <c:spPr>
          <a:ln>
            <a:solidFill>
              <a:schemeClr val="tx1"/>
            </a:solidFill>
          </a:ln>
        </c:spPr>
        <c:txPr>
          <a:bodyPr/>
          <a:lstStyle/>
          <a:p>
            <a:pPr>
              <a:defRPr sz="1200" b="1">
                <a:latin typeface="+mn-lt"/>
              </a:defRPr>
            </a:pPr>
            <a:endParaRPr lang="en-US"/>
          </a:p>
        </c:txPr>
        <c:crossAx val="311881592"/>
        <c:crosses val="autoZero"/>
        <c:crossBetween val="between"/>
        <c:majorUnit val="20"/>
      </c:valAx>
    </c:plotArea>
    <c:plotVisOnly val="1"/>
    <c:dispBlanksAs val="gap"/>
    <c:showDLblsOverMax val="0"/>
  </c:chart>
  <c:txPr>
    <a:bodyPr/>
    <a:lstStyle/>
    <a:p>
      <a:pPr>
        <a:defRPr sz="18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886633165404383"/>
          <c:y val="4.9973503759433567E-2"/>
          <c:w val="0.83113372226412263"/>
          <c:h val="0.80397770359834919"/>
        </c:manualLayout>
      </c:layout>
      <c:barChart>
        <c:barDir val="col"/>
        <c:grouping val="clustered"/>
        <c:varyColors val="0"/>
        <c:ser>
          <c:idx val="0"/>
          <c:order val="0"/>
          <c:tx>
            <c:strRef>
              <c:f>Sheet1!$B$1</c:f>
              <c:strCache>
                <c:ptCount val="1"/>
                <c:pt idx="0">
                  <c:v>Secukinumab 300 mg</c:v>
                </c:pt>
              </c:strCache>
            </c:strRef>
          </c:tx>
          <c:spPr>
            <a:solidFill>
              <a:srgbClr val="113C64"/>
            </a:solidFill>
            <a:ln>
              <a:solidFill>
                <a:srgbClr val="113C64"/>
              </a:solidFill>
            </a:ln>
          </c:spPr>
          <c:invertIfNegative val="0"/>
          <c:dLbls>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Sheet1!$B$2:$B$4</c:f>
              <c:numCache>
                <c:formatCode>0.0</c:formatCode>
                <c:ptCount val="3"/>
                <c:pt idx="0" formatCode="General">
                  <c:v>26</c:v>
                </c:pt>
                <c:pt idx="1">
                  <c:v>32</c:v>
                </c:pt>
                <c:pt idx="2">
                  <c:v>28</c:v>
                </c:pt>
              </c:numCache>
            </c:numRef>
          </c:val>
          <c:extLst>
            <c:ext xmlns:c16="http://schemas.microsoft.com/office/drawing/2014/chart" uri="{C3380CC4-5D6E-409C-BE32-E72D297353CC}">
              <c16:uniqueId val="{00000000-D31F-4A2E-8E01-A843E306E2FD}"/>
            </c:ext>
          </c:extLst>
        </c:ser>
        <c:ser>
          <c:idx val="1"/>
          <c:order val="1"/>
          <c:tx>
            <c:strRef>
              <c:f>Sheet1!$C$1</c:f>
              <c:strCache>
                <c:ptCount val="1"/>
                <c:pt idx="0">
                  <c:v>Secukinumab 150 mg</c:v>
                </c:pt>
              </c:strCache>
            </c:strRef>
          </c:tx>
          <c:spPr>
            <a:solidFill>
              <a:srgbClr val="559ED6"/>
            </a:solidFill>
            <a:ln>
              <a:solidFill>
                <a:srgbClr val="4F8AFF"/>
              </a:solidFill>
            </a:ln>
          </c:spPr>
          <c:invertIfNegative val="0"/>
          <c:dLbls>
            <c:dLbl>
              <c:idx val="0"/>
              <c:layout>
                <c:manualLayout>
                  <c:x val="1.7612211281078965E-2"/>
                  <c:y val="8.31352053374110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1F-4A2E-8E01-A843E306E2FD}"/>
                </c:ext>
              </c:extLst>
            </c:dLbl>
            <c:dLbl>
              <c:idx val="1"/>
              <c:layout>
                <c:manualLayout>
                  <c:x val="1.408976902486317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31F-4A2E-8E01-A843E306E2FD}"/>
                </c:ext>
              </c:extLst>
            </c:dLbl>
            <c:dLbl>
              <c:idx val="2"/>
              <c:layout>
                <c:manualLayout>
                  <c:x val="6.0382024573121798E-3"/>
                  <c:y val="1.66269231589953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31F-4A2E-8E01-A843E306E2FD}"/>
                </c:ext>
              </c:extLst>
            </c:dLbl>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Sheet1!$C$2:$C$4</c:f>
              <c:numCache>
                <c:formatCode>General</c:formatCode>
                <c:ptCount val="3"/>
                <c:pt idx="0">
                  <c:v>18.899999999999999</c:v>
                </c:pt>
                <c:pt idx="1">
                  <c:v>23.3</c:v>
                </c:pt>
                <c:pt idx="2" formatCode="0.0">
                  <c:v>19.7</c:v>
                </c:pt>
              </c:numCache>
            </c:numRef>
          </c:val>
          <c:extLst>
            <c:ext xmlns:c16="http://schemas.microsoft.com/office/drawing/2014/chart" uri="{C3380CC4-5D6E-409C-BE32-E72D297353CC}">
              <c16:uniqueId val="{00000004-D31F-4A2E-8E01-A843E306E2FD}"/>
            </c:ext>
          </c:extLst>
        </c:ser>
        <c:dLbls>
          <c:showLegendKey val="0"/>
          <c:showVal val="0"/>
          <c:showCatName val="0"/>
          <c:showSerName val="0"/>
          <c:showPercent val="0"/>
          <c:showBubbleSize val="0"/>
        </c:dLbls>
        <c:gapWidth val="100"/>
        <c:axId val="311882768"/>
        <c:axId val="311883160"/>
      </c:barChart>
      <c:catAx>
        <c:axId val="311882768"/>
        <c:scaling>
          <c:orientation val="minMax"/>
        </c:scaling>
        <c:delete val="0"/>
        <c:axPos val="b"/>
        <c:numFmt formatCode="General" sourceLinked="1"/>
        <c:majorTickMark val="out"/>
        <c:minorTickMark val="none"/>
        <c:tickLblPos val="nextTo"/>
        <c:spPr>
          <a:ln>
            <a:solidFill>
              <a:schemeClr val="tx1"/>
            </a:solidFill>
          </a:ln>
        </c:spPr>
        <c:txPr>
          <a:bodyPr/>
          <a:lstStyle/>
          <a:p>
            <a:pPr>
              <a:defRPr sz="1400" b="1"/>
            </a:pPr>
            <a:endParaRPr lang="en-US"/>
          </a:p>
        </c:txPr>
        <c:crossAx val="311883160"/>
        <c:crosses val="autoZero"/>
        <c:auto val="1"/>
        <c:lblAlgn val="ctr"/>
        <c:lblOffset val="100"/>
        <c:noMultiLvlLbl val="0"/>
      </c:catAx>
      <c:valAx>
        <c:axId val="311883160"/>
        <c:scaling>
          <c:orientation val="minMax"/>
          <c:max val="100"/>
          <c:min val="0"/>
        </c:scaling>
        <c:delete val="0"/>
        <c:axPos val="l"/>
        <c:numFmt formatCode="0" sourceLinked="0"/>
        <c:majorTickMark val="out"/>
        <c:minorTickMark val="none"/>
        <c:tickLblPos val="nextTo"/>
        <c:spPr>
          <a:ln>
            <a:solidFill>
              <a:schemeClr val="tx1"/>
            </a:solidFill>
          </a:ln>
        </c:spPr>
        <c:txPr>
          <a:bodyPr/>
          <a:lstStyle/>
          <a:p>
            <a:pPr>
              <a:defRPr sz="1400" b="1"/>
            </a:pPr>
            <a:endParaRPr lang="en-US"/>
          </a:p>
        </c:txPr>
        <c:crossAx val="311882768"/>
        <c:crosses val="autoZero"/>
        <c:crossBetween val="between"/>
        <c:majorUnit val="20"/>
      </c:valAx>
    </c:plotArea>
    <c:plotVisOnly val="1"/>
    <c:dispBlanksAs val="gap"/>
    <c:showDLblsOverMax val="0"/>
  </c:chart>
  <c:txPr>
    <a:bodyPr/>
    <a:lstStyle/>
    <a:p>
      <a:pPr>
        <a:defRPr sz="1800">
          <a:latin typeface="Times New Roman" panose="02020603050405020304" pitchFamily="18" charset="0"/>
          <a:cs typeface="Times New Roman" panose="02020603050405020304" pitchFamily="18" charset="0"/>
        </a:defRPr>
      </a:pPr>
      <a:endParaRPr lang="en-US"/>
    </a:p>
  </c:txPr>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442187226596676"/>
          <c:y val="4.9973600868277679E-2"/>
          <c:w val="0.81557812773403326"/>
          <c:h val="0.79832383756908443"/>
        </c:manualLayout>
      </c:layout>
      <c:barChart>
        <c:barDir val="col"/>
        <c:grouping val="clustered"/>
        <c:varyColors val="0"/>
        <c:ser>
          <c:idx val="0"/>
          <c:order val="0"/>
          <c:tx>
            <c:strRef>
              <c:f>Sheet1!$B$1</c:f>
              <c:strCache>
                <c:ptCount val="1"/>
                <c:pt idx="0">
                  <c:v>Secukinumab 300 mg</c:v>
                </c:pt>
              </c:strCache>
            </c:strRef>
          </c:tx>
          <c:spPr>
            <a:solidFill>
              <a:srgbClr val="113C64"/>
            </a:solidFill>
            <a:ln>
              <a:solidFill>
                <a:srgbClr val="113C64"/>
              </a:solidFill>
            </a:ln>
          </c:spPr>
          <c:invertIfNegative val="0"/>
          <c:dLbls>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Sheet1!$B$2:$B$4</c:f>
              <c:numCache>
                <c:formatCode>General</c:formatCode>
                <c:ptCount val="3"/>
                <c:pt idx="0" formatCode="0.0">
                  <c:v>25</c:v>
                </c:pt>
                <c:pt idx="1">
                  <c:v>16.7</c:v>
                </c:pt>
                <c:pt idx="2">
                  <c:v>29.4</c:v>
                </c:pt>
              </c:numCache>
            </c:numRef>
          </c:val>
          <c:extLst>
            <c:ext xmlns:c16="http://schemas.microsoft.com/office/drawing/2014/chart" uri="{C3380CC4-5D6E-409C-BE32-E72D297353CC}">
              <c16:uniqueId val="{00000000-68E9-4238-85BC-CA44DB9A7B43}"/>
            </c:ext>
          </c:extLst>
        </c:ser>
        <c:ser>
          <c:idx val="1"/>
          <c:order val="1"/>
          <c:tx>
            <c:strRef>
              <c:f>Sheet1!$C$1</c:f>
              <c:strCache>
                <c:ptCount val="1"/>
                <c:pt idx="0">
                  <c:v>Secukinumab 150 mg</c:v>
                </c:pt>
              </c:strCache>
            </c:strRef>
          </c:tx>
          <c:spPr>
            <a:solidFill>
              <a:srgbClr val="559ED6"/>
            </a:solidFill>
            <a:ln>
              <a:solidFill>
                <a:srgbClr val="559ED6"/>
              </a:solidFill>
            </a:ln>
          </c:spPr>
          <c:invertIfNegative val="0"/>
          <c:dLbls>
            <c:dLbl>
              <c:idx val="0"/>
              <c:layout>
                <c:manualLayout>
                  <c:x val="1.7612211281078965E-2"/>
                  <c:y val="8.31352053374110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8E9-4238-85BC-CA44DB9A7B43}"/>
                </c:ext>
              </c:extLst>
            </c:dLbl>
            <c:dLbl>
              <c:idx val="1"/>
              <c:layout>
                <c:manualLayout>
                  <c:x val="1.408976902486317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8E9-4238-85BC-CA44DB9A7B43}"/>
                </c:ext>
              </c:extLst>
            </c:dLbl>
            <c:dLbl>
              <c:idx val="2"/>
              <c:layout>
                <c:manualLayout>
                  <c:x val="6.0382024573121798E-3"/>
                  <c:y val="1.66269231589953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8E9-4238-85BC-CA44DB9A7B43}"/>
                </c:ext>
              </c:extLst>
            </c:dLbl>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Sheet1!$C$2:$C$4</c:f>
              <c:numCache>
                <c:formatCode>General</c:formatCode>
                <c:ptCount val="3"/>
                <c:pt idx="0">
                  <c:v>4.8</c:v>
                </c:pt>
                <c:pt idx="1">
                  <c:v>0</c:v>
                </c:pt>
                <c:pt idx="2" formatCode="0.0">
                  <c:v>0</c:v>
                </c:pt>
              </c:numCache>
            </c:numRef>
          </c:val>
          <c:extLst>
            <c:ext xmlns:c16="http://schemas.microsoft.com/office/drawing/2014/chart" uri="{C3380CC4-5D6E-409C-BE32-E72D297353CC}">
              <c16:uniqueId val="{00000004-68E9-4238-85BC-CA44DB9A7B43}"/>
            </c:ext>
          </c:extLst>
        </c:ser>
        <c:dLbls>
          <c:showLegendKey val="0"/>
          <c:showVal val="0"/>
          <c:showCatName val="0"/>
          <c:showSerName val="0"/>
          <c:showPercent val="0"/>
          <c:showBubbleSize val="0"/>
        </c:dLbls>
        <c:gapWidth val="100"/>
        <c:axId val="386715936"/>
        <c:axId val="386716328"/>
      </c:barChart>
      <c:catAx>
        <c:axId val="386715936"/>
        <c:scaling>
          <c:orientation val="minMax"/>
        </c:scaling>
        <c:delete val="0"/>
        <c:axPos val="b"/>
        <c:numFmt formatCode="General" sourceLinked="1"/>
        <c:majorTickMark val="out"/>
        <c:minorTickMark val="none"/>
        <c:tickLblPos val="nextTo"/>
        <c:spPr>
          <a:ln>
            <a:solidFill>
              <a:schemeClr val="tx1"/>
            </a:solidFill>
          </a:ln>
        </c:spPr>
        <c:txPr>
          <a:bodyPr/>
          <a:lstStyle/>
          <a:p>
            <a:pPr>
              <a:defRPr sz="1400" b="1"/>
            </a:pPr>
            <a:endParaRPr lang="en-US"/>
          </a:p>
        </c:txPr>
        <c:crossAx val="386716328"/>
        <c:crosses val="autoZero"/>
        <c:auto val="1"/>
        <c:lblAlgn val="ctr"/>
        <c:lblOffset val="100"/>
        <c:noMultiLvlLbl val="0"/>
      </c:catAx>
      <c:valAx>
        <c:axId val="386716328"/>
        <c:scaling>
          <c:orientation val="minMax"/>
          <c:max val="100"/>
          <c:min val="0"/>
        </c:scaling>
        <c:delete val="0"/>
        <c:axPos val="l"/>
        <c:numFmt formatCode="0" sourceLinked="0"/>
        <c:majorTickMark val="out"/>
        <c:minorTickMark val="none"/>
        <c:tickLblPos val="nextTo"/>
        <c:spPr>
          <a:ln>
            <a:solidFill>
              <a:schemeClr val="tx1"/>
            </a:solidFill>
          </a:ln>
        </c:spPr>
        <c:txPr>
          <a:bodyPr/>
          <a:lstStyle/>
          <a:p>
            <a:pPr>
              <a:defRPr sz="1400" b="1"/>
            </a:pPr>
            <a:endParaRPr lang="en-US"/>
          </a:p>
        </c:txPr>
        <c:crossAx val="386715936"/>
        <c:crosses val="autoZero"/>
        <c:crossBetween val="between"/>
        <c:majorUnit val="20"/>
      </c:valAx>
    </c:plotArea>
    <c:plotVisOnly val="1"/>
    <c:dispBlanksAs val="gap"/>
    <c:showDLblsOverMax val="0"/>
  </c:chart>
  <c:txPr>
    <a:bodyPr/>
    <a:lstStyle/>
    <a:p>
      <a:pPr>
        <a:defRPr sz="1800">
          <a:latin typeface="Times New Roman" panose="02020603050405020304" pitchFamily="18" charset="0"/>
          <a:cs typeface="Times New Roman" panose="02020603050405020304" pitchFamily="18" charset="0"/>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632011453937234E-2"/>
          <c:y val="9.0345931758530187E-2"/>
          <c:w val="0.89497404656078094"/>
          <c:h val="0.78213989501312331"/>
        </c:manualLayout>
      </c:layout>
      <c:lineChart>
        <c:grouping val="standard"/>
        <c:varyColors val="0"/>
        <c:ser>
          <c:idx val="0"/>
          <c:order val="0"/>
          <c:tx>
            <c:strRef>
              <c:f>Sheet1!$B$1</c:f>
              <c:strCache>
                <c:ptCount val="1"/>
                <c:pt idx="0">
                  <c:v>secukinumab 10 mg/kg i.v. → 300 mg s.c</c:v>
                </c:pt>
              </c:strCache>
            </c:strRef>
          </c:tx>
          <c:spPr>
            <a:ln>
              <a:solidFill>
                <a:srgbClr val="113C64"/>
              </a:solidFill>
              <a:prstDash val="solid"/>
            </a:ln>
            <a:effectLst/>
          </c:spPr>
          <c:marker>
            <c:symbol val="circle"/>
            <c:size val="8"/>
            <c:spPr>
              <a:solidFill>
                <a:srgbClr val="113C64"/>
              </a:solidFill>
              <a:ln w="9525">
                <a:solidFill>
                  <a:srgbClr val="113C64"/>
                </a:solidFill>
              </a:ln>
              <a:effectLst/>
            </c:spPr>
          </c:marker>
          <c:dPt>
            <c:idx val="11"/>
            <c:bubble3D val="0"/>
            <c:extLst>
              <c:ext xmlns:c16="http://schemas.microsoft.com/office/drawing/2014/chart" uri="{C3380CC4-5D6E-409C-BE32-E72D297353CC}">
                <c16:uniqueId val="{00000000-86CE-4CE3-953F-4E54E192B22F}"/>
              </c:ext>
            </c:extLst>
          </c:dPt>
          <c:cat>
            <c:numRef>
              <c:f>Sheet1!$A$2:$A$13</c:f>
              <c:numCache>
                <c:formatCode>General</c:formatCode>
                <c:ptCount val="12"/>
                <c:pt idx="0">
                  <c:v>52</c:v>
                </c:pt>
                <c:pt idx="1">
                  <c:v>60</c:v>
                </c:pt>
                <c:pt idx="2">
                  <c:v>68</c:v>
                </c:pt>
                <c:pt idx="3">
                  <c:v>76</c:v>
                </c:pt>
                <c:pt idx="4">
                  <c:v>84</c:v>
                </c:pt>
                <c:pt idx="5">
                  <c:v>92</c:v>
                </c:pt>
                <c:pt idx="6">
                  <c:v>100</c:v>
                </c:pt>
                <c:pt idx="7">
                  <c:v>104</c:v>
                </c:pt>
                <c:pt idx="8">
                  <c:v>116</c:v>
                </c:pt>
                <c:pt idx="9">
                  <c:v>128</c:v>
                </c:pt>
                <c:pt idx="10">
                  <c:v>140</c:v>
                </c:pt>
                <c:pt idx="11">
                  <c:v>156</c:v>
                </c:pt>
              </c:numCache>
            </c:numRef>
          </c:cat>
          <c:val>
            <c:numRef>
              <c:f>Sheet1!$B$2:$B$13</c:f>
              <c:numCache>
                <c:formatCode>0.0</c:formatCode>
                <c:ptCount val="12"/>
                <c:pt idx="0" formatCode="General">
                  <c:v>57.7</c:v>
                </c:pt>
                <c:pt idx="1">
                  <c:v>60.4</c:v>
                </c:pt>
                <c:pt idx="2" formatCode="General">
                  <c:v>58.9</c:v>
                </c:pt>
                <c:pt idx="3" formatCode="General">
                  <c:v>59.2</c:v>
                </c:pt>
                <c:pt idx="4">
                  <c:v>61.5</c:v>
                </c:pt>
                <c:pt idx="5" formatCode="General">
                  <c:v>63.2</c:v>
                </c:pt>
                <c:pt idx="6" formatCode="General">
                  <c:v>61.8</c:v>
                </c:pt>
                <c:pt idx="7" formatCode="General">
                  <c:v>60.2</c:v>
                </c:pt>
                <c:pt idx="8" formatCode="General">
                  <c:v>58.9</c:v>
                </c:pt>
                <c:pt idx="9" formatCode="General">
                  <c:v>62.8</c:v>
                </c:pt>
                <c:pt idx="10" formatCode="General">
                  <c:v>62.8</c:v>
                </c:pt>
                <c:pt idx="11">
                  <c:v>56.5</c:v>
                </c:pt>
              </c:numCache>
            </c:numRef>
          </c:val>
          <c:smooth val="0"/>
          <c:extLst>
            <c:ext xmlns:c16="http://schemas.microsoft.com/office/drawing/2014/chart" uri="{C3380CC4-5D6E-409C-BE32-E72D297353CC}">
              <c16:uniqueId val="{00000001-86CE-4CE3-953F-4E54E192B22F}"/>
            </c:ext>
          </c:extLst>
        </c:ser>
        <c:ser>
          <c:idx val="1"/>
          <c:order val="1"/>
          <c:tx>
            <c:strRef>
              <c:f>Sheet1!$C$1</c:f>
              <c:strCache>
                <c:ptCount val="1"/>
                <c:pt idx="0">
                  <c:v>secukinumab 10 mg/kg i.v. → 150 mg s.c</c:v>
                </c:pt>
              </c:strCache>
            </c:strRef>
          </c:tx>
          <c:spPr>
            <a:ln>
              <a:solidFill>
                <a:srgbClr val="559ED6"/>
              </a:solidFill>
            </a:ln>
            <a:effectLst/>
          </c:spPr>
          <c:marker>
            <c:symbol val="square"/>
            <c:size val="7"/>
            <c:spPr>
              <a:solidFill>
                <a:srgbClr val="559ED6"/>
              </a:solidFill>
              <a:ln>
                <a:solidFill>
                  <a:srgbClr val="559ED6"/>
                </a:solidFill>
              </a:ln>
              <a:effectLst/>
            </c:spPr>
          </c:marker>
          <c:cat>
            <c:numRef>
              <c:f>Sheet1!$A$2:$A$13</c:f>
              <c:numCache>
                <c:formatCode>General</c:formatCode>
                <c:ptCount val="12"/>
                <c:pt idx="0">
                  <c:v>52</c:v>
                </c:pt>
                <c:pt idx="1">
                  <c:v>60</c:v>
                </c:pt>
                <c:pt idx="2">
                  <c:v>68</c:v>
                </c:pt>
                <c:pt idx="3">
                  <c:v>76</c:v>
                </c:pt>
                <c:pt idx="4">
                  <c:v>84</c:v>
                </c:pt>
                <c:pt idx="5">
                  <c:v>92</c:v>
                </c:pt>
                <c:pt idx="6">
                  <c:v>100</c:v>
                </c:pt>
                <c:pt idx="7">
                  <c:v>104</c:v>
                </c:pt>
                <c:pt idx="8">
                  <c:v>116</c:v>
                </c:pt>
                <c:pt idx="9">
                  <c:v>128</c:v>
                </c:pt>
                <c:pt idx="10">
                  <c:v>140</c:v>
                </c:pt>
                <c:pt idx="11">
                  <c:v>156</c:v>
                </c:pt>
              </c:numCache>
            </c:numRef>
          </c:cat>
          <c:val>
            <c:numRef>
              <c:f>Sheet1!$C$2:$C$13</c:f>
              <c:numCache>
                <c:formatCode>General</c:formatCode>
                <c:ptCount val="12"/>
                <c:pt idx="0">
                  <c:v>47.4</c:v>
                </c:pt>
                <c:pt idx="1">
                  <c:v>46.3</c:v>
                </c:pt>
                <c:pt idx="2">
                  <c:v>48.9</c:v>
                </c:pt>
                <c:pt idx="3">
                  <c:v>52.2</c:v>
                </c:pt>
                <c:pt idx="4">
                  <c:v>50.5</c:v>
                </c:pt>
                <c:pt idx="5">
                  <c:v>48.9</c:v>
                </c:pt>
                <c:pt idx="6">
                  <c:v>46.4</c:v>
                </c:pt>
                <c:pt idx="7">
                  <c:v>47.8</c:v>
                </c:pt>
                <c:pt idx="8">
                  <c:v>43.5</c:v>
                </c:pt>
                <c:pt idx="9">
                  <c:v>44</c:v>
                </c:pt>
                <c:pt idx="10">
                  <c:v>41.8</c:v>
                </c:pt>
                <c:pt idx="11">
                  <c:v>47.7</c:v>
                </c:pt>
              </c:numCache>
            </c:numRef>
          </c:val>
          <c:smooth val="0"/>
          <c:extLst>
            <c:ext xmlns:c16="http://schemas.microsoft.com/office/drawing/2014/chart" uri="{C3380CC4-5D6E-409C-BE32-E72D297353CC}">
              <c16:uniqueId val="{00000002-86CE-4CE3-953F-4E54E192B22F}"/>
            </c:ext>
          </c:extLst>
        </c:ser>
        <c:dLbls>
          <c:showLegendKey val="0"/>
          <c:showVal val="0"/>
          <c:showCatName val="0"/>
          <c:showSerName val="0"/>
          <c:showPercent val="0"/>
          <c:showBubbleSize val="0"/>
        </c:dLbls>
        <c:marker val="1"/>
        <c:smooth val="0"/>
        <c:axId val="380669624"/>
        <c:axId val="380669232"/>
      </c:lineChart>
      <c:catAx>
        <c:axId val="380669624"/>
        <c:scaling>
          <c:orientation val="minMax"/>
        </c:scaling>
        <c:delete val="0"/>
        <c:axPos val="b"/>
        <c:title>
          <c:tx>
            <c:rich>
              <a:bodyPr/>
              <a:lstStyle/>
              <a:p>
                <a:pPr>
                  <a:defRPr sz="1200">
                    <a:latin typeface="Times New Roman" panose="02020603050405020304" pitchFamily="18" charset="0"/>
                    <a:cs typeface="Times New Roman" panose="02020603050405020304" pitchFamily="18" charset="0"/>
                  </a:defRPr>
                </a:pPr>
                <a:r>
                  <a:rPr lang="en-US" sz="1200" dirty="0">
                    <a:latin typeface="Times New Roman" panose="02020603050405020304" pitchFamily="18" charset="0"/>
                    <a:cs typeface="Times New Roman" panose="02020603050405020304" pitchFamily="18" charset="0"/>
                  </a:rPr>
                  <a:t>Weeks</a:t>
                </a:r>
              </a:p>
            </c:rich>
          </c:tx>
          <c:layout>
            <c:manualLayout>
              <c:xMode val="edge"/>
              <c:yMode val="edge"/>
              <c:x val="0.47405468043083726"/>
              <c:y val="0.78731653543307079"/>
            </c:manualLayout>
          </c:layout>
          <c:overlay val="0"/>
        </c:title>
        <c:numFmt formatCode="General" sourceLinked="1"/>
        <c:majorTickMark val="out"/>
        <c:minorTickMark val="out"/>
        <c:tickLblPos val="nextTo"/>
        <c:spPr>
          <a:ln w="38100">
            <a:solidFill>
              <a:schemeClr val="tx1"/>
            </a:solidFill>
          </a:ln>
        </c:spPr>
        <c:txPr>
          <a:bodyPr/>
          <a:lstStyle/>
          <a:p>
            <a:pPr>
              <a:defRPr sz="1200" b="1">
                <a:latin typeface="Times New Roman" panose="02020603050405020304" pitchFamily="18" charset="0"/>
                <a:cs typeface="Times New Roman" panose="02020603050405020304" pitchFamily="18" charset="0"/>
              </a:defRPr>
            </a:pPr>
            <a:endParaRPr lang="en-US"/>
          </a:p>
        </c:txPr>
        <c:crossAx val="380669232"/>
        <c:crosses val="autoZero"/>
        <c:auto val="1"/>
        <c:lblAlgn val="ctr"/>
        <c:lblOffset val="100"/>
        <c:noMultiLvlLbl val="1"/>
      </c:catAx>
      <c:valAx>
        <c:axId val="380669232"/>
        <c:scaling>
          <c:orientation val="minMax"/>
          <c:max val="90"/>
          <c:min val="0"/>
        </c:scaling>
        <c:delete val="0"/>
        <c:axPos val="l"/>
        <c:majorGridlines>
          <c:spPr>
            <a:ln>
              <a:noFill/>
            </a:ln>
          </c:spPr>
        </c:majorGridlines>
        <c:title>
          <c:tx>
            <c:rich>
              <a:bodyPr rot="-5400000" vert="horz"/>
              <a:lstStyle/>
              <a:p>
                <a:pPr>
                  <a:defRPr sz="1400" b="0">
                    <a:latin typeface="Times New Roman" panose="02020603050405020304" pitchFamily="18" charset="0"/>
                    <a:cs typeface="Times New Roman" panose="02020603050405020304" pitchFamily="18" charset="0"/>
                  </a:defRPr>
                </a:pPr>
                <a:r>
                  <a:rPr lang="en-US" sz="1400" b="0" dirty="0">
                    <a:effectLst/>
                    <a:latin typeface="Times New Roman" panose="02020603050405020304" pitchFamily="18" charset="0"/>
                    <a:cs typeface="Times New Roman" panose="02020603050405020304" pitchFamily="18" charset="0"/>
                  </a:rPr>
                  <a:t>Percentage of responders</a:t>
                </a:r>
              </a:p>
            </c:rich>
          </c:tx>
          <c:layout>
            <c:manualLayout>
              <c:xMode val="edge"/>
              <c:yMode val="edge"/>
              <c:x val="0"/>
              <c:y val="0.22131574803149606"/>
            </c:manualLayout>
          </c:layout>
          <c:overlay val="0"/>
        </c:title>
        <c:numFmt formatCode="General" sourceLinked="1"/>
        <c:majorTickMark val="out"/>
        <c:minorTickMark val="none"/>
        <c:tickLblPos val="nextTo"/>
        <c:spPr>
          <a:ln w="38100">
            <a:solidFill>
              <a:schemeClr val="tx1"/>
            </a:solidFill>
          </a:ln>
        </c:spPr>
        <c:txPr>
          <a:bodyPr/>
          <a:lstStyle/>
          <a:p>
            <a:pPr>
              <a:defRPr sz="1200" b="1">
                <a:latin typeface="Times New Roman" panose="02020603050405020304" pitchFamily="18" charset="0"/>
                <a:cs typeface="Times New Roman" panose="02020603050405020304" pitchFamily="18" charset="0"/>
              </a:defRPr>
            </a:pPr>
            <a:endParaRPr lang="en-US"/>
          </a:p>
        </c:txPr>
        <c:crossAx val="380669624"/>
        <c:crosses val="autoZero"/>
        <c:crossBetween val="between"/>
        <c:majorUnit val="10"/>
      </c:valAx>
      <c:spPr>
        <a:noFill/>
        <a:ln w="25400">
          <a:noFill/>
        </a:ln>
      </c:spPr>
    </c:plotArea>
    <c:legend>
      <c:legendPos val="r"/>
      <c:layout>
        <c:manualLayout>
          <c:xMode val="edge"/>
          <c:yMode val="edge"/>
          <c:x val="0.64914763003973586"/>
          <c:y val="0.63957847769028875"/>
          <c:w val="0.33504617489190364"/>
          <c:h val="0.18750971128608923"/>
        </c:manualLayout>
      </c:layout>
      <c:overlay val="0"/>
      <c:txPr>
        <a:bodyPr/>
        <a:lstStyle/>
        <a:p>
          <a:pPr>
            <a:defRPr sz="1000" baseline="0"/>
          </a:pPr>
          <a:endParaRPr lang="en-US"/>
        </a:p>
      </c:txPr>
    </c:legend>
    <c:plotVisOnly val="1"/>
    <c:dispBlanksAs val="gap"/>
    <c:showDLblsOverMax val="0"/>
  </c:chart>
  <c:spPr>
    <a:ln>
      <a:solidFill>
        <a:schemeClr val="bg1"/>
      </a:solidFill>
    </a:ln>
  </c:spPr>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90260791869101"/>
          <c:y val="7.1490097828680502E-2"/>
          <c:w val="0.86604632078236787"/>
          <c:h val="0.77804290917466357"/>
        </c:manualLayout>
      </c:layout>
      <c:lineChart>
        <c:grouping val="standard"/>
        <c:varyColors val="0"/>
        <c:ser>
          <c:idx val="0"/>
          <c:order val="0"/>
          <c:tx>
            <c:strRef>
              <c:f>Sheet1!$B$1</c:f>
              <c:strCache>
                <c:ptCount val="1"/>
                <c:pt idx="0">
                  <c:v>Secukinumab 300 mg (N = 76)</c:v>
                </c:pt>
              </c:strCache>
            </c:strRef>
          </c:tx>
          <c:spPr>
            <a:ln w="28575" cap="rnd">
              <a:solidFill>
                <a:srgbClr val="113C64"/>
              </a:solidFill>
              <a:round/>
            </a:ln>
            <a:effectLst/>
          </c:spPr>
          <c:marker>
            <c:symbol val="circle"/>
            <c:size val="9"/>
            <c:spPr>
              <a:solidFill>
                <a:srgbClr val="113C64"/>
              </a:solidFill>
              <a:ln w="25400">
                <a:solidFill>
                  <a:srgbClr val="113C64"/>
                </a:solidFill>
              </a:ln>
              <a:effectLst/>
            </c:spPr>
          </c:marker>
          <c:dLbls>
            <c:dLbl>
              <c:idx val="19"/>
              <c:layout>
                <c:manualLayout>
                  <c:x val="0"/>
                  <c:y val="4.7621595188617243E-2"/>
                </c:manualLayout>
              </c:layout>
              <c:spPr/>
              <c:txPr>
                <a:bodyPr/>
                <a:lstStyle/>
                <a:p>
                  <a:pPr>
                    <a:defRPr sz="1400" b="1">
                      <a:solidFill>
                        <a:srgbClr val="009900"/>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3C1-4ADD-B1A0-FC7607D806DA}"/>
                </c:ext>
              </c:extLst>
            </c:dLbl>
            <c:spPr>
              <a:noFill/>
              <a:ln>
                <a:noFill/>
              </a:ln>
              <a:effectLst/>
            </c:spPr>
            <c:txPr>
              <a:bodyPr/>
              <a:lstStyle/>
              <a:p>
                <a:pPr>
                  <a:defRPr sz="14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Sheet1!$A$2:$A$13</c:f>
              <c:numCache>
                <c:formatCode>General</c:formatCode>
                <c:ptCount val="12"/>
                <c:pt idx="0">
                  <c:v>52</c:v>
                </c:pt>
                <c:pt idx="1">
                  <c:v>60</c:v>
                </c:pt>
                <c:pt idx="2">
                  <c:v>68</c:v>
                </c:pt>
                <c:pt idx="3">
                  <c:v>76</c:v>
                </c:pt>
                <c:pt idx="4">
                  <c:v>84</c:v>
                </c:pt>
                <c:pt idx="5">
                  <c:v>92</c:v>
                </c:pt>
                <c:pt idx="6">
                  <c:v>100</c:v>
                </c:pt>
                <c:pt idx="7">
                  <c:v>104</c:v>
                </c:pt>
                <c:pt idx="8">
                  <c:v>116</c:v>
                </c:pt>
                <c:pt idx="9">
                  <c:v>128</c:v>
                </c:pt>
                <c:pt idx="10">
                  <c:v>140</c:v>
                </c:pt>
                <c:pt idx="11">
                  <c:v>156</c:v>
                </c:pt>
              </c:numCache>
            </c:numRef>
          </c:cat>
          <c:val>
            <c:numRef>
              <c:f>Sheet1!$B$2:$B$13</c:f>
              <c:numCache>
                <c:formatCode>General</c:formatCode>
                <c:ptCount val="12"/>
                <c:pt idx="0">
                  <c:v>-3.4169999999999998</c:v>
                </c:pt>
                <c:pt idx="1">
                  <c:v>-3.456</c:v>
                </c:pt>
                <c:pt idx="2">
                  <c:v>-3.5289999999999999</c:v>
                </c:pt>
                <c:pt idx="3">
                  <c:v>-3.6539999999999999</c:v>
                </c:pt>
                <c:pt idx="4">
                  <c:v>-3.6080000000000001</c:v>
                </c:pt>
                <c:pt idx="5">
                  <c:v>-3.75</c:v>
                </c:pt>
                <c:pt idx="6">
                  <c:v>-3.6440000000000001</c:v>
                </c:pt>
                <c:pt idx="7">
                  <c:v>-3.8769999999999998</c:v>
                </c:pt>
                <c:pt idx="8">
                  <c:v>-3.6890000000000001</c:v>
                </c:pt>
                <c:pt idx="9">
                  <c:v>-3.8159999999999998</c:v>
                </c:pt>
                <c:pt idx="10">
                  <c:v>-3.7839999999999998</c:v>
                </c:pt>
                <c:pt idx="11">
                  <c:v>-3.5619999999999998</c:v>
                </c:pt>
              </c:numCache>
            </c:numRef>
          </c:val>
          <c:smooth val="0"/>
          <c:extLst>
            <c:ext xmlns:c16="http://schemas.microsoft.com/office/drawing/2014/chart" uri="{C3380CC4-5D6E-409C-BE32-E72D297353CC}">
              <c16:uniqueId val="{00000001-33C1-4ADD-B1A0-FC7607D806DA}"/>
            </c:ext>
          </c:extLst>
        </c:ser>
        <c:ser>
          <c:idx val="1"/>
          <c:order val="1"/>
          <c:tx>
            <c:strRef>
              <c:f>Sheet1!$C$1</c:f>
              <c:strCache>
                <c:ptCount val="1"/>
                <c:pt idx="0">
                  <c:v>Secukinumab 150 mg (N = 74)</c:v>
                </c:pt>
              </c:strCache>
            </c:strRef>
          </c:tx>
          <c:spPr>
            <a:ln w="28575" cap="rnd">
              <a:solidFill>
                <a:srgbClr val="559ED6"/>
              </a:solidFill>
              <a:round/>
            </a:ln>
            <a:effectLst/>
          </c:spPr>
          <c:marker>
            <c:symbol val="square"/>
            <c:size val="9"/>
            <c:spPr>
              <a:solidFill>
                <a:srgbClr val="559ED6"/>
              </a:solidFill>
              <a:ln w="9525">
                <a:solidFill>
                  <a:srgbClr val="559ED6"/>
                </a:solidFill>
              </a:ln>
              <a:effectLst/>
            </c:spPr>
          </c:marker>
          <c:dLbls>
            <c:dLbl>
              <c:idx val="19"/>
              <c:layout>
                <c:manualLayout>
                  <c:x val="0"/>
                  <c:y val="-3.88322960121144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3C1-4ADD-B1A0-FC7607D806DA}"/>
                </c:ext>
              </c:extLst>
            </c:dLbl>
            <c:spPr>
              <a:noFill/>
              <a:ln>
                <a:noFill/>
              </a:ln>
              <a:effectLst/>
            </c:spPr>
            <c:txPr>
              <a:bodyPr/>
              <a:lstStyle/>
              <a:p>
                <a:pPr>
                  <a:defRPr sz="1400" b="1">
                    <a:solidFill>
                      <a:srgbClr val="4F8AFF"/>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Sheet1!$A$2:$A$13</c:f>
              <c:numCache>
                <c:formatCode>General</c:formatCode>
                <c:ptCount val="12"/>
                <c:pt idx="0">
                  <c:v>52</c:v>
                </c:pt>
                <c:pt idx="1">
                  <c:v>60</c:v>
                </c:pt>
                <c:pt idx="2">
                  <c:v>68</c:v>
                </c:pt>
                <c:pt idx="3">
                  <c:v>76</c:v>
                </c:pt>
                <c:pt idx="4">
                  <c:v>84</c:v>
                </c:pt>
                <c:pt idx="5">
                  <c:v>92</c:v>
                </c:pt>
                <c:pt idx="6">
                  <c:v>100</c:v>
                </c:pt>
                <c:pt idx="7">
                  <c:v>104</c:v>
                </c:pt>
                <c:pt idx="8">
                  <c:v>116</c:v>
                </c:pt>
                <c:pt idx="9">
                  <c:v>128</c:v>
                </c:pt>
                <c:pt idx="10">
                  <c:v>140</c:v>
                </c:pt>
                <c:pt idx="11">
                  <c:v>156</c:v>
                </c:pt>
              </c:numCache>
            </c:numRef>
          </c:cat>
          <c:val>
            <c:numRef>
              <c:f>Sheet1!$C$2:$C$13</c:f>
              <c:numCache>
                <c:formatCode>General</c:formatCode>
                <c:ptCount val="12"/>
                <c:pt idx="0">
                  <c:v>-3.0529999999999999</c:v>
                </c:pt>
                <c:pt idx="1">
                  <c:v>-2.9889999999999999</c:v>
                </c:pt>
                <c:pt idx="2">
                  <c:v>-2.984</c:v>
                </c:pt>
                <c:pt idx="3">
                  <c:v>-3.0489999999999999</c:v>
                </c:pt>
                <c:pt idx="4">
                  <c:v>-3.0529999999999999</c:v>
                </c:pt>
                <c:pt idx="5">
                  <c:v>-2.931</c:v>
                </c:pt>
                <c:pt idx="6">
                  <c:v>-3.1829999999999998</c:v>
                </c:pt>
                <c:pt idx="7">
                  <c:v>-3.0350000000000001</c:v>
                </c:pt>
                <c:pt idx="8">
                  <c:v>-3.0150000000000001</c:v>
                </c:pt>
                <c:pt idx="9">
                  <c:v>-2.9020000000000001</c:v>
                </c:pt>
                <c:pt idx="10">
                  <c:v>-2.698</c:v>
                </c:pt>
                <c:pt idx="11">
                  <c:v>-2.7559999999999998</c:v>
                </c:pt>
              </c:numCache>
            </c:numRef>
          </c:val>
          <c:smooth val="0"/>
          <c:extLst>
            <c:ext xmlns:c16="http://schemas.microsoft.com/office/drawing/2014/chart" uri="{C3380CC4-5D6E-409C-BE32-E72D297353CC}">
              <c16:uniqueId val="{00000003-33C1-4ADD-B1A0-FC7607D806DA}"/>
            </c:ext>
          </c:extLst>
        </c:ser>
        <c:dLbls>
          <c:showLegendKey val="0"/>
          <c:showVal val="0"/>
          <c:showCatName val="0"/>
          <c:showSerName val="0"/>
          <c:showPercent val="0"/>
          <c:showBubbleSize val="0"/>
        </c:dLbls>
        <c:marker val="1"/>
        <c:smooth val="0"/>
        <c:axId val="385344168"/>
        <c:axId val="385344560"/>
      </c:lineChart>
      <c:catAx>
        <c:axId val="38534416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vert="horz"/>
          <a:lstStyle/>
          <a:p>
            <a:pPr>
              <a:defRPr sz="1400" b="1">
                <a:latin typeface="Times New Roman" panose="02020603050405020304" pitchFamily="18" charset="0"/>
                <a:cs typeface="Times New Roman" panose="02020603050405020304" pitchFamily="18" charset="0"/>
              </a:defRPr>
            </a:pPr>
            <a:endParaRPr lang="en-US"/>
          </a:p>
        </c:txPr>
        <c:crossAx val="385344560"/>
        <c:crosses val="autoZero"/>
        <c:auto val="1"/>
        <c:lblAlgn val="ctr"/>
        <c:lblOffset val="100"/>
        <c:noMultiLvlLbl val="1"/>
      </c:catAx>
      <c:valAx>
        <c:axId val="385344560"/>
        <c:scaling>
          <c:orientation val="minMax"/>
        </c:scaling>
        <c:delete val="0"/>
        <c:axPos val="l"/>
        <c:title>
          <c:tx>
            <c:rich>
              <a:bodyPr rot="-5400000" vert="horz"/>
              <a:lstStyle/>
              <a:p>
                <a:pPr>
                  <a:defRPr sz="1400" b="1">
                    <a:latin typeface="Times New Roman" panose="02020603050405020304" pitchFamily="18" charset="0"/>
                    <a:cs typeface="Times New Roman" panose="02020603050405020304" pitchFamily="18" charset="0"/>
                  </a:defRPr>
                </a:pPr>
                <a:r>
                  <a:rPr lang="en-US" sz="1400" b="1" baseline="0" dirty="0">
                    <a:latin typeface="Times New Roman" panose="02020603050405020304" pitchFamily="18" charset="0"/>
                    <a:cs typeface="Times New Roman" panose="02020603050405020304" pitchFamily="18" charset="0"/>
                  </a:rPr>
                  <a:t> Mean change from baseline</a:t>
                </a:r>
                <a:endParaRPr lang="en-US" sz="1400" b="1" dirty="0">
                  <a:latin typeface="Times New Roman" panose="02020603050405020304" pitchFamily="18" charset="0"/>
                  <a:cs typeface="Times New Roman" panose="02020603050405020304" pitchFamily="18" charset="0"/>
                </a:endParaRPr>
              </a:p>
            </c:rich>
          </c:tx>
          <c:overlay val="0"/>
        </c:title>
        <c:numFmt formatCode="General" sourceLinked="1"/>
        <c:majorTickMark val="out"/>
        <c:minorTickMark val="none"/>
        <c:tickLblPos val="nextTo"/>
        <c:spPr>
          <a:noFill/>
          <a:ln>
            <a:solidFill>
              <a:schemeClr val="tx1"/>
            </a:solidFill>
          </a:ln>
          <a:effectLst/>
        </c:spPr>
        <c:txPr>
          <a:bodyPr rot="-60000000" vert="horz"/>
          <a:lstStyle/>
          <a:p>
            <a:pPr>
              <a:defRPr sz="1400" b="1">
                <a:latin typeface="Times New Roman" panose="02020603050405020304" pitchFamily="18" charset="0"/>
                <a:cs typeface="Times New Roman" panose="02020603050405020304" pitchFamily="18" charset="0"/>
              </a:defRPr>
            </a:pPr>
            <a:endParaRPr lang="en-US"/>
          </a:p>
        </c:txPr>
        <c:crossAx val="385344168"/>
        <c:crosses val="autoZero"/>
        <c:crossBetween val="between"/>
      </c:valAx>
      <c:spPr>
        <a:noFill/>
        <a:ln>
          <a:noFill/>
        </a:ln>
        <a:effectLst/>
      </c:spPr>
    </c:plotArea>
    <c:legend>
      <c:legendPos val="b"/>
      <c:overlay val="0"/>
    </c:legend>
    <c:plotVisOnly val="1"/>
    <c:dispBlanksAs val="gap"/>
    <c:showDLblsOverMax val="0"/>
  </c:chart>
  <c:spPr>
    <a:noFill/>
    <a:ln>
      <a:noFill/>
    </a:ln>
    <a:effectLst/>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886633165404383"/>
          <c:y val="4.9973503759433567E-2"/>
          <c:w val="0.83113372226412263"/>
          <c:h val="0.79832383756908443"/>
        </c:manualLayout>
      </c:layout>
      <c:barChart>
        <c:barDir val="col"/>
        <c:grouping val="clustered"/>
        <c:varyColors val="0"/>
        <c:ser>
          <c:idx val="0"/>
          <c:order val="0"/>
          <c:tx>
            <c:strRef>
              <c:f>Sheet1!$B$1</c:f>
              <c:strCache>
                <c:ptCount val="1"/>
                <c:pt idx="0">
                  <c:v>Secukinumab 300 mg</c:v>
                </c:pt>
              </c:strCache>
            </c:strRef>
          </c:tx>
          <c:spPr>
            <a:solidFill>
              <a:srgbClr val="113C64"/>
            </a:solidFill>
            <a:ln>
              <a:solidFill>
                <a:srgbClr val="113C64"/>
              </a:solidFill>
            </a:ln>
          </c:spPr>
          <c:invertIfNegative val="0"/>
          <c:dLbls>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Sheet1!$B$2:$B$4</c:f>
              <c:numCache>
                <c:formatCode>General</c:formatCode>
                <c:ptCount val="3"/>
                <c:pt idx="0">
                  <c:v>77.900000000000006</c:v>
                </c:pt>
                <c:pt idx="1">
                  <c:v>78.7</c:v>
                </c:pt>
                <c:pt idx="2">
                  <c:v>74.7</c:v>
                </c:pt>
              </c:numCache>
            </c:numRef>
          </c:val>
          <c:extLst>
            <c:ext xmlns:c16="http://schemas.microsoft.com/office/drawing/2014/chart" uri="{C3380CC4-5D6E-409C-BE32-E72D297353CC}">
              <c16:uniqueId val="{00000000-3DC2-46E6-BB2A-8F42568F211B}"/>
            </c:ext>
          </c:extLst>
        </c:ser>
        <c:ser>
          <c:idx val="1"/>
          <c:order val="1"/>
          <c:tx>
            <c:strRef>
              <c:f>Sheet1!$C$1</c:f>
              <c:strCache>
                <c:ptCount val="1"/>
                <c:pt idx="0">
                  <c:v>Secukinumab 150 mg</c:v>
                </c:pt>
              </c:strCache>
            </c:strRef>
          </c:tx>
          <c:spPr>
            <a:solidFill>
              <a:srgbClr val="559ED6"/>
            </a:solidFill>
            <a:ln>
              <a:solidFill>
                <a:srgbClr val="559ED6"/>
              </a:solidFill>
            </a:ln>
          </c:spPr>
          <c:invertIfNegative val="0"/>
          <c:dLbls>
            <c:dLbl>
              <c:idx val="0"/>
              <c:layout>
                <c:manualLayout>
                  <c:x val="1.7612211281078965E-2"/>
                  <c:y val="8.31352053374110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DC2-46E6-BB2A-8F42568F211B}"/>
                </c:ext>
              </c:extLst>
            </c:dLbl>
            <c:dLbl>
              <c:idx val="1"/>
              <c:layout>
                <c:manualLayout>
                  <c:x val="1.408976902486317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DC2-46E6-BB2A-8F42568F211B}"/>
                </c:ext>
              </c:extLst>
            </c:dLbl>
            <c:dLbl>
              <c:idx val="2"/>
              <c:layout>
                <c:manualLayout>
                  <c:x val="6.0382024573121798E-3"/>
                  <c:y val="1.66269231589953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DC2-46E6-BB2A-8F42568F211B}"/>
                </c:ext>
              </c:extLst>
            </c:dLbl>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Sheet1!$C$2:$C$4</c:f>
              <c:numCache>
                <c:formatCode>General</c:formatCode>
                <c:ptCount val="3"/>
                <c:pt idx="0">
                  <c:v>74.3</c:v>
                </c:pt>
                <c:pt idx="1">
                  <c:v>75.3</c:v>
                </c:pt>
                <c:pt idx="2" formatCode="0.0">
                  <c:v>69</c:v>
                </c:pt>
              </c:numCache>
            </c:numRef>
          </c:val>
          <c:extLst>
            <c:ext xmlns:c16="http://schemas.microsoft.com/office/drawing/2014/chart" uri="{C3380CC4-5D6E-409C-BE32-E72D297353CC}">
              <c16:uniqueId val="{00000004-3DC2-46E6-BB2A-8F42568F211B}"/>
            </c:ext>
          </c:extLst>
        </c:ser>
        <c:dLbls>
          <c:showLegendKey val="0"/>
          <c:showVal val="0"/>
          <c:showCatName val="0"/>
          <c:showSerName val="0"/>
          <c:showPercent val="0"/>
          <c:showBubbleSize val="0"/>
        </c:dLbls>
        <c:gapWidth val="100"/>
        <c:axId val="384574576"/>
        <c:axId val="385346128"/>
      </c:barChart>
      <c:catAx>
        <c:axId val="384574576"/>
        <c:scaling>
          <c:orientation val="minMax"/>
        </c:scaling>
        <c:delete val="0"/>
        <c:axPos val="b"/>
        <c:numFmt formatCode="General" sourceLinked="1"/>
        <c:majorTickMark val="out"/>
        <c:minorTickMark val="none"/>
        <c:tickLblPos val="nextTo"/>
        <c:spPr>
          <a:ln>
            <a:solidFill>
              <a:schemeClr val="tx1"/>
            </a:solidFill>
          </a:ln>
        </c:spPr>
        <c:txPr>
          <a:bodyPr/>
          <a:lstStyle/>
          <a:p>
            <a:pPr>
              <a:defRPr sz="1400" b="1"/>
            </a:pPr>
            <a:endParaRPr lang="en-US"/>
          </a:p>
        </c:txPr>
        <c:crossAx val="385346128"/>
        <c:crosses val="autoZero"/>
        <c:auto val="1"/>
        <c:lblAlgn val="ctr"/>
        <c:lblOffset val="100"/>
        <c:noMultiLvlLbl val="0"/>
      </c:catAx>
      <c:valAx>
        <c:axId val="385346128"/>
        <c:scaling>
          <c:orientation val="minMax"/>
          <c:min val="0"/>
        </c:scaling>
        <c:delete val="0"/>
        <c:axPos val="l"/>
        <c:numFmt formatCode="0" sourceLinked="0"/>
        <c:majorTickMark val="out"/>
        <c:minorTickMark val="none"/>
        <c:tickLblPos val="nextTo"/>
        <c:spPr>
          <a:ln>
            <a:solidFill>
              <a:schemeClr val="tx1"/>
            </a:solidFill>
          </a:ln>
        </c:spPr>
        <c:txPr>
          <a:bodyPr/>
          <a:lstStyle/>
          <a:p>
            <a:pPr>
              <a:defRPr sz="1400" b="1"/>
            </a:pPr>
            <a:endParaRPr lang="en-US"/>
          </a:p>
        </c:txPr>
        <c:crossAx val="384574576"/>
        <c:crosses val="autoZero"/>
        <c:crossBetween val="between"/>
        <c:majorUnit val="20"/>
      </c:valAx>
    </c:plotArea>
    <c:plotVisOnly val="1"/>
    <c:dispBlanksAs val="gap"/>
    <c:showDLblsOverMax val="0"/>
  </c:chart>
  <c:txPr>
    <a:bodyPr/>
    <a:lstStyle/>
    <a:p>
      <a:pPr>
        <a:defRPr sz="18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886633165404383"/>
          <c:y val="4.9973503759433567E-2"/>
          <c:w val="0.83113372226412263"/>
          <c:h val="0.79832383756908443"/>
        </c:manualLayout>
      </c:layout>
      <c:barChart>
        <c:barDir val="col"/>
        <c:grouping val="clustered"/>
        <c:varyColors val="0"/>
        <c:ser>
          <c:idx val="0"/>
          <c:order val="0"/>
          <c:tx>
            <c:strRef>
              <c:f>Sheet1!$B$1</c:f>
              <c:strCache>
                <c:ptCount val="1"/>
                <c:pt idx="0">
                  <c:v>Secukinumab 300 mg</c:v>
                </c:pt>
              </c:strCache>
            </c:strRef>
          </c:tx>
          <c:spPr>
            <a:solidFill>
              <a:srgbClr val="113C64"/>
            </a:solidFill>
            <a:ln>
              <a:solidFill>
                <a:srgbClr val="113C64"/>
              </a:solidFill>
            </a:ln>
          </c:spPr>
          <c:invertIfNegative val="0"/>
          <c:dLbls>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Sheet1!$B$2:$B$4</c:f>
              <c:numCache>
                <c:formatCode>General</c:formatCode>
                <c:ptCount val="3"/>
                <c:pt idx="0" formatCode="0.0">
                  <c:v>65</c:v>
                </c:pt>
                <c:pt idx="1">
                  <c:v>77.8</c:v>
                </c:pt>
                <c:pt idx="2">
                  <c:v>76.5</c:v>
                </c:pt>
              </c:numCache>
            </c:numRef>
          </c:val>
          <c:extLst>
            <c:ext xmlns:c16="http://schemas.microsoft.com/office/drawing/2014/chart" uri="{C3380CC4-5D6E-409C-BE32-E72D297353CC}">
              <c16:uniqueId val="{00000000-2647-4754-BB11-126AC14D4D61}"/>
            </c:ext>
          </c:extLst>
        </c:ser>
        <c:ser>
          <c:idx val="1"/>
          <c:order val="1"/>
          <c:tx>
            <c:strRef>
              <c:f>Sheet1!$C$1</c:f>
              <c:strCache>
                <c:ptCount val="1"/>
                <c:pt idx="0">
                  <c:v>Secukinumab 150 mg</c:v>
                </c:pt>
              </c:strCache>
            </c:strRef>
          </c:tx>
          <c:spPr>
            <a:solidFill>
              <a:srgbClr val="559ED6"/>
            </a:solidFill>
            <a:ln>
              <a:solidFill>
                <a:srgbClr val="559ED6"/>
              </a:solidFill>
            </a:ln>
          </c:spPr>
          <c:invertIfNegative val="0"/>
          <c:dLbls>
            <c:dLbl>
              <c:idx val="0"/>
              <c:layout>
                <c:manualLayout>
                  <c:x val="1.7612211281078965E-2"/>
                  <c:y val="8.31352053374110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647-4754-BB11-126AC14D4D61}"/>
                </c:ext>
              </c:extLst>
            </c:dLbl>
            <c:dLbl>
              <c:idx val="1"/>
              <c:layout>
                <c:manualLayout>
                  <c:x val="1.408976902486317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647-4754-BB11-126AC14D4D61}"/>
                </c:ext>
              </c:extLst>
            </c:dLbl>
            <c:dLbl>
              <c:idx val="2"/>
              <c:layout>
                <c:manualLayout>
                  <c:x val="6.0382024573121798E-3"/>
                  <c:y val="1.66269231589953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647-4754-BB11-126AC14D4D61}"/>
                </c:ext>
              </c:extLst>
            </c:dLbl>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Sheet1!$C$2:$C$4</c:f>
              <c:numCache>
                <c:formatCode>General</c:formatCode>
                <c:ptCount val="3"/>
                <c:pt idx="0">
                  <c:v>52.4</c:v>
                </c:pt>
                <c:pt idx="1">
                  <c:v>52.6</c:v>
                </c:pt>
                <c:pt idx="2" formatCode="0.0">
                  <c:v>64.7</c:v>
                </c:pt>
              </c:numCache>
            </c:numRef>
          </c:val>
          <c:extLst>
            <c:ext xmlns:c16="http://schemas.microsoft.com/office/drawing/2014/chart" uri="{C3380CC4-5D6E-409C-BE32-E72D297353CC}">
              <c16:uniqueId val="{00000004-2647-4754-BB11-126AC14D4D61}"/>
            </c:ext>
          </c:extLst>
        </c:ser>
        <c:dLbls>
          <c:showLegendKey val="0"/>
          <c:showVal val="0"/>
          <c:showCatName val="0"/>
          <c:showSerName val="0"/>
          <c:showPercent val="0"/>
          <c:showBubbleSize val="0"/>
        </c:dLbls>
        <c:gapWidth val="100"/>
        <c:axId val="385346912"/>
        <c:axId val="385347304"/>
      </c:barChart>
      <c:catAx>
        <c:axId val="385346912"/>
        <c:scaling>
          <c:orientation val="minMax"/>
        </c:scaling>
        <c:delete val="0"/>
        <c:axPos val="b"/>
        <c:numFmt formatCode="General" sourceLinked="1"/>
        <c:majorTickMark val="out"/>
        <c:minorTickMark val="none"/>
        <c:tickLblPos val="nextTo"/>
        <c:spPr>
          <a:ln>
            <a:solidFill>
              <a:schemeClr val="tx1"/>
            </a:solidFill>
          </a:ln>
        </c:spPr>
        <c:txPr>
          <a:bodyPr/>
          <a:lstStyle/>
          <a:p>
            <a:pPr>
              <a:defRPr sz="1400" b="1"/>
            </a:pPr>
            <a:endParaRPr lang="en-US"/>
          </a:p>
        </c:txPr>
        <c:crossAx val="385347304"/>
        <c:crosses val="autoZero"/>
        <c:auto val="1"/>
        <c:lblAlgn val="ctr"/>
        <c:lblOffset val="100"/>
        <c:noMultiLvlLbl val="0"/>
      </c:catAx>
      <c:valAx>
        <c:axId val="385347304"/>
        <c:scaling>
          <c:orientation val="minMax"/>
          <c:min val="0"/>
        </c:scaling>
        <c:delete val="0"/>
        <c:axPos val="l"/>
        <c:numFmt formatCode="0" sourceLinked="0"/>
        <c:majorTickMark val="out"/>
        <c:minorTickMark val="none"/>
        <c:tickLblPos val="nextTo"/>
        <c:spPr>
          <a:ln>
            <a:solidFill>
              <a:schemeClr val="tx1"/>
            </a:solidFill>
          </a:ln>
        </c:spPr>
        <c:txPr>
          <a:bodyPr/>
          <a:lstStyle/>
          <a:p>
            <a:pPr>
              <a:defRPr sz="1400" b="1"/>
            </a:pPr>
            <a:endParaRPr lang="en-US"/>
          </a:p>
        </c:txPr>
        <c:crossAx val="385346912"/>
        <c:crosses val="autoZero"/>
        <c:crossBetween val="between"/>
        <c:majorUnit val="20"/>
      </c:valAx>
    </c:plotArea>
    <c:plotVisOnly val="1"/>
    <c:dispBlanksAs val="gap"/>
    <c:showDLblsOverMax val="0"/>
  </c:chart>
  <c:txPr>
    <a:bodyPr/>
    <a:lstStyle/>
    <a:p>
      <a:pPr>
        <a:defRPr sz="18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886633165404383"/>
          <c:y val="4.9973503759433567E-2"/>
          <c:w val="0.83113372226412263"/>
          <c:h val="0.79832383756908443"/>
        </c:manualLayout>
      </c:layout>
      <c:barChart>
        <c:barDir val="col"/>
        <c:grouping val="clustered"/>
        <c:varyColors val="0"/>
        <c:ser>
          <c:idx val="0"/>
          <c:order val="0"/>
          <c:tx>
            <c:strRef>
              <c:f>Sheet1!$B$1</c:f>
              <c:strCache>
                <c:ptCount val="1"/>
                <c:pt idx="0">
                  <c:v>Secukinumab 300 mg</c:v>
                </c:pt>
              </c:strCache>
            </c:strRef>
          </c:tx>
          <c:spPr>
            <a:solidFill>
              <a:srgbClr val="113C64"/>
            </a:solidFill>
            <a:ln>
              <a:solidFill>
                <a:srgbClr val="113C64"/>
              </a:solidFill>
            </a:ln>
          </c:spPr>
          <c:invertIfNegative val="0"/>
          <c:dLbls>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Sheet1!$B$2:$B$4</c:f>
              <c:numCache>
                <c:formatCode>0.0</c:formatCode>
                <c:ptCount val="3"/>
                <c:pt idx="0" formatCode="General">
                  <c:v>59.7</c:v>
                </c:pt>
                <c:pt idx="1">
                  <c:v>64</c:v>
                </c:pt>
                <c:pt idx="2">
                  <c:v>60</c:v>
                </c:pt>
              </c:numCache>
            </c:numRef>
          </c:val>
          <c:extLst>
            <c:ext xmlns:c16="http://schemas.microsoft.com/office/drawing/2014/chart" uri="{C3380CC4-5D6E-409C-BE32-E72D297353CC}">
              <c16:uniqueId val="{00000000-D495-4F4D-8D7C-A1589A0DE5CF}"/>
            </c:ext>
          </c:extLst>
        </c:ser>
        <c:ser>
          <c:idx val="1"/>
          <c:order val="1"/>
          <c:tx>
            <c:strRef>
              <c:f>Sheet1!$C$1</c:f>
              <c:strCache>
                <c:ptCount val="1"/>
                <c:pt idx="0">
                  <c:v>Secukinumab 150 mg</c:v>
                </c:pt>
              </c:strCache>
            </c:strRef>
          </c:tx>
          <c:spPr>
            <a:solidFill>
              <a:srgbClr val="559ED6"/>
            </a:solidFill>
            <a:ln>
              <a:solidFill>
                <a:srgbClr val="559ED6"/>
              </a:solidFill>
            </a:ln>
          </c:spPr>
          <c:invertIfNegative val="0"/>
          <c:dLbls>
            <c:dLbl>
              <c:idx val="0"/>
              <c:layout>
                <c:manualLayout>
                  <c:x val="1.7612211281078965E-2"/>
                  <c:y val="8.31352053374110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495-4F4D-8D7C-A1589A0DE5CF}"/>
                </c:ext>
              </c:extLst>
            </c:dLbl>
            <c:dLbl>
              <c:idx val="1"/>
              <c:layout>
                <c:manualLayout>
                  <c:x val="1.408976902486317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495-4F4D-8D7C-A1589A0DE5CF}"/>
                </c:ext>
              </c:extLst>
            </c:dLbl>
            <c:dLbl>
              <c:idx val="2"/>
              <c:layout>
                <c:manualLayout>
                  <c:x val="6.0382024573121798E-3"/>
                  <c:y val="1.66269231589953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495-4F4D-8D7C-A1589A0DE5CF}"/>
                </c:ext>
              </c:extLst>
            </c:dLbl>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Sheet1!$C$2:$C$4</c:f>
              <c:numCache>
                <c:formatCode>General</c:formatCode>
                <c:ptCount val="3"/>
                <c:pt idx="0">
                  <c:v>51.4</c:v>
                </c:pt>
                <c:pt idx="1">
                  <c:v>53.4</c:v>
                </c:pt>
                <c:pt idx="2" formatCode="0.0">
                  <c:v>52.1</c:v>
                </c:pt>
              </c:numCache>
            </c:numRef>
          </c:val>
          <c:extLst>
            <c:ext xmlns:c16="http://schemas.microsoft.com/office/drawing/2014/chart" uri="{C3380CC4-5D6E-409C-BE32-E72D297353CC}">
              <c16:uniqueId val="{00000004-D495-4F4D-8D7C-A1589A0DE5CF}"/>
            </c:ext>
          </c:extLst>
        </c:ser>
        <c:dLbls>
          <c:showLegendKey val="0"/>
          <c:showVal val="0"/>
          <c:showCatName val="0"/>
          <c:showSerName val="0"/>
          <c:showPercent val="0"/>
          <c:showBubbleSize val="0"/>
        </c:dLbls>
        <c:gapWidth val="100"/>
        <c:axId val="380148984"/>
        <c:axId val="380149376"/>
      </c:barChart>
      <c:catAx>
        <c:axId val="380148984"/>
        <c:scaling>
          <c:orientation val="minMax"/>
        </c:scaling>
        <c:delete val="0"/>
        <c:axPos val="b"/>
        <c:numFmt formatCode="General" sourceLinked="1"/>
        <c:majorTickMark val="out"/>
        <c:minorTickMark val="none"/>
        <c:tickLblPos val="nextTo"/>
        <c:spPr>
          <a:ln>
            <a:solidFill>
              <a:schemeClr val="tx1"/>
            </a:solidFill>
          </a:ln>
        </c:spPr>
        <c:txPr>
          <a:bodyPr/>
          <a:lstStyle/>
          <a:p>
            <a:pPr>
              <a:defRPr sz="1400" b="1"/>
            </a:pPr>
            <a:endParaRPr lang="en-US"/>
          </a:p>
        </c:txPr>
        <c:crossAx val="380149376"/>
        <c:crosses val="autoZero"/>
        <c:auto val="1"/>
        <c:lblAlgn val="ctr"/>
        <c:lblOffset val="100"/>
        <c:noMultiLvlLbl val="0"/>
      </c:catAx>
      <c:valAx>
        <c:axId val="380149376"/>
        <c:scaling>
          <c:orientation val="minMax"/>
          <c:max val="100"/>
          <c:min val="0"/>
        </c:scaling>
        <c:delete val="0"/>
        <c:axPos val="l"/>
        <c:numFmt formatCode="0" sourceLinked="0"/>
        <c:majorTickMark val="out"/>
        <c:minorTickMark val="none"/>
        <c:tickLblPos val="nextTo"/>
        <c:spPr>
          <a:ln>
            <a:solidFill>
              <a:schemeClr val="tx1"/>
            </a:solidFill>
          </a:ln>
        </c:spPr>
        <c:txPr>
          <a:bodyPr/>
          <a:lstStyle/>
          <a:p>
            <a:pPr>
              <a:defRPr sz="1400" b="1"/>
            </a:pPr>
            <a:endParaRPr lang="en-US"/>
          </a:p>
        </c:txPr>
        <c:crossAx val="380148984"/>
        <c:crosses val="autoZero"/>
        <c:crossBetween val="between"/>
        <c:majorUnit val="20"/>
      </c:valAx>
    </c:plotArea>
    <c:plotVisOnly val="1"/>
    <c:dispBlanksAs val="gap"/>
    <c:showDLblsOverMax val="0"/>
  </c:chart>
  <c:txPr>
    <a:bodyPr/>
    <a:lstStyle/>
    <a:p>
      <a:pPr>
        <a:defRPr sz="18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442187226596675"/>
          <c:y val="4.9973503759433567E-2"/>
          <c:w val="0.79557812773403325"/>
          <c:h val="0.79832383756908443"/>
        </c:manualLayout>
      </c:layout>
      <c:barChart>
        <c:barDir val="col"/>
        <c:grouping val="clustered"/>
        <c:varyColors val="0"/>
        <c:ser>
          <c:idx val="0"/>
          <c:order val="0"/>
          <c:tx>
            <c:strRef>
              <c:f>Sheet1!$B$1</c:f>
              <c:strCache>
                <c:ptCount val="1"/>
                <c:pt idx="0">
                  <c:v>Secukinumab 300 mg</c:v>
                </c:pt>
              </c:strCache>
            </c:strRef>
          </c:tx>
          <c:spPr>
            <a:solidFill>
              <a:srgbClr val="113C64"/>
            </a:solidFill>
            <a:ln>
              <a:solidFill>
                <a:srgbClr val="113C64"/>
              </a:solidFill>
            </a:ln>
          </c:spPr>
          <c:invertIfNegative val="0"/>
          <c:dLbls>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Sheet1!$B$2:$B$4</c:f>
              <c:numCache>
                <c:formatCode>General</c:formatCode>
                <c:ptCount val="3"/>
                <c:pt idx="0" formatCode="0.0">
                  <c:v>50</c:v>
                </c:pt>
                <c:pt idx="1">
                  <c:v>44.4</c:v>
                </c:pt>
                <c:pt idx="2">
                  <c:v>41.2</c:v>
                </c:pt>
              </c:numCache>
            </c:numRef>
          </c:val>
          <c:extLst>
            <c:ext xmlns:c16="http://schemas.microsoft.com/office/drawing/2014/chart" uri="{C3380CC4-5D6E-409C-BE32-E72D297353CC}">
              <c16:uniqueId val="{00000000-1728-472A-8DD5-B366E95112A7}"/>
            </c:ext>
          </c:extLst>
        </c:ser>
        <c:ser>
          <c:idx val="1"/>
          <c:order val="1"/>
          <c:tx>
            <c:strRef>
              <c:f>Sheet1!$C$1</c:f>
              <c:strCache>
                <c:ptCount val="1"/>
                <c:pt idx="0">
                  <c:v>Secukinumab 150 mg</c:v>
                </c:pt>
              </c:strCache>
            </c:strRef>
          </c:tx>
          <c:spPr>
            <a:solidFill>
              <a:srgbClr val="559ED6"/>
            </a:solidFill>
            <a:ln>
              <a:solidFill>
                <a:srgbClr val="559ED6"/>
              </a:solidFill>
            </a:ln>
          </c:spPr>
          <c:invertIfNegative val="0"/>
          <c:dLbls>
            <c:dLbl>
              <c:idx val="0"/>
              <c:layout>
                <c:manualLayout>
                  <c:x val="1.7612211281078965E-2"/>
                  <c:y val="8.31352053374110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728-472A-8DD5-B366E95112A7}"/>
                </c:ext>
              </c:extLst>
            </c:dLbl>
            <c:dLbl>
              <c:idx val="1"/>
              <c:layout>
                <c:manualLayout>
                  <c:x val="1.408976902486317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728-472A-8DD5-B366E95112A7}"/>
                </c:ext>
              </c:extLst>
            </c:dLbl>
            <c:dLbl>
              <c:idx val="2"/>
              <c:layout>
                <c:manualLayout>
                  <c:x val="6.0382024573121798E-3"/>
                  <c:y val="1.66269231589953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728-472A-8DD5-B366E95112A7}"/>
                </c:ext>
              </c:extLst>
            </c:dLbl>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Sheet1!$C$2:$C$4</c:f>
              <c:numCache>
                <c:formatCode>General</c:formatCode>
                <c:ptCount val="3"/>
                <c:pt idx="0">
                  <c:v>33.299999999999997</c:v>
                </c:pt>
                <c:pt idx="1">
                  <c:v>26.3</c:v>
                </c:pt>
                <c:pt idx="2" formatCode="0.0">
                  <c:v>29.4</c:v>
                </c:pt>
              </c:numCache>
            </c:numRef>
          </c:val>
          <c:extLst>
            <c:ext xmlns:c16="http://schemas.microsoft.com/office/drawing/2014/chart" uri="{C3380CC4-5D6E-409C-BE32-E72D297353CC}">
              <c16:uniqueId val="{00000004-1728-472A-8DD5-B366E95112A7}"/>
            </c:ext>
          </c:extLst>
        </c:ser>
        <c:dLbls>
          <c:showLegendKey val="0"/>
          <c:showVal val="0"/>
          <c:showCatName val="0"/>
          <c:showSerName val="0"/>
          <c:showPercent val="0"/>
          <c:showBubbleSize val="0"/>
        </c:dLbls>
        <c:gapWidth val="100"/>
        <c:axId val="380149768"/>
        <c:axId val="380150160"/>
      </c:barChart>
      <c:catAx>
        <c:axId val="380149768"/>
        <c:scaling>
          <c:orientation val="minMax"/>
        </c:scaling>
        <c:delete val="0"/>
        <c:axPos val="b"/>
        <c:numFmt formatCode="General" sourceLinked="1"/>
        <c:majorTickMark val="out"/>
        <c:minorTickMark val="none"/>
        <c:tickLblPos val="nextTo"/>
        <c:spPr>
          <a:ln>
            <a:solidFill>
              <a:schemeClr val="tx1"/>
            </a:solidFill>
          </a:ln>
        </c:spPr>
        <c:txPr>
          <a:bodyPr/>
          <a:lstStyle/>
          <a:p>
            <a:pPr>
              <a:defRPr sz="1400" b="1"/>
            </a:pPr>
            <a:endParaRPr lang="en-US"/>
          </a:p>
        </c:txPr>
        <c:crossAx val="380150160"/>
        <c:crosses val="autoZero"/>
        <c:auto val="1"/>
        <c:lblAlgn val="ctr"/>
        <c:lblOffset val="100"/>
        <c:noMultiLvlLbl val="0"/>
      </c:catAx>
      <c:valAx>
        <c:axId val="380150160"/>
        <c:scaling>
          <c:orientation val="minMax"/>
          <c:max val="100"/>
          <c:min val="0"/>
        </c:scaling>
        <c:delete val="0"/>
        <c:axPos val="l"/>
        <c:numFmt formatCode="0" sourceLinked="0"/>
        <c:majorTickMark val="out"/>
        <c:minorTickMark val="none"/>
        <c:tickLblPos val="nextTo"/>
        <c:spPr>
          <a:ln>
            <a:solidFill>
              <a:schemeClr val="tx1"/>
            </a:solidFill>
          </a:ln>
        </c:spPr>
        <c:txPr>
          <a:bodyPr/>
          <a:lstStyle/>
          <a:p>
            <a:pPr>
              <a:defRPr sz="1400" b="1"/>
            </a:pPr>
            <a:endParaRPr lang="en-US"/>
          </a:p>
        </c:txPr>
        <c:crossAx val="380149768"/>
        <c:crosses val="autoZero"/>
        <c:crossBetween val="between"/>
        <c:majorUnit val="20"/>
      </c:valAx>
    </c:plotArea>
    <c:plotVisOnly val="1"/>
    <c:dispBlanksAs val="gap"/>
    <c:showDLblsOverMax val="0"/>
  </c:chart>
  <c:txPr>
    <a:bodyPr/>
    <a:lstStyle/>
    <a:p>
      <a:pPr>
        <a:defRPr sz="18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886633165404383"/>
          <c:y val="4.9973503759433567E-2"/>
          <c:w val="0.83113372226412263"/>
          <c:h val="0.79832383756908443"/>
        </c:manualLayout>
      </c:layout>
      <c:barChart>
        <c:barDir val="col"/>
        <c:grouping val="clustered"/>
        <c:varyColors val="0"/>
        <c:ser>
          <c:idx val="0"/>
          <c:order val="0"/>
          <c:tx>
            <c:strRef>
              <c:f>Sheet1!$B$1</c:f>
              <c:strCache>
                <c:ptCount val="1"/>
                <c:pt idx="0">
                  <c:v>Secukinumab 300 mg</c:v>
                </c:pt>
              </c:strCache>
            </c:strRef>
          </c:tx>
          <c:spPr>
            <a:solidFill>
              <a:srgbClr val="113C64"/>
            </a:solidFill>
            <a:ln>
              <a:solidFill>
                <a:srgbClr val="113C64"/>
              </a:solidFill>
            </a:ln>
          </c:spPr>
          <c:invertIfNegative val="0"/>
          <c:dLbls>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Sheet1!$B$2:$B$4</c:f>
              <c:numCache>
                <c:formatCode>0.00</c:formatCode>
                <c:ptCount val="3"/>
                <c:pt idx="0">
                  <c:v>-3.5960000000000001</c:v>
                </c:pt>
                <c:pt idx="1">
                  <c:v>-4.101</c:v>
                </c:pt>
                <c:pt idx="2">
                  <c:v>-3.6230000000000002</c:v>
                </c:pt>
              </c:numCache>
            </c:numRef>
          </c:val>
          <c:extLst>
            <c:ext xmlns:c16="http://schemas.microsoft.com/office/drawing/2014/chart" uri="{C3380CC4-5D6E-409C-BE32-E72D297353CC}">
              <c16:uniqueId val="{00000000-6B2D-4047-86FC-3C0F82A705CC}"/>
            </c:ext>
          </c:extLst>
        </c:ser>
        <c:ser>
          <c:idx val="1"/>
          <c:order val="1"/>
          <c:tx>
            <c:strRef>
              <c:f>Sheet1!$C$1</c:f>
              <c:strCache>
                <c:ptCount val="1"/>
                <c:pt idx="0">
                  <c:v>Secukinumab 150 mg</c:v>
                </c:pt>
              </c:strCache>
            </c:strRef>
          </c:tx>
          <c:spPr>
            <a:solidFill>
              <a:srgbClr val="559ED6"/>
            </a:solidFill>
            <a:ln>
              <a:solidFill>
                <a:srgbClr val="559ED6"/>
              </a:solidFill>
            </a:ln>
          </c:spPr>
          <c:invertIfNegative val="0"/>
          <c:dLbls>
            <c:dLbl>
              <c:idx val="0"/>
              <c:layout>
                <c:manualLayout>
                  <c:x val="1.7612211281078965E-2"/>
                  <c:y val="8.31352053374110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B2D-4047-86FC-3C0F82A705CC}"/>
                </c:ext>
              </c:extLst>
            </c:dLbl>
            <c:dLbl>
              <c:idx val="1"/>
              <c:layout>
                <c:manualLayout>
                  <c:x val="1.408976902486317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B2D-4047-86FC-3C0F82A705CC}"/>
                </c:ext>
              </c:extLst>
            </c:dLbl>
            <c:dLbl>
              <c:idx val="2"/>
              <c:layout>
                <c:manualLayout>
                  <c:x val="6.0382024573121798E-3"/>
                  <c:y val="1.66269231589953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B2D-4047-86FC-3C0F82A705CC}"/>
                </c:ext>
              </c:extLst>
            </c:dLbl>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Sheet1!$C$2:$C$4</c:f>
              <c:numCache>
                <c:formatCode>0.00</c:formatCode>
                <c:ptCount val="3"/>
                <c:pt idx="0">
                  <c:v>-3.2429999999999999</c:v>
                </c:pt>
                <c:pt idx="1">
                  <c:v>-3.2559999999999998</c:v>
                </c:pt>
                <c:pt idx="2">
                  <c:v>-2.8380000000000001</c:v>
                </c:pt>
              </c:numCache>
            </c:numRef>
          </c:val>
          <c:extLst>
            <c:ext xmlns:c16="http://schemas.microsoft.com/office/drawing/2014/chart" uri="{C3380CC4-5D6E-409C-BE32-E72D297353CC}">
              <c16:uniqueId val="{00000004-6B2D-4047-86FC-3C0F82A705CC}"/>
            </c:ext>
          </c:extLst>
        </c:ser>
        <c:dLbls>
          <c:showLegendKey val="0"/>
          <c:showVal val="0"/>
          <c:showCatName val="0"/>
          <c:showSerName val="0"/>
          <c:showPercent val="0"/>
          <c:showBubbleSize val="0"/>
        </c:dLbls>
        <c:gapWidth val="100"/>
        <c:axId val="380151728"/>
        <c:axId val="380152120"/>
      </c:barChart>
      <c:catAx>
        <c:axId val="380151728"/>
        <c:scaling>
          <c:orientation val="minMax"/>
        </c:scaling>
        <c:delete val="0"/>
        <c:axPos val="b"/>
        <c:numFmt formatCode="General" sourceLinked="1"/>
        <c:majorTickMark val="out"/>
        <c:minorTickMark val="none"/>
        <c:tickLblPos val="high"/>
        <c:spPr>
          <a:ln>
            <a:solidFill>
              <a:schemeClr val="tx1"/>
            </a:solidFill>
          </a:ln>
        </c:spPr>
        <c:txPr>
          <a:bodyPr/>
          <a:lstStyle/>
          <a:p>
            <a:pPr>
              <a:defRPr sz="1400" b="1"/>
            </a:pPr>
            <a:endParaRPr lang="en-US"/>
          </a:p>
        </c:txPr>
        <c:crossAx val="380152120"/>
        <c:crosses val="autoZero"/>
        <c:auto val="1"/>
        <c:lblAlgn val="ctr"/>
        <c:lblOffset val="100"/>
        <c:noMultiLvlLbl val="0"/>
      </c:catAx>
      <c:valAx>
        <c:axId val="380152120"/>
        <c:scaling>
          <c:orientation val="minMax"/>
        </c:scaling>
        <c:delete val="0"/>
        <c:axPos val="l"/>
        <c:numFmt formatCode="0" sourceLinked="0"/>
        <c:majorTickMark val="out"/>
        <c:minorTickMark val="none"/>
        <c:tickLblPos val="nextTo"/>
        <c:spPr>
          <a:ln>
            <a:solidFill>
              <a:schemeClr val="tx1"/>
            </a:solidFill>
          </a:ln>
        </c:spPr>
        <c:txPr>
          <a:bodyPr/>
          <a:lstStyle/>
          <a:p>
            <a:pPr>
              <a:defRPr sz="1400" b="1"/>
            </a:pPr>
            <a:endParaRPr lang="en-US"/>
          </a:p>
        </c:txPr>
        <c:crossAx val="380151728"/>
        <c:crosses val="autoZero"/>
        <c:crossBetween val="between"/>
        <c:majorUnit val="1"/>
      </c:valAx>
    </c:plotArea>
    <c:plotVisOnly val="1"/>
    <c:dispBlanksAs val="gap"/>
    <c:showDLblsOverMax val="0"/>
  </c:chart>
  <c:txPr>
    <a:bodyPr/>
    <a:lstStyle/>
    <a:p>
      <a:pPr>
        <a:defRPr sz="18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442187226596675"/>
          <c:y val="8.0170948985110319E-2"/>
          <c:w val="0.83113372226412263"/>
          <c:h val="0.79832383756908443"/>
        </c:manualLayout>
      </c:layout>
      <c:barChart>
        <c:barDir val="col"/>
        <c:grouping val="clustered"/>
        <c:varyColors val="0"/>
        <c:ser>
          <c:idx val="0"/>
          <c:order val="0"/>
          <c:tx>
            <c:strRef>
              <c:f>Sheet1!$B$1</c:f>
              <c:strCache>
                <c:ptCount val="1"/>
                <c:pt idx="0">
                  <c:v>Secukinumab 300 mg</c:v>
                </c:pt>
              </c:strCache>
            </c:strRef>
          </c:tx>
          <c:spPr>
            <a:solidFill>
              <a:srgbClr val="113C64"/>
            </a:solidFill>
            <a:ln>
              <a:solidFill>
                <a:srgbClr val="113C64"/>
              </a:solidFill>
            </a:ln>
          </c:spPr>
          <c:invertIfNegative val="0"/>
          <c:dLbls>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Sheet1!$B$2:$B$4</c:f>
              <c:numCache>
                <c:formatCode>0.00</c:formatCode>
                <c:ptCount val="3"/>
                <c:pt idx="0">
                  <c:v>-2.726</c:v>
                </c:pt>
                <c:pt idx="1">
                  <c:v>-2.9430000000000001</c:v>
                </c:pt>
                <c:pt idx="2">
                  <c:v>-3.2949999999999999</c:v>
                </c:pt>
              </c:numCache>
            </c:numRef>
          </c:val>
          <c:extLst>
            <c:ext xmlns:c16="http://schemas.microsoft.com/office/drawing/2014/chart" uri="{C3380CC4-5D6E-409C-BE32-E72D297353CC}">
              <c16:uniqueId val="{00000000-6560-4866-A322-60FCB02B1D80}"/>
            </c:ext>
          </c:extLst>
        </c:ser>
        <c:ser>
          <c:idx val="1"/>
          <c:order val="1"/>
          <c:tx>
            <c:strRef>
              <c:f>Sheet1!$C$1</c:f>
              <c:strCache>
                <c:ptCount val="1"/>
                <c:pt idx="0">
                  <c:v>Secukinumab 150 mg</c:v>
                </c:pt>
              </c:strCache>
            </c:strRef>
          </c:tx>
          <c:spPr>
            <a:solidFill>
              <a:srgbClr val="559ED6"/>
            </a:solidFill>
            <a:ln>
              <a:solidFill>
                <a:srgbClr val="559ED6"/>
              </a:solidFill>
            </a:ln>
          </c:spPr>
          <c:invertIfNegative val="0"/>
          <c:dLbls>
            <c:dLbl>
              <c:idx val="0"/>
              <c:layout>
                <c:manualLayout>
                  <c:x val="1.7612211281078965E-2"/>
                  <c:y val="8.31352053374110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560-4866-A322-60FCB02B1D80}"/>
                </c:ext>
              </c:extLst>
            </c:dLbl>
            <c:dLbl>
              <c:idx val="1"/>
              <c:layout>
                <c:manualLayout>
                  <c:x val="1.408976902486317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560-4866-A322-60FCB02B1D80}"/>
                </c:ext>
              </c:extLst>
            </c:dLbl>
            <c:dLbl>
              <c:idx val="2"/>
              <c:layout>
                <c:manualLayout>
                  <c:x val="6.0382024573121798E-3"/>
                  <c:y val="1.66269231589953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560-4866-A322-60FCB02B1D80}"/>
                </c:ext>
              </c:extLst>
            </c:dLbl>
            <c:spPr>
              <a:noFill/>
              <a:ln>
                <a:noFill/>
              </a:ln>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Week 52</c:v>
                </c:pt>
                <c:pt idx="1">
                  <c:v>Week 104</c:v>
                </c:pt>
                <c:pt idx="2">
                  <c:v>Week 156</c:v>
                </c:pt>
              </c:strCache>
            </c:strRef>
          </c:cat>
          <c:val>
            <c:numRef>
              <c:f>Sheet1!$C$2:$C$4</c:f>
              <c:numCache>
                <c:formatCode>0.00</c:formatCode>
                <c:ptCount val="3"/>
                <c:pt idx="0">
                  <c:v>-2.3839999999999999</c:v>
                </c:pt>
                <c:pt idx="1">
                  <c:v>-2.1850000000000001</c:v>
                </c:pt>
                <c:pt idx="2">
                  <c:v>-2.4140000000000001</c:v>
                </c:pt>
              </c:numCache>
            </c:numRef>
          </c:val>
          <c:extLst>
            <c:ext xmlns:c16="http://schemas.microsoft.com/office/drawing/2014/chart" uri="{C3380CC4-5D6E-409C-BE32-E72D297353CC}">
              <c16:uniqueId val="{00000004-6560-4866-A322-60FCB02B1D80}"/>
            </c:ext>
          </c:extLst>
        </c:ser>
        <c:dLbls>
          <c:showLegendKey val="0"/>
          <c:showVal val="0"/>
          <c:showCatName val="0"/>
          <c:showSerName val="0"/>
          <c:showPercent val="0"/>
          <c:showBubbleSize val="0"/>
        </c:dLbls>
        <c:gapWidth val="100"/>
        <c:axId val="384575752"/>
        <c:axId val="384574968"/>
      </c:barChart>
      <c:catAx>
        <c:axId val="384575752"/>
        <c:scaling>
          <c:orientation val="minMax"/>
        </c:scaling>
        <c:delete val="0"/>
        <c:axPos val="b"/>
        <c:numFmt formatCode="General" sourceLinked="1"/>
        <c:majorTickMark val="out"/>
        <c:minorTickMark val="none"/>
        <c:tickLblPos val="high"/>
        <c:spPr>
          <a:ln>
            <a:solidFill>
              <a:schemeClr val="tx1"/>
            </a:solidFill>
          </a:ln>
        </c:spPr>
        <c:txPr>
          <a:bodyPr/>
          <a:lstStyle/>
          <a:p>
            <a:pPr>
              <a:defRPr sz="1400" b="1"/>
            </a:pPr>
            <a:endParaRPr lang="en-US"/>
          </a:p>
        </c:txPr>
        <c:crossAx val="384574968"/>
        <c:crosses val="autoZero"/>
        <c:auto val="1"/>
        <c:lblAlgn val="ctr"/>
        <c:lblOffset val="100"/>
        <c:noMultiLvlLbl val="0"/>
      </c:catAx>
      <c:valAx>
        <c:axId val="384574968"/>
        <c:scaling>
          <c:orientation val="minMax"/>
          <c:min val="-5"/>
        </c:scaling>
        <c:delete val="0"/>
        <c:axPos val="l"/>
        <c:numFmt formatCode="0" sourceLinked="0"/>
        <c:majorTickMark val="out"/>
        <c:minorTickMark val="none"/>
        <c:tickLblPos val="nextTo"/>
        <c:spPr>
          <a:ln>
            <a:solidFill>
              <a:schemeClr val="tx1"/>
            </a:solidFill>
          </a:ln>
        </c:spPr>
        <c:txPr>
          <a:bodyPr/>
          <a:lstStyle/>
          <a:p>
            <a:pPr>
              <a:defRPr sz="1400" b="1"/>
            </a:pPr>
            <a:endParaRPr lang="en-US"/>
          </a:p>
        </c:txPr>
        <c:crossAx val="384575752"/>
        <c:crosses val="autoZero"/>
        <c:crossBetween val="between"/>
        <c:majorUnit val="1"/>
      </c:valAx>
    </c:plotArea>
    <c:plotVisOnly val="1"/>
    <c:dispBlanksAs val="gap"/>
    <c:showDLblsOverMax val="0"/>
  </c:chart>
  <c:txPr>
    <a:bodyPr/>
    <a:lstStyle/>
    <a:p>
      <a:pPr>
        <a:defRPr sz="1800">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0.51355</cdr:x>
      <cdr:y>0.04685</cdr:y>
    </cdr:from>
    <cdr:to>
      <cdr:x>0.93902</cdr:x>
      <cdr:y>0.77869</cdr:y>
    </cdr:to>
    <cdr:sp macro="" textlink="">
      <cdr:nvSpPr>
        <cdr:cNvPr id="3" name="Rectangle 2"/>
        <cdr:cNvSpPr/>
      </cdr:nvSpPr>
      <cdr:spPr bwMode="auto">
        <a:xfrm xmlns:a="http://schemas.openxmlformats.org/drawingml/2006/main">
          <a:off x="2237370" y="158896"/>
          <a:ext cx="1853635" cy="2482103"/>
        </a:xfrm>
        <a:prstGeom xmlns:a="http://schemas.openxmlformats.org/drawingml/2006/main" prst="rect">
          <a:avLst/>
        </a:prstGeom>
        <a:noFill xmlns:a="http://schemas.openxmlformats.org/drawingml/2006/main"/>
        <a:ln xmlns:a="http://schemas.openxmlformats.org/drawingml/2006/main" w="9525" cap="flat" cmpd="sng" algn="ctr">
          <a:noFill/>
          <a:prstDash val="solid"/>
          <a:round/>
          <a:headEnd type="none" w="med" len="med"/>
          <a:tailEnd type="none" w="med" len="med"/>
        </a:ln>
        <a:effectLst xmlns:a="http://schemas.openxmlformats.org/drawingml/2006/main"/>
      </cdr:spPr>
      <cdr:txBody>
        <a:bodyPr xmlns:a="http://schemas.openxmlformats.org/drawingml/2006/main" vertOverflow="clip" vert="horz" wrap="none" lIns="91440" tIns="45720" rIns="91440" bIns="45720" numCol="1" anchor="ctr" anchorCtr="0" compatLnSpc="1">
          <a:prstTxWarp prst="textNoShape">
            <a:avLst/>
          </a:prstTxWarp>
        </a:bodyPr>
        <a:lstStyle xmlns:a="http://schemas.openxmlformats.org/drawingml/2006/main"/>
        <a:p xmlns:a="http://schemas.openxmlformats.org/drawingml/2006/main">
          <a:endParaRPr lang="en-US" dirty="0"/>
        </a:p>
      </cdr:txBody>
    </cdr:sp>
  </cdr:relSizeAnchor>
</c:userShapes>
</file>

<file path=ppt/drawings/drawing2.xml><?xml version="1.0" encoding="utf-8"?>
<c:userShapes xmlns:c="http://schemas.openxmlformats.org/drawingml/2006/chart">
  <cdr:relSizeAnchor xmlns:cdr="http://schemas.openxmlformats.org/drawingml/2006/chartDrawing">
    <cdr:from>
      <cdr:x>0.51355</cdr:x>
      <cdr:y>0.04685</cdr:y>
    </cdr:from>
    <cdr:to>
      <cdr:x>0.93902</cdr:x>
      <cdr:y>0.77869</cdr:y>
    </cdr:to>
    <cdr:sp macro="" textlink="">
      <cdr:nvSpPr>
        <cdr:cNvPr id="3" name="Rectangle 2"/>
        <cdr:cNvSpPr/>
      </cdr:nvSpPr>
      <cdr:spPr bwMode="auto">
        <a:xfrm xmlns:a="http://schemas.openxmlformats.org/drawingml/2006/main">
          <a:off x="2237370" y="158896"/>
          <a:ext cx="1853635" cy="2482103"/>
        </a:xfrm>
        <a:prstGeom xmlns:a="http://schemas.openxmlformats.org/drawingml/2006/main" prst="rect">
          <a:avLst/>
        </a:prstGeom>
        <a:noFill xmlns:a="http://schemas.openxmlformats.org/drawingml/2006/main"/>
        <a:ln xmlns:a="http://schemas.openxmlformats.org/drawingml/2006/main" w="9525" cap="flat" cmpd="sng" algn="ctr">
          <a:noFill/>
          <a:prstDash val="solid"/>
          <a:round/>
          <a:headEnd type="none" w="med" len="med"/>
          <a:tailEnd type="none" w="med" len="med"/>
        </a:ln>
        <a:effectLst xmlns:a="http://schemas.openxmlformats.org/drawingml/2006/main"/>
      </cdr:spPr>
      <cdr:txBody>
        <a:bodyPr xmlns:a="http://schemas.openxmlformats.org/drawingml/2006/main" vertOverflow="clip" vert="horz" wrap="none" lIns="91440" tIns="45720" rIns="91440" bIns="45720" numCol="1" anchor="ctr" anchorCtr="0" compatLnSpc="1">
          <a:prstTxWarp prst="textNoShape">
            <a:avLst/>
          </a:prstTxWarp>
        </a:bodyPr>
        <a:lstStyle xmlns:a="http://schemas.openxmlformats.org/drawingml/2006/main"/>
        <a:p xmlns:a="http://schemas.openxmlformats.org/drawingml/2006/main">
          <a:endParaRPr lang="en-US" dirty="0"/>
        </a:p>
      </cdr:txBody>
    </cdr:sp>
  </cdr:relSizeAnchor>
</c:userShapes>
</file>

<file path=ppt/drawings/drawing3.xml><?xml version="1.0" encoding="utf-8"?>
<c:userShapes xmlns:c="http://schemas.openxmlformats.org/drawingml/2006/chart">
  <cdr:relSizeAnchor xmlns:cdr="http://schemas.openxmlformats.org/drawingml/2006/chartDrawing">
    <cdr:from>
      <cdr:x>0.03209</cdr:x>
      <cdr:y>0.06645</cdr:y>
    </cdr:from>
    <cdr:to>
      <cdr:x>0.09173</cdr:x>
      <cdr:y>0.77931</cdr:y>
    </cdr:to>
    <cdr:sp macro="" textlink="">
      <cdr:nvSpPr>
        <cdr:cNvPr id="2" name="Rectangle 1"/>
        <cdr:cNvSpPr/>
      </cdr:nvSpPr>
      <cdr:spPr>
        <a:xfrm xmlns:a="http://schemas.openxmlformats.org/drawingml/2006/main">
          <a:off x="183386" y="149255"/>
          <a:ext cx="340843" cy="1601287"/>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vert270"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sz="1400" b="1" dirty="0">
              <a:solidFill>
                <a:prstClr val="black"/>
              </a:solidFill>
              <a:latin typeface="Times New Roman" panose="02020603050405020304" pitchFamily="18" charset="0"/>
              <a:cs typeface="Times New Roman" panose="02020603050405020304" pitchFamily="18" charset="0"/>
            </a:rPr>
            <a:t>Percentage responders</a:t>
          </a:r>
          <a:endParaRPr lang="en-US" sz="1400" b="1" dirty="0">
            <a:solidFill>
              <a:schemeClr val="tx1"/>
            </a:solidFill>
            <a:latin typeface="Times New Roman" panose="02020603050405020304" pitchFamily="18" charset="0"/>
            <a:cs typeface="Times New Roman" panose="02020603050405020304" pitchFamily="18"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0.05521</cdr:x>
      <cdr:y>0.08911</cdr:y>
    </cdr:from>
    <cdr:to>
      <cdr:x>0.11485</cdr:x>
      <cdr:y>0.80197</cdr:y>
    </cdr:to>
    <cdr:sp macro="" textlink="">
      <cdr:nvSpPr>
        <cdr:cNvPr id="2" name="Rectangle 1"/>
        <cdr:cNvSpPr/>
      </cdr:nvSpPr>
      <cdr:spPr>
        <a:xfrm xmlns:a="http://schemas.openxmlformats.org/drawingml/2006/main">
          <a:off x="315503" y="371554"/>
          <a:ext cx="340842" cy="2972376"/>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vert270"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r>
            <a:rPr lang="en-US" sz="1400" b="1" dirty="0">
              <a:solidFill>
                <a:prstClr val="black"/>
              </a:solidFill>
              <a:latin typeface="Times New Roman" panose="02020603050405020304" pitchFamily="18" charset="0"/>
              <a:cs typeface="Times New Roman" panose="02020603050405020304" pitchFamily="18" charset="0"/>
            </a:rPr>
            <a:t>Percentage responders</a:t>
          </a:r>
          <a:endParaRPr lang="en-US" sz="1400" b="1" dirty="0">
            <a:solidFill>
              <a:schemeClr val="tx1"/>
            </a:solidFill>
            <a:latin typeface="Times New Roman" panose="02020603050405020304" pitchFamily="18" charset="0"/>
            <a:cs typeface="Times New Roman" panose="02020603050405020304"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3177" tIns="46589" rIns="93177" bIns="46589" rtlCol="0"/>
          <a:lstStyle>
            <a:lvl1pPr algn="l">
              <a:defRPr sz="1200"/>
            </a:lvl1pPr>
          </a:lstStyle>
          <a:p>
            <a:endParaRPr lang="en-US" dirty="0">
              <a:latin typeface="Arial"/>
            </a:endParaRPr>
          </a:p>
        </p:txBody>
      </p:sp>
      <p:sp>
        <p:nvSpPr>
          <p:cNvPr id="3" name="Date Placeholder 2"/>
          <p:cNvSpPr>
            <a:spLocks noGrp="1"/>
          </p:cNvSpPr>
          <p:nvPr>
            <p:ph type="dt" sz="quarter" idx="1"/>
          </p:nvPr>
        </p:nvSpPr>
        <p:spPr>
          <a:xfrm>
            <a:off x="3848645" y="0"/>
            <a:ext cx="2944283" cy="495300"/>
          </a:xfrm>
          <a:prstGeom prst="rect">
            <a:avLst/>
          </a:prstGeom>
        </p:spPr>
        <p:txBody>
          <a:bodyPr vert="horz" lIns="93177" tIns="46589" rIns="93177" bIns="46589" rtlCol="0"/>
          <a:lstStyle>
            <a:lvl1pPr algn="r">
              <a:defRPr sz="1200"/>
            </a:lvl1pPr>
          </a:lstStyle>
          <a:p>
            <a:fld id="{61BB60FF-ACF0-5A4A-9C79-4881E6B16567}" type="datetimeFigureOut">
              <a:rPr lang="en-US" smtClean="0">
                <a:latin typeface="Arial"/>
              </a:rPr>
              <a:pPr/>
              <a:t>2/21/2020</a:t>
            </a:fld>
            <a:endParaRPr lang="en-US" dirty="0">
              <a:latin typeface="Arial"/>
            </a:endParaRPr>
          </a:p>
        </p:txBody>
      </p:sp>
      <p:sp>
        <p:nvSpPr>
          <p:cNvPr id="4" name="Footer Placeholder 3"/>
          <p:cNvSpPr>
            <a:spLocks noGrp="1"/>
          </p:cNvSpPr>
          <p:nvPr>
            <p:ph type="ftr" sz="quarter" idx="2"/>
          </p:nvPr>
        </p:nvSpPr>
        <p:spPr>
          <a:xfrm>
            <a:off x="0" y="9408981"/>
            <a:ext cx="2944283" cy="495300"/>
          </a:xfrm>
          <a:prstGeom prst="rect">
            <a:avLst/>
          </a:prstGeom>
        </p:spPr>
        <p:txBody>
          <a:bodyPr vert="horz" lIns="93177" tIns="46589" rIns="93177" bIns="46589" rtlCol="0" anchor="b"/>
          <a:lstStyle>
            <a:lvl1pPr algn="l">
              <a:defRPr sz="1200"/>
            </a:lvl1pPr>
          </a:lstStyle>
          <a:p>
            <a:endParaRPr lang="en-US" dirty="0">
              <a:latin typeface="Arial"/>
            </a:endParaRPr>
          </a:p>
        </p:txBody>
      </p:sp>
      <p:sp>
        <p:nvSpPr>
          <p:cNvPr id="5" name="Slide Number Placeholder 4"/>
          <p:cNvSpPr>
            <a:spLocks noGrp="1"/>
          </p:cNvSpPr>
          <p:nvPr>
            <p:ph type="sldNum" sz="quarter" idx="3"/>
          </p:nvPr>
        </p:nvSpPr>
        <p:spPr>
          <a:xfrm>
            <a:off x="3848645" y="9408981"/>
            <a:ext cx="2944283" cy="495300"/>
          </a:xfrm>
          <a:prstGeom prst="rect">
            <a:avLst/>
          </a:prstGeom>
        </p:spPr>
        <p:txBody>
          <a:bodyPr vert="horz" lIns="93177" tIns="46589" rIns="93177" bIns="46589" rtlCol="0" anchor="b"/>
          <a:lstStyle>
            <a:lvl1pPr algn="r">
              <a:defRPr sz="1200"/>
            </a:lvl1pPr>
          </a:lstStyle>
          <a:p>
            <a:fld id="{56ABA786-EB35-BA4C-A7F7-24740D3067F1}" type="slidenum">
              <a:rPr lang="en-US" smtClean="0">
                <a:latin typeface="Arial"/>
              </a:rPr>
              <a:pPr/>
              <a:t>‹#›</a:t>
            </a:fld>
            <a:endParaRPr lang="en-US" dirty="0">
              <a:latin typeface="Arial"/>
            </a:endParaRPr>
          </a:p>
        </p:txBody>
      </p:sp>
    </p:spTree>
    <p:extLst>
      <p:ext uri="{BB962C8B-B14F-4D97-AF65-F5344CB8AC3E}">
        <p14:creationId xmlns:p14="http://schemas.microsoft.com/office/powerpoint/2010/main" val="2379947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3177" tIns="46589" rIns="93177" bIns="46589" rtlCol="0"/>
          <a:lstStyle>
            <a:lvl1pPr algn="l">
              <a:defRPr sz="1200">
                <a:latin typeface="Arial"/>
              </a:defRPr>
            </a:lvl1pPr>
          </a:lstStyle>
          <a:p>
            <a:endParaRPr lang="en-US" dirty="0"/>
          </a:p>
        </p:txBody>
      </p:sp>
      <p:sp>
        <p:nvSpPr>
          <p:cNvPr id="3" name="Date Placeholder 2"/>
          <p:cNvSpPr>
            <a:spLocks noGrp="1"/>
          </p:cNvSpPr>
          <p:nvPr>
            <p:ph type="dt" idx="1"/>
          </p:nvPr>
        </p:nvSpPr>
        <p:spPr>
          <a:xfrm>
            <a:off x="3848645" y="0"/>
            <a:ext cx="2944283" cy="495300"/>
          </a:xfrm>
          <a:prstGeom prst="rect">
            <a:avLst/>
          </a:prstGeom>
        </p:spPr>
        <p:txBody>
          <a:bodyPr vert="horz" lIns="93177" tIns="46589" rIns="93177" bIns="46589" rtlCol="0"/>
          <a:lstStyle>
            <a:lvl1pPr algn="r">
              <a:defRPr sz="1200">
                <a:latin typeface="Arial"/>
              </a:defRPr>
            </a:lvl1pPr>
          </a:lstStyle>
          <a:p>
            <a:fld id="{0C4595FF-6E7F-4C41-B8DF-4AE76FC1F075}" type="datetimeFigureOut">
              <a:rPr lang="en-US" smtClean="0"/>
              <a:pPr/>
              <a:t>2/21/2020</a:t>
            </a:fld>
            <a:endParaRPr lang="en-US" dirty="0"/>
          </a:p>
        </p:txBody>
      </p:sp>
      <p:sp>
        <p:nvSpPr>
          <p:cNvPr id="4" name="Slide Image Placeholder 3"/>
          <p:cNvSpPr>
            <a:spLocks noGrp="1" noRot="1" noChangeAspect="1"/>
          </p:cNvSpPr>
          <p:nvPr>
            <p:ph type="sldImg" idx="2"/>
          </p:nvPr>
        </p:nvSpPr>
        <p:spPr>
          <a:xfrm>
            <a:off x="95250" y="742950"/>
            <a:ext cx="6604000" cy="37147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08981"/>
            <a:ext cx="2944283" cy="495300"/>
          </a:xfrm>
          <a:prstGeom prst="rect">
            <a:avLst/>
          </a:prstGeom>
        </p:spPr>
        <p:txBody>
          <a:bodyPr vert="horz" lIns="93177" tIns="46589" rIns="93177" bIns="46589" rtlCol="0" anchor="b"/>
          <a:lstStyle>
            <a:lvl1pPr algn="l">
              <a:defRPr sz="1200">
                <a:latin typeface="Arial"/>
              </a:defRPr>
            </a:lvl1pPr>
          </a:lstStyle>
          <a:p>
            <a:endParaRPr lang="en-US" dirty="0"/>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3177" tIns="46589" rIns="93177" bIns="46589" rtlCol="0" anchor="b"/>
          <a:lstStyle>
            <a:lvl1pPr algn="r">
              <a:defRPr sz="1200">
                <a:latin typeface="Arial"/>
              </a:defRPr>
            </a:lvl1pPr>
          </a:lstStyle>
          <a:p>
            <a:fld id="{5A6330BE-D91A-D240-B266-E5D5F99B4CCE}" type="slidenum">
              <a:rPr lang="en-US" smtClean="0"/>
              <a:pPr/>
              <a:t>‹#›</a:t>
            </a:fld>
            <a:endParaRPr lang="en-US" dirty="0"/>
          </a:p>
        </p:txBody>
      </p:sp>
    </p:spTree>
    <p:extLst>
      <p:ext uri="{BB962C8B-B14F-4D97-AF65-F5344CB8AC3E}">
        <p14:creationId xmlns:p14="http://schemas.microsoft.com/office/powerpoint/2010/main" val="312631671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Arial"/>
        <a:ea typeface="+mn-ea"/>
        <a:cs typeface="+mn-cs"/>
      </a:defRPr>
    </a:lvl1pPr>
    <a:lvl2pPr marL="457200" algn="l" defTabSz="457200" rtl="0" eaLnBrk="1" latinLnBrk="0" hangingPunct="1">
      <a:defRPr sz="1200" kern="1200">
        <a:solidFill>
          <a:schemeClr val="tx1"/>
        </a:solidFill>
        <a:latin typeface="Arial"/>
        <a:ea typeface="+mn-ea"/>
        <a:cs typeface="+mn-cs"/>
      </a:defRPr>
    </a:lvl2pPr>
    <a:lvl3pPr marL="914400" algn="l" defTabSz="457200" rtl="0" eaLnBrk="1" latinLnBrk="0" hangingPunct="1">
      <a:defRPr sz="1200" kern="1200">
        <a:solidFill>
          <a:schemeClr val="tx1"/>
        </a:solidFill>
        <a:latin typeface="Arial"/>
        <a:ea typeface="+mn-ea"/>
        <a:cs typeface="+mn-cs"/>
      </a:defRPr>
    </a:lvl3pPr>
    <a:lvl4pPr marL="1371600" algn="l" defTabSz="457200" rtl="0" eaLnBrk="1" latinLnBrk="0" hangingPunct="1">
      <a:defRPr sz="1200" kern="1200">
        <a:solidFill>
          <a:schemeClr val="tx1"/>
        </a:solidFill>
        <a:latin typeface="Arial"/>
        <a:ea typeface="+mn-ea"/>
        <a:cs typeface="+mn-cs"/>
      </a:defRPr>
    </a:lvl4pPr>
    <a:lvl5pPr marL="1828800" algn="l" defTabSz="457200" rtl="0" eaLnBrk="1" latinLnBrk="0" hangingPunct="1">
      <a:defRPr sz="1200" kern="1200">
        <a:solidFill>
          <a:schemeClr val="tx1"/>
        </a:solidFill>
        <a:latin typeface="Arial"/>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6330BE-D91A-D240-B266-E5D5F99B4CCE}" type="slidenum">
              <a:rPr lang="en-US" smtClean="0"/>
              <a:pPr/>
              <a:t>1</a:t>
            </a:fld>
            <a:endParaRPr lang="en-US" dirty="0"/>
          </a:p>
        </p:txBody>
      </p:sp>
    </p:spTree>
    <p:extLst>
      <p:ext uri="{BB962C8B-B14F-4D97-AF65-F5344CB8AC3E}">
        <p14:creationId xmlns:p14="http://schemas.microsoft.com/office/powerpoint/2010/main" val="3527209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a:ea typeface="+mn-ea"/>
                <a:cs typeface="+mn-cs"/>
              </a:rPr>
              <a:t>ASAS PR response rates were sustained through Week 156 with both secukinumab doses in the overall population </a:t>
            </a:r>
            <a:endParaRPr lang="en-US" dirty="0"/>
          </a:p>
        </p:txBody>
      </p:sp>
      <p:sp>
        <p:nvSpPr>
          <p:cNvPr id="4" name="Slide Number Placeholder 3"/>
          <p:cNvSpPr>
            <a:spLocks noGrp="1"/>
          </p:cNvSpPr>
          <p:nvPr>
            <p:ph type="sldNum" sz="quarter" idx="10"/>
          </p:nvPr>
        </p:nvSpPr>
        <p:spPr/>
        <p:txBody>
          <a:bodyPr/>
          <a:lstStyle/>
          <a:p>
            <a:fld id="{5A6330BE-D91A-D240-B266-E5D5F99B4CCE}" type="slidenum">
              <a:rPr lang="en-US" smtClean="0"/>
              <a:pPr/>
              <a:t>15</a:t>
            </a:fld>
            <a:endParaRPr lang="en-US" dirty="0"/>
          </a:p>
        </p:txBody>
      </p:sp>
    </p:spTree>
    <p:extLst>
      <p:ext uri="{BB962C8B-B14F-4D97-AF65-F5344CB8AC3E}">
        <p14:creationId xmlns:p14="http://schemas.microsoft.com/office/powerpoint/2010/main" val="3583644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ASAS5/6 - </a:t>
            </a:r>
            <a:r>
              <a:rPr lang="en-US" sz="1200" kern="1200" dirty="0">
                <a:solidFill>
                  <a:schemeClr val="tx1"/>
                </a:solidFill>
                <a:effectLst/>
                <a:latin typeface="Arial"/>
                <a:ea typeface="+mn-ea"/>
                <a:cs typeface="+mn-cs"/>
              </a:rPr>
              <a:t>improvements were observed regardless of anti-TNF status </a:t>
            </a:r>
            <a:endParaRPr lang="en-US" dirty="0"/>
          </a:p>
        </p:txBody>
      </p:sp>
      <p:sp>
        <p:nvSpPr>
          <p:cNvPr id="4" name="Slide Number Placeholder 3"/>
          <p:cNvSpPr>
            <a:spLocks noGrp="1"/>
          </p:cNvSpPr>
          <p:nvPr>
            <p:ph type="sldNum" sz="quarter" idx="10"/>
          </p:nvPr>
        </p:nvSpPr>
        <p:spPr/>
        <p:txBody>
          <a:bodyPr/>
          <a:lstStyle/>
          <a:p>
            <a:fld id="{5A6330BE-D91A-D240-B266-E5D5F99B4CCE}" type="slidenum">
              <a:rPr lang="en-US" smtClean="0"/>
              <a:pPr/>
              <a:t>16</a:t>
            </a:fld>
            <a:endParaRPr lang="en-US" dirty="0"/>
          </a:p>
        </p:txBody>
      </p:sp>
    </p:spTree>
    <p:extLst>
      <p:ext uri="{BB962C8B-B14F-4D97-AF65-F5344CB8AC3E}">
        <p14:creationId xmlns:p14="http://schemas.microsoft.com/office/powerpoint/2010/main" val="3565411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6330BE-D91A-D240-B266-E5D5F99B4CCE}" type="slidenum">
              <a:rPr lang="en-US" smtClean="0"/>
              <a:pPr/>
              <a:t>20</a:t>
            </a:fld>
            <a:endParaRPr lang="en-US" dirty="0"/>
          </a:p>
        </p:txBody>
      </p:sp>
    </p:spTree>
    <p:extLst>
      <p:ext uri="{BB962C8B-B14F-4D97-AF65-F5344CB8AC3E}">
        <p14:creationId xmlns:p14="http://schemas.microsoft.com/office/powerpoint/2010/main" val="1483355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6330BE-D91A-D240-B266-E5D5F99B4CCE}" type="slidenum">
              <a:rPr lang="en-US" smtClean="0"/>
              <a:pPr/>
              <a:t>3</a:t>
            </a:fld>
            <a:endParaRPr lang="en-US" dirty="0"/>
          </a:p>
        </p:txBody>
      </p:sp>
    </p:spTree>
    <p:extLst>
      <p:ext uri="{BB962C8B-B14F-4D97-AF65-F5344CB8AC3E}">
        <p14:creationId xmlns:p14="http://schemas.microsoft.com/office/powerpoint/2010/main" val="1714451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6330BE-D91A-D240-B266-E5D5F99B4CCE}" type="slidenum">
              <a:rPr lang="en-US" smtClean="0"/>
              <a:pPr/>
              <a:t>5</a:t>
            </a:fld>
            <a:endParaRPr lang="en-US" dirty="0"/>
          </a:p>
        </p:txBody>
      </p:sp>
    </p:spTree>
    <p:extLst>
      <p:ext uri="{BB962C8B-B14F-4D97-AF65-F5344CB8AC3E}">
        <p14:creationId xmlns:p14="http://schemas.microsoft.com/office/powerpoint/2010/main" val="1552033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6330BE-D91A-D240-B266-E5D5F99B4CCE}" type="slidenum">
              <a:rPr lang="en-US" smtClean="0"/>
              <a:pPr/>
              <a:t>6</a:t>
            </a:fld>
            <a:endParaRPr lang="en-US" dirty="0"/>
          </a:p>
        </p:txBody>
      </p:sp>
    </p:spTree>
    <p:extLst>
      <p:ext uri="{BB962C8B-B14F-4D97-AF65-F5344CB8AC3E}">
        <p14:creationId xmlns:p14="http://schemas.microsoft.com/office/powerpoint/2010/main" val="3522665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6330BE-D91A-D240-B266-E5D5F99B4CCE}" type="slidenum">
              <a:rPr lang="en-US" smtClean="0"/>
              <a:pPr/>
              <a:t>8</a:t>
            </a:fld>
            <a:endParaRPr lang="en-US" dirty="0"/>
          </a:p>
        </p:txBody>
      </p:sp>
    </p:spTree>
    <p:extLst>
      <p:ext uri="{BB962C8B-B14F-4D97-AF65-F5344CB8AC3E}">
        <p14:creationId xmlns:p14="http://schemas.microsoft.com/office/powerpoint/2010/main" val="236529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1500"/>
              </a:spcAft>
              <a:buFont typeface="Arial" panose="020B0604020202020204" pitchFamily="34" charset="0"/>
              <a:buChar char="•"/>
            </a:pPr>
            <a:r>
              <a:rPr lang="en-US" sz="1200" dirty="0"/>
              <a:t>Reasons for discontinuation </a:t>
            </a:r>
          </a:p>
          <a:p>
            <a:pPr marL="171450" indent="-171450">
              <a:spcAft>
                <a:spcPts val="1500"/>
              </a:spcAft>
              <a:buFont typeface="Arial" panose="020B0604020202020204" pitchFamily="34" charset="0"/>
              <a:buChar char="•"/>
            </a:pPr>
            <a:endParaRPr lang="en-US" sz="1200" baseline="30000" dirty="0"/>
          </a:p>
          <a:p>
            <a:pPr marL="60325" indent="-60325"/>
            <a:r>
              <a:rPr lang="en-US" sz="1200" baseline="0" dirty="0"/>
              <a:t>Secukinumab 300 mg:</a:t>
            </a:r>
          </a:p>
          <a:p>
            <a:pPr marL="60325" indent="-60325"/>
            <a:r>
              <a:rPr lang="en-US" sz="1200" baseline="0" dirty="0">
                <a:solidFill>
                  <a:schemeClr val="bg1"/>
                </a:solidFill>
                <a:latin typeface="Arial" panose="020B060402020202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Discontinued </a:t>
            </a:r>
            <a:r>
              <a:rPr lang="en-GB" sz="1200" dirty="0">
                <a:solidFill>
                  <a:schemeClr val="bg1"/>
                </a:solidFill>
                <a:latin typeface="Arial" panose="020B0604020202020204" pitchFamily="34" charset="0"/>
                <a:cs typeface="Arial" panose="020B0604020202020204" pitchFamily="34" charset="0"/>
              </a:rPr>
              <a:t>Week 1–104 (n = 12)</a:t>
            </a:r>
          </a:p>
          <a:p>
            <a:pPr marL="60325"/>
            <a:r>
              <a:rPr lang="en-GB" sz="1200" dirty="0">
                <a:solidFill>
                  <a:schemeClr val="bg1"/>
                </a:solidFill>
                <a:latin typeface="Arial" panose="020B0604020202020204" pitchFamily="34" charset="0"/>
                <a:cs typeface="Arial" panose="020B0604020202020204" pitchFamily="34" charset="0"/>
              </a:rPr>
              <a:t>Adverse event (n = 2)</a:t>
            </a:r>
          </a:p>
          <a:p>
            <a:pPr marL="60325"/>
            <a:r>
              <a:rPr lang="en-GB" sz="1200" dirty="0">
                <a:solidFill>
                  <a:schemeClr val="bg1"/>
                </a:solidFill>
                <a:latin typeface="Arial" panose="020B0604020202020204" pitchFamily="34" charset="0"/>
                <a:cs typeface="Arial" panose="020B0604020202020204" pitchFamily="34" charset="0"/>
              </a:rPr>
              <a:t>Lack of efficacy (n = 5)</a:t>
            </a:r>
          </a:p>
          <a:p>
            <a:pPr marL="60325"/>
            <a:r>
              <a:rPr lang="en-US" sz="1200" dirty="0">
                <a:solidFill>
                  <a:schemeClr val="bg1"/>
                </a:solidFill>
                <a:latin typeface="Arial" panose="020B0604020202020204" pitchFamily="34" charset="0"/>
                <a:cs typeface="Arial" panose="020B0604020202020204" pitchFamily="34" charset="0"/>
              </a:rPr>
              <a:t>Physician decision </a:t>
            </a:r>
            <a:r>
              <a:rPr lang="en-GB" sz="1200" dirty="0">
                <a:solidFill>
                  <a:schemeClr val="bg1"/>
                </a:solidFill>
                <a:latin typeface="Arial" panose="020B0604020202020204" pitchFamily="34" charset="0"/>
                <a:cs typeface="Arial" panose="020B0604020202020204" pitchFamily="34" charset="0"/>
              </a:rPr>
              <a:t>(n = 1)</a:t>
            </a:r>
          </a:p>
          <a:p>
            <a:pPr marL="60325"/>
            <a:r>
              <a:rPr lang="en-US" sz="1200" dirty="0">
                <a:solidFill>
                  <a:schemeClr val="bg1"/>
                </a:solidFill>
                <a:latin typeface="Arial" panose="020B0604020202020204" pitchFamily="34" charset="0"/>
                <a:cs typeface="Arial" panose="020B0604020202020204" pitchFamily="34" charset="0"/>
              </a:rPr>
              <a:t>Pregnancy </a:t>
            </a:r>
            <a:r>
              <a:rPr lang="en-GB" sz="1200" dirty="0">
                <a:solidFill>
                  <a:schemeClr val="bg1"/>
                </a:solidFill>
                <a:latin typeface="Arial" panose="020B0604020202020204" pitchFamily="34" charset="0"/>
                <a:cs typeface="Arial" panose="020B0604020202020204" pitchFamily="34" charset="0"/>
              </a:rPr>
              <a:t>(n = 1)</a:t>
            </a:r>
          </a:p>
          <a:p>
            <a:pPr marL="60325"/>
            <a:r>
              <a:rPr lang="en-GB" sz="1200" dirty="0">
                <a:solidFill>
                  <a:schemeClr val="bg1"/>
                </a:solidFill>
                <a:latin typeface="Arial" panose="020B0604020202020204" pitchFamily="34" charset="0"/>
                <a:cs typeface="Arial" panose="020B0604020202020204" pitchFamily="34" charset="0"/>
              </a:rPr>
              <a:t>Patient/guardian decision (n = 3)</a:t>
            </a:r>
          </a:p>
          <a:p>
            <a:pPr marL="171450" indent="-171450">
              <a:spcAft>
                <a:spcPts val="1500"/>
              </a:spcAft>
              <a:buFont typeface="Arial" panose="020B0604020202020204" pitchFamily="34" charset="0"/>
              <a:buChar char="•"/>
            </a:pPr>
            <a:endParaRPr lang="en-US" sz="1200" baseline="0" dirty="0"/>
          </a:p>
          <a:p>
            <a:pPr marL="0" marR="0" indent="0" algn="l" defTabSz="914400" rtl="0" eaLnBrk="1" fontAlgn="auto" latinLnBrk="0" hangingPunct="1">
              <a:lnSpc>
                <a:spcPct val="100000"/>
              </a:lnSpc>
              <a:spcBef>
                <a:spcPts val="0"/>
              </a:spcBef>
              <a:spcAft>
                <a:spcPts val="1500"/>
              </a:spcAft>
              <a:buClrTx/>
              <a:buSzTx/>
              <a:buFontTx/>
              <a:buNone/>
              <a:tabLst/>
              <a:defRPr/>
            </a:pPr>
            <a:r>
              <a:rPr lang="en-US" sz="1200" baseline="0" dirty="0"/>
              <a:t>Secukinumab 150 mg:</a:t>
            </a:r>
          </a:p>
          <a:p>
            <a:pPr marL="1489075" indent="-1489075"/>
            <a:r>
              <a:rPr lang="en-US" sz="1200" dirty="0">
                <a:solidFill>
                  <a:schemeClr val="bg1"/>
                </a:solidFill>
                <a:latin typeface="Arial" panose="020B0604020202020204" pitchFamily="34" charset="0"/>
                <a:cs typeface="Arial" panose="020B0604020202020204" pitchFamily="34" charset="0"/>
              </a:rPr>
              <a:t>Discontinued </a:t>
            </a:r>
            <a:r>
              <a:rPr lang="en-GB" sz="1200" dirty="0">
                <a:solidFill>
                  <a:schemeClr val="bg1"/>
                </a:solidFill>
                <a:latin typeface="Arial" panose="020B0604020202020204" pitchFamily="34" charset="0"/>
                <a:cs typeface="Arial" panose="020B0604020202020204" pitchFamily="34" charset="0"/>
              </a:rPr>
              <a:t>Week 1–104 (n = 17)</a:t>
            </a:r>
          </a:p>
          <a:p>
            <a:pPr indent="114300"/>
            <a:r>
              <a:rPr lang="en-GB" sz="1200" dirty="0">
                <a:solidFill>
                  <a:schemeClr val="bg1"/>
                </a:solidFill>
                <a:latin typeface="Arial" panose="020B0604020202020204" pitchFamily="34" charset="0"/>
                <a:cs typeface="Arial" panose="020B0604020202020204" pitchFamily="34" charset="0"/>
              </a:rPr>
              <a:t>Adverse event (n = 4)</a:t>
            </a:r>
          </a:p>
          <a:p>
            <a:pPr indent="114300"/>
            <a:r>
              <a:rPr lang="en-GB" sz="1200" dirty="0">
                <a:solidFill>
                  <a:schemeClr val="bg1"/>
                </a:solidFill>
                <a:latin typeface="Arial" panose="020B0604020202020204" pitchFamily="34" charset="0"/>
                <a:cs typeface="Arial" panose="020B0604020202020204" pitchFamily="34" charset="0"/>
              </a:rPr>
              <a:t>Lack of efficacy (n = 3)</a:t>
            </a:r>
          </a:p>
          <a:p>
            <a:pPr indent="114300"/>
            <a:r>
              <a:rPr lang="en-GB" sz="1200" dirty="0">
                <a:solidFill>
                  <a:schemeClr val="bg1"/>
                </a:solidFill>
                <a:latin typeface="Arial" panose="020B0604020202020204" pitchFamily="34" charset="0"/>
                <a:cs typeface="Arial" panose="020B0604020202020204" pitchFamily="34" charset="0"/>
              </a:rPr>
              <a:t>Lost to follow-up (n = 4)</a:t>
            </a:r>
          </a:p>
          <a:p>
            <a:pPr indent="114300"/>
            <a:r>
              <a:rPr lang="en-GB" sz="1200" dirty="0">
                <a:solidFill>
                  <a:schemeClr val="bg1"/>
                </a:solidFill>
                <a:latin typeface="Arial" panose="020B0604020202020204" pitchFamily="34" charset="0"/>
                <a:cs typeface="Arial" panose="020B0604020202020204" pitchFamily="34" charset="0"/>
              </a:rPr>
              <a:t>Patient/guardian decision (n = 6)</a:t>
            </a:r>
          </a:p>
          <a:p>
            <a:pPr indent="114300"/>
            <a:endParaRPr lang="en-GB" sz="1200" dirty="0">
              <a:solidFill>
                <a:schemeClr val="bg1"/>
              </a:solidFill>
              <a:latin typeface="Arial" panose="020B0604020202020204" pitchFamily="34" charset="0"/>
              <a:cs typeface="Arial" panose="020B0604020202020204" pitchFamily="34" charset="0"/>
            </a:endParaRPr>
          </a:p>
          <a:p>
            <a:pPr indent="114300"/>
            <a:r>
              <a:rPr lang="en-GB" sz="1200" dirty="0">
                <a:solidFill>
                  <a:schemeClr val="bg1"/>
                </a:solidFill>
                <a:latin typeface="Arial" panose="020B0604020202020204" pitchFamily="34" charset="0"/>
                <a:cs typeface="Arial" panose="020B0604020202020204" pitchFamily="34" charset="0"/>
              </a:rPr>
              <a:t>Placebo</a:t>
            </a:r>
            <a:r>
              <a:rPr lang="en-GB" sz="1200" baseline="0" dirty="0">
                <a:solidFill>
                  <a:schemeClr val="bg1"/>
                </a:solidFill>
                <a:latin typeface="Arial" panose="020B0604020202020204" pitchFamily="34" charset="0"/>
                <a:cs typeface="Arial" panose="020B0604020202020204" pitchFamily="34" charset="0"/>
              </a:rPr>
              <a:t> to Secukinumab 300 mg:</a:t>
            </a:r>
          </a:p>
          <a:p>
            <a:pPr marL="1201738" indent="-1201738">
              <a:spcBef>
                <a:spcPts val="0"/>
              </a:spcBef>
            </a:pPr>
            <a:r>
              <a:rPr lang="en-US" sz="1200" dirty="0">
                <a:solidFill>
                  <a:schemeClr val="bg1"/>
                </a:solidFill>
                <a:latin typeface="Arial" panose="020B0604020202020204" pitchFamily="34" charset="0"/>
                <a:cs typeface="Arial" panose="020B0604020202020204" pitchFamily="34" charset="0"/>
              </a:rPr>
              <a:t>   Discontinued Week 16–104 (n = 6)</a:t>
            </a:r>
          </a:p>
          <a:p>
            <a:pPr indent="114300">
              <a:spcBef>
                <a:spcPts val="0"/>
              </a:spcBef>
            </a:pPr>
            <a:r>
              <a:rPr lang="en-US" sz="1200" dirty="0">
                <a:solidFill>
                  <a:schemeClr val="bg1"/>
                </a:solidFill>
                <a:latin typeface="Arial" panose="020B0604020202020204" pitchFamily="34" charset="0"/>
                <a:cs typeface="Arial" panose="020B0604020202020204" pitchFamily="34" charset="0"/>
              </a:rPr>
              <a:t>Adverse event (n = 2)</a:t>
            </a:r>
          </a:p>
          <a:p>
            <a:pPr indent="114300">
              <a:spcBef>
                <a:spcPts val="0"/>
              </a:spcBef>
            </a:pPr>
            <a:r>
              <a:rPr lang="en-US" sz="1200" dirty="0">
                <a:solidFill>
                  <a:schemeClr val="bg1"/>
                </a:solidFill>
                <a:latin typeface="Arial" panose="020B0604020202020204" pitchFamily="34" charset="0"/>
                <a:cs typeface="Arial" panose="020B0604020202020204" pitchFamily="34" charset="0"/>
              </a:rPr>
              <a:t>Lack of efficacy (n = 2)</a:t>
            </a:r>
          </a:p>
          <a:p>
            <a:pPr indent="114300">
              <a:spcBef>
                <a:spcPts val="0"/>
              </a:spcBef>
            </a:pPr>
            <a:r>
              <a:rPr lang="en-GB" sz="1200" dirty="0">
                <a:solidFill>
                  <a:schemeClr val="bg1"/>
                </a:solidFill>
                <a:latin typeface="Arial" panose="020B0604020202020204" pitchFamily="34" charset="0"/>
                <a:cs typeface="Arial" panose="020B0604020202020204" pitchFamily="34" charset="0"/>
              </a:rPr>
              <a:t>Patient</a:t>
            </a:r>
            <a:r>
              <a:rPr lang="en-US" sz="1200" dirty="0">
                <a:solidFill>
                  <a:schemeClr val="bg1"/>
                </a:solidFill>
                <a:latin typeface="Arial" panose="020B0604020202020204" pitchFamily="34" charset="0"/>
                <a:cs typeface="Arial" panose="020B0604020202020204" pitchFamily="34" charset="0"/>
              </a:rPr>
              <a:t>/guardian decision(n = 2)</a:t>
            </a:r>
          </a:p>
        </p:txBody>
      </p:sp>
      <p:sp>
        <p:nvSpPr>
          <p:cNvPr id="4" name="Slide Number Placeholder 3"/>
          <p:cNvSpPr>
            <a:spLocks noGrp="1"/>
          </p:cNvSpPr>
          <p:nvPr>
            <p:ph type="sldNum" sz="quarter" idx="10"/>
          </p:nvPr>
        </p:nvSpPr>
        <p:spPr/>
        <p:txBody>
          <a:bodyPr/>
          <a:lstStyle/>
          <a:p>
            <a:fld id="{5A6330BE-D91A-D240-B266-E5D5F99B4CCE}" type="slidenum">
              <a:rPr lang="en-US" smtClean="0"/>
              <a:pPr/>
              <a:t>10</a:t>
            </a:fld>
            <a:endParaRPr lang="en-US" dirty="0"/>
          </a:p>
        </p:txBody>
      </p:sp>
    </p:spTree>
    <p:extLst>
      <p:ext uri="{BB962C8B-B14F-4D97-AF65-F5344CB8AC3E}">
        <p14:creationId xmlns:p14="http://schemas.microsoft.com/office/powerpoint/2010/main" val="3415744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a:ea typeface="+mn-ea"/>
                <a:cs typeface="+mn-cs"/>
              </a:rPr>
              <a:t>The reduction in total BASDAI was maintained through Week 156 in both groups.</a:t>
            </a:r>
            <a:endParaRPr lang="en-US" dirty="0"/>
          </a:p>
        </p:txBody>
      </p:sp>
      <p:sp>
        <p:nvSpPr>
          <p:cNvPr id="4" name="Slide Number Placeholder 3"/>
          <p:cNvSpPr>
            <a:spLocks noGrp="1"/>
          </p:cNvSpPr>
          <p:nvPr>
            <p:ph type="sldNum" sz="quarter" idx="10"/>
          </p:nvPr>
        </p:nvSpPr>
        <p:spPr/>
        <p:txBody>
          <a:bodyPr/>
          <a:lstStyle/>
          <a:p>
            <a:fld id="{5A6330BE-D91A-D240-B266-E5D5F99B4CCE}" type="slidenum">
              <a:rPr lang="en-US" smtClean="0"/>
              <a:pPr/>
              <a:t>12</a:t>
            </a:fld>
            <a:endParaRPr lang="en-US" dirty="0"/>
          </a:p>
        </p:txBody>
      </p:sp>
    </p:spTree>
    <p:extLst>
      <p:ext uri="{BB962C8B-B14F-4D97-AF65-F5344CB8AC3E}">
        <p14:creationId xmlns:p14="http://schemas.microsoft.com/office/powerpoint/2010/main" val="3807281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Secukinumab Improved ASAS40 Responses in Anti–TNF-naïve and Anti–TNF-IR Patients with Responses Sustained through 2 years.</a:t>
            </a:r>
            <a:endParaRPr lang="en-US" dirty="0"/>
          </a:p>
        </p:txBody>
      </p:sp>
      <p:sp>
        <p:nvSpPr>
          <p:cNvPr id="4" name="Slide Number Placeholder 3"/>
          <p:cNvSpPr>
            <a:spLocks noGrp="1"/>
          </p:cNvSpPr>
          <p:nvPr>
            <p:ph type="sldNum" sz="quarter" idx="10"/>
          </p:nvPr>
        </p:nvSpPr>
        <p:spPr/>
        <p:txBody>
          <a:bodyPr/>
          <a:lstStyle/>
          <a:p>
            <a:fld id="{5A6330BE-D91A-D240-B266-E5D5F99B4CCE}" type="slidenum">
              <a:rPr lang="en-US" smtClean="0"/>
              <a:pPr/>
              <a:t>13</a:t>
            </a:fld>
            <a:endParaRPr lang="en-US" dirty="0"/>
          </a:p>
        </p:txBody>
      </p:sp>
    </p:spTree>
    <p:extLst>
      <p:ext uri="{BB962C8B-B14F-4D97-AF65-F5344CB8AC3E}">
        <p14:creationId xmlns:p14="http://schemas.microsoft.com/office/powerpoint/2010/main" val="610246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a:ea typeface="+mn-ea"/>
                <a:cs typeface="+mn-cs"/>
              </a:rPr>
              <a:t>The reduction from baseline in BASDAI observed at Week 52 was maintained through Week 156 regardless of anti-TNF status with both secukinumab doses </a:t>
            </a:r>
            <a:endParaRPr lang="en-US" dirty="0"/>
          </a:p>
        </p:txBody>
      </p:sp>
      <p:sp>
        <p:nvSpPr>
          <p:cNvPr id="4" name="Slide Number Placeholder 3"/>
          <p:cNvSpPr>
            <a:spLocks noGrp="1"/>
          </p:cNvSpPr>
          <p:nvPr>
            <p:ph type="sldNum" sz="quarter" idx="10"/>
          </p:nvPr>
        </p:nvSpPr>
        <p:spPr/>
        <p:txBody>
          <a:bodyPr/>
          <a:lstStyle/>
          <a:p>
            <a:fld id="{5A6330BE-D91A-D240-B266-E5D5F99B4CCE}" type="slidenum">
              <a:rPr lang="en-US" smtClean="0"/>
              <a:pPr/>
              <a:t>14</a:t>
            </a:fld>
            <a:endParaRPr lang="en-US" dirty="0"/>
          </a:p>
        </p:txBody>
      </p:sp>
    </p:spTree>
    <p:extLst>
      <p:ext uri="{BB962C8B-B14F-4D97-AF65-F5344CB8AC3E}">
        <p14:creationId xmlns:p14="http://schemas.microsoft.com/office/powerpoint/2010/main" val="1913925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t>Job nr GLDEIM/AIN457A/0555   </a:t>
            </a:r>
          </a:p>
        </p:txBody>
      </p:sp>
      <p:sp>
        <p:nvSpPr>
          <p:cNvPr id="5" name="Slide Number Placeholder 4"/>
          <p:cNvSpPr>
            <a:spLocks noGrp="1"/>
          </p:cNvSpPr>
          <p:nvPr>
            <p:ph type="sldNum" sz="quarter" idx="11"/>
          </p:nvPr>
        </p:nvSpPr>
        <p:spPr/>
        <p:txBody>
          <a:bodyPr/>
          <a:lstStyle/>
          <a:p>
            <a:fld id="{47547CF9-5B10-D24F-A8D7-45A9778164F7}" type="slidenum">
              <a:rPr lang="uk-UA" smtClean="0"/>
              <a:pPr/>
              <a:t>‹#›</a:t>
            </a:fld>
            <a:endParaRPr lang="uk-UA" dirty="0"/>
          </a:p>
        </p:txBody>
      </p:sp>
    </p:spTree>
    <p:extLst>
      <p:ext uri="{BB962C8B-B14F-4D97-AF65-F5344CB8AC3E}">
        <p14:creationId xmlns:p14="http://schemas.microsoft.com/office/powerpoint/2010/main" val="427836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Rename_1_Title Slide - No Picture">
    <p:spTree>
      <p:nvGrpSpPr>
        <p:cNvPr id="1" name=""/>
        <p:cNvGrpSpPr/>
        <p:nvPr/>
      </p:nvGrpSpPr>
      <p:grpSpPr>
        <a:xfrm>
          <a:off x="0" y="0"/>
          <a:ext cx="0" cy="0"/>
          <a:chOff x="0" y="0"/>
          <a:chExt cx="0" cy="0"/>
        </a:xfrm>
      </p:grpSpPr>
      <p:grpSp>
        <p:nvGrpSpPr>
          <p:cNvPr id="24" name="Group 23"/>
          <p:cNvGrpSpPr/>
          <p:nvPr userDrawn="1"/>
        </p:nvGrpSpPr>
        <p:grpSpPr>
          <a:xfrm>
            <a:off x="-182880" y="-182880"/>
            <a:ext cx="12557760" cy="7229856"/>
            <a:chOff x="-137160" y="-137160"/>
            <a:chExt cx="9418320" cy="5422392"/>
          </a:xfrm>
        </p:grpSpPr>
        <p:cxnSp>
          <p:nvCxnSpPr>
            <p:cNvPr id="28" name="Straight Connector 27"/>
            <p:cNvCxnSpPr/>
            <p:nvPr userDrawn="1"/>
          </p:nvCxnSpPr>
          <p:spPr>
            <a:xfrm flipV="1">
              <a:off x="1050626" y="-137160"/>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userDrawn="1"/>
          </p:nvCxnSpPr>
          <p:spPr>
            <a:xfrm flipV="1">
              <a:off x="8686800" y="-137160"/>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userDrawn="1"/>
          </p:nvCxnSpPr>
          <p:spPr>
            <a:xfrm flipV="1">
              <a:off x="1050626" y="5193792"/>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userDrawn="1"/>
          </p:nvCxnSpPr>
          <p:spPr>
            <a:xfrm flipV="1">
              <a:off x="8686800" y="5193792"/>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userDrawn="1"/>
          </p:nvCxnSpPr>
          <p:spPr>
            <a:xfrm flipV="1">
              <a:off x="1600200" y="-137160"/>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userDrawn="1"/>
          </p:nvCxnSpPr>
          <p:spPr>
            <a:xfrm flipV="1">
              <a:off x="1600200" y="5193792"/>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userDrawn="1"/>
          </p:nvCxnSpPr>
          <p:spPr>
            <a:xfrm>
              <a:off x="9189720" y="1188720"/>
              <a:ext cx="91440" cy="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userDrawn="1"/>
          </p:nvCxnSpPr>
          <p:spPr>
            <a:xfrm>
              <a:off x="-137160" y="1188720"/>
              <a:ext cx="91440" cy="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userDrawn="1"/>
          </p:nvCxnSpPr>
          <p:spPr>
            <a:xfrm>
              <a:off x="9189720" y="640080"/>
              <a:ext cx="91440" cy="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userDrawn="1"/>
          </p:nvCxnSpPr>
          <p:spPr>
            <a:xfrm>
              <a:off x="-137160" y="640080"/>
              <a:ext cx="91440" cy="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grpSp>
      <p:pic>
        <p:nvPicPr>
          <p:cNvPr id="20" name="Picture 1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400835" cy="6858000"/>
          </a:xfrm>
          <a:prstGeom prst="rect">
            <a:avLst/>
          </a:prstGeom>
        </p:spPr>
      </p:pic>
      <p:sp>
        <p:nvSpPr>
          <p:cNvPr id="2" name="Title 1"/>
          <p:cNvSpPr>
            <a:spLocks noGrp="1"/>
          </p:cNvSpPr>
          <p:nvPr>
            <p:ph type="ctrTitle"/>
          </p:nvPr>
        </p:nvSpPr>
        <p:spPr bwMode="auto">
          <a:xfrm>
            <a:off x="2133600" y="524256"/>
            <a:ext cx="9448800" cy="2933025"/>
          </a:xfrm>
        </p:spPr>
        <p:txBody>
          <a:bodyPr anchor="b" anchorCtr="0">
            <a:noAutofit/>
          </a:bodyPr>
          <a:lstStyle>
            <a:lvl1pPr>
              <a:defRPr sz="3000">
                <a:latin typeface="+mj-lt"/>
              </a:defRPr>
            </a:lvl1pPr>
          </a:lstStyle>
          <a:p>
            <a:r>
              <a:rPr lang="en-US" dirty="0"/>
              <a:t>Click to edit Master title style</a:t>
            </a:r>
          </a:p>
        </p:txBody>
      </p:sp>
      <p:sp>
        <p:nvSpPr>
          <p:cNvPr id="3" name="Subtitle 2"/>
          <p:cNvSpPr>
            <a:spLocks noGrp="1"/>
          </p:cNvSpPr>
          <p:nvPr>
            <p:ph type="subTitle" idx="1"/>
          </p:nvPr>
        </p:nvSpPr>
        <p:spPr bwMode="auto">
          <a:xfrm>
            <a:off x="2133600" y="3596638"/>
            <a:ext cx="9448800" cy="600458"/>
          </a:xfrm>
        </p:spPr>
        <p:txBody>
          <a:bodyPr>
            <a:noAutofit/>
          </a:bodyPr>
          <a:lstStyle>
            <a:lvl1pPr marL="0" indent="0" algn="l">
              <a:lnSpc>
                <a:spcPct val="100000"/>
              </a:lnSpc>
              <a:spcBef>
                <a:spcPts val="0"/>
              </a:spcBef>
              <a:buNone/>
              <a:defRPr sz="1400" b="1">
                <a:solidFill>
                  <a:srgbClr val="000000"/>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pic>
        <p:nvPicPr>
          <p:cNvPr id="21" name="Picture 20" title="Novartis"/>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87467" y="6188123"/>
            <a:ext cx="1828800" cy="333911"/>
          </a:xfrm>
          <a:prstGeom prst="rect">
            <a:avLst/>
          </a:prstGeom>
        </p:spPr>
      </p:pic>
      <p:sp>
        <p:nvSpPr>
          <p:cNvPr id="5" name="Text Placeholder 4"/>
          <p:cNvSpPr>
            <a:spLocks noGrp="1"/>
          </p:cNvSpPr>
          <p:nvPr>
            <p:ph type="body" sz="quarter" idx="10"/>
          </p:nvPr>
        </p:nvSpPr>
        <p:spPr>
          <a:xfrm>
            <a:off x="2133600" y="4368061"/>
            <a:ext cx="9482138" cy="862307"/>
          </a:xfrm>
        </p:spPr>
        <p:txBody>
          <a:bodyPr>
            <a:noAutofit/>
          </a:bodyPr>
          <a:lstStyle>
            <a:lvl1pPr marL="0" indent="0">
              <a:buNone/>
              <a:defRPr sz="1200"/>
            </a:lvl1pPr>
            <a:lvl2pPr marL="0" indent="0">
              <a:buNone/>
              <a:defRPr sz="1200"/>
            </a:lvl2pPr>
            <a:lvl3pPr marL="460375" indent="0">
              <a:buNone/>
              <a:defRPr sz="1200"/>
            </a:lvl3pPr>
            <a:lvl4pPr marL="282575" indent="0">
              <a:buNone/>
              <a:defRPr sz="1200"/>
            </a:lvl4pPr>
            <a:lvl5pPr marL="1219170" indent="0">
              <a:buNone/>
              <a:defRPr sz="1200"/>
            </a:lvl5pPr>
          </a:lstStyle>
          <a:p>
            <a:pPr lvl="0"/>
            <a:endParaRPr lang="en-US" dirty="0"/>
          </a:p>
        </p:txBody>
      </p:sp>
    </p:spTree>
    <p:custDataLst>
      <p:tags r:id="rId1"/>
    </p:custDataLst>
    <p:extLst>
      <p:ext uri="{BB962C8B-B14F-4D97-AF65-F5344CB8AC3E}">
        <p14:creationId xmlns:p14="http://schemas.microsoft.com/office/powerpoint/2010/main" val="690182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Rename_Title single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041397"/>
          </a:xfrm>
        </p:spPr>
        <p:txBody>
          <a:bodyPr/>
          <a:lstStyle/>
          <a:p>
            <a:r>
              <a:rPr lang="en-US" dirty="0"/>
              <a:t>Click to edit Master title style</a:t>
            </a:r>
          </a:p>
        </p:txBody>
      </p:sp>
      <p:sp>
        <p:nvSpPr>
          <p:cNvPr id="3" name="Content Placeholder 2"/>
          <p:cNvSpPr>
            <a:spLocks noGrp="1"/>
          </p:cNvSpPr>
          <p:nvPr>
            <p:ph idx="1"/>
          </p:nvPr>
        </p:nvSpPr>
        <p:spPr>
          <a:xfrm>
            <a:off x="609600" y="1498598"/>
            <a:ext cx="10972800" cy="4140500"/>
          </a:xfrm>
        </p:spPr>
        <p:txBody>
          <a:bodyPr>
            <a:normAutofit/>
          </a:bodyPr>
          <a:lstStyle>
            <a:lvl1pPr>
              <a:defRPr sz="1800"/>
            </a:lvl1pPr>
            <a:lvl2pPr marL="571500" indent="-285750">
              <a:defRPr sz="1600"/>
            </a:lvl2pPr>
            <a:lvl3pPr marL="800100" indent="-228600">
              <a:defRPr sz="1400"/>
            </a:lvl3pPr>
          </a:lstStyle>
          <a:p>
            <a:pPr lvl="0"/>
            <a:r>
              <a:rPr lang="en-US" dirty="0"/>
              <a:t>Click to edit Master text styles</a:t>
            </a:r>
          </a:p>
          <a:p>
            <a:pPr lvl="1"/>
            <a:r>
              <a:rPr lang="en-US" dirty="0"/>
              <a:t>Second level</a:t>
            </a:r>
          </a:p>
          <a:p>
            <a:pPr lvl="2"/>
            <a:r>
              <a:rPr lang="en-US" dirty="0"/>
              <a:t>Third level</a:t>
            </a:r>
          </a:p>
        </p:txBody>
      </p:sp>
      <p:sp>
        <p:nvSpPr>
          <p:cNvPr id="7" name="Text Placeholder 6"/>
          <p:cNvSpPr>
            <a:spLocks noGrp="1"/>
          </p:cNvSpPr>
          <p:nvPr>
            <p:ph type="body" sz="quarter" idx="12" hasCustomPrompt="1"/>
          </p:nvPr>
        </p:nvSpPr>
        <p:spPr>
          <a:xfrm>
            <a:off x="609600" y="5924296"/>
            <a:ext cx="8839200" cy="787400"/>
          </a:xfrm>
        </p:spPr>
        <p:txBody>
          <a:bodyPr anchor="b" anchorCtr="0">
            <a:noAutofit/>
          </a:bodyPr>
          <a:lstStyle>
            <a:lvl1pPr marL="0" indent="0">
              <a:spcBef>
                <a:spcPts val="0"/>
              </a:spcBef>
              <a:spcAft>
                <a:spcPts val="600"/>
              </a:spcAft>
              <a:buNone/>
              <a:defRPr sz="800"/>
            </a:lvl1pPr>
            <a:lvl2pPr marL="304792" indent="0">
              <a:buNone/>
              <a:defRPr sz="1200"/>
            </a:lvl2pPr>
            <a:lvl3pPr marL="609585" indent="0">
              <a:buNone/>
              <a:defRPr sz="1200"/>
            </a:lvl3pPr>
            <a:lvl4pPr marL="914377" indent="0">
              <a:buNone/>
              <a:defRPr sz="1200"/>
            </a:lvl4pPr>
            <a:lvl5pPr marL="1219170" indent="0">
              <a:buNone/>
              <a:defRPr sz="1200"/>
            </a:lvl5pPr>
          </a:lstStyle>
          <a:p>
            <a:pPr lvl="0"/>
            <a:r>
              <a:rPr lang="en-US" dirty="0"/>
              <a:t>Footnote</a:t>
            </a:r>
          </a:p>
        </p:txBody>
      </p:sp>
    </p:spTree>
    <p:custDataLst>
      <p:tags r:id="rId1"/>
    </p:custDataLst>
    <p:extLst>
      <p:ext uri="{BB962C8B-B14F-4D97-AF65-F5344CB8AC3E}">
        <p14:creationId xmlns:p14="http://schemas.microsoft.com/office/powerpoint/2010/main" val="4116031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Rename_Title single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533399"/>
          </a:xfrm>
        </p:spPr>
        <p:txBody>
          <a:bodyPr/>
          <a:lstStyle/>
          <a:p>
            <a:r>
              <a:rPr lang="en-US" dirty="0"/>
              <a:t>Click to edit Master title style</a:t>
            </a:r>
          </a:p>
        </p:txBody>
      </p:sp>
      <p:sp>
        <p:nvSpPr>
          <p:cNvPr id="3" name="Content Placeholder 2"/>
          <p:cNvSpPr>
            <a:spLocks noGrp="1"/>
          </p:cNvSpPr>
          <p:nvPr>
            <p:ph idx="1"/>
          </p:nvPr>
        </p:nvSpPr>
        <p:spPr>
          <a:xfrm>
            <a:off x="609600" y="1498598"/>
            <a:ext cx="5410200" cy="4140500"/>
          </a:xfrm>
        </p:spPr>
        <p:txBody>
          <a:bodyPr>
            <a:normAutofit/>
          </a:bodyPr>
          <a:lstStyle>
            <a:lvl1pPr>
              <a:defRPr sz="1800"/>
            </a:lvl1pPr>
            <a:lvl2pPr marL="571500" indent="-285750">
              <a:defRPr sz="1600"/>
            </a:lvl2pPr>
            <a:lvl3pPr marL="800100" indent="-228600">
              <a:defRPr sz="1400"/>
            </a:lvl3pPr>
          </a:lstStyle>
          <a:p>
            <a:pPr lvl="0"/>
            <a:r>
              <a:rPr lang="en-US" dirty="0"/>
              <a:t>Click to edit Master text styles</a:t>
            </a:r>
          </a:p>
          <a:p>
            <a:pPr lvl="1"/>
            <a:r>
              <a:rPr lang="en-US" dirty="0"/>
              <a:t>Second level</a:t>
            </a:r>
          </a:p>
          <a:p>
            <a:pPr lvl="2"/>
            <a:r>
              <a:rPr lang="en-US" dirty="0"/>
              <a:t>Third level</a:t>
            </a:r>
          </a:p>
        </p:txBody>
      </p:sp>
      <p:sp>
        <p:nvSpPr>
          <p:cNvPr id="7" name="Text Placeholder 6"/>
          <p:cNvSpPr>
            <a:spLocks noGrp="1"/>
          </p:cNvSpPr>
          <p:nvPr>
            <p:ph type="body" sz="quarter" idx="12" hasCustomPrompt="1"/>
          </p:nvPr>
        </p:nvSpPr>
        <p:spPr>
          <a:xfrm>
            <a:off x="609600" y="5924296"/>
            <a:ext cx="8839200" cy="787400"/>
          </a:xfrm>
        </p:spPr>
        <p:txBody>
          <a:bodyPr anchor="b" anchorCtr="0">
            <a:noAutofit/>
          </a:bodyPr>
          <a:lstStyle>
            <a:lvl1pPr marL="0" indent="0">
              <a:spcBef>
                <a:spcPts val="0"/>
              </a:spcBef>
              <a:spcAft>
                <a:spcPts val="600"/>
              </a:spcAft>
              <a:buNone/>
              <a:defRPr sz="800"/>
            </a:lvl1pPr>
            <a:lvl2pPr marL="304792" indent="0">
              <a:buNone/>
              <a:defRPr sz="1200"/>
            </a:lvl2pPr>
            <a:lvl3pPr marL="609585" indent="0">
              <a:buNone/>
              <a:defRPr sz="1200"/>
            </a:lvl3pPr>
            <a:lvl4pPr marL="914377" indent="0">
              <a:buNone/>
              <a:defRPr sz="1200"/>
            </a:lvl4pPr>
            <a:lvl5pPr marL="1219170" indent="0">
              <a:buNone/>
              <a:defRPr sz="1200"/>
            </a:lvl5pPr>
          </a:lstStyle>
          <a:p>
            <a:pPr lvl="0"/>
            <a:r>
              <a:rPr lang="en-US" dirty="0"/>
              <a:t>Footnote</a:t>
            </a:r>
          </a:p>
        </p:txBody>
      </p:sp>
      <p:sp>
        <p:nvSpPr>
          <p:cNvPr id="5" name="Content Placeholder 4"/>
          <p:cNvSpPr>
            <a:spLocks noGrp="1"/>
          </p:cNvSpPr>
          <p:nvPr>
            <p:ph sz="quarter" idx="13" hasCustomPrompt="1"/>
          </p:nvPr>
        </p:nvSpPr>
        <p:spPr>
          <a:xfrm>
            <a:off x="609600" y="990599"/>
            <a:ext cx="5410200" cy="507999"/>
          </a:xfrm>
        </p:spPr>
        <p:txBody>
          <a:bodyPr/>
          <a:lstStyle>
            <a:lvl1pPr marL="0" indent="0">
              <a:buNone/>
              <a:defRPr sz="2300"/>
            </a:lvl1pPr>
          </a:lstStyle>
          <a:p>
            <a:pPr lvl="0"/>
            <a:r>
              <a:rPr lang="en-US" dirty="0"/>
              <a:t>Subtitle</a:t>
            </a:r>
          </a:p>
        </p:txBody>
      </p:sp>
      <p:sp>
        <p:nvSpPr>
          <p:cNvPr id="8" name="Content Placeholder 4"/>
          <p:cNvSpPr>
            <a:spLocks noGrp="1"/>
          </p:cNvSpPr>
          <p:nvPr>
            <p:ph sz="quarter" idx="14" hasCustomPrompt="1"/>
          </p:nvPr>
        </p:nvSpPr>
        <p:spPr>
          <a:xfrm>
            <a:off x="6248400" y="990599"/>
            <a:ext cx="5334000" cy="507999"/>
          </a:xfrm>
        </p:spPr>
        <p:txBody>
          <a:bodyPr>
            <a:normAutofit/>
          </a:bodyPr>
          <a:lstStyle>
            <a:lvl1pPr marL="0" indent="0">
              <a:buNone/>
              <a:defRPr sz="2300"/>
            </a:lvl1pPr>
          </a:lstStyle>
          <a:p>
            <a:pPr lvl="0"/>
            <a:r>
              <a:rPr lang="en-US" dirty="0"/>
              <a:t>Subtitle</a:t>
            </a:r>
          </a:p>
        </p:txBody>
      </p:sp>
      <p:sp>
        <p:nvSpPr>
          <p:cNvPr id="9" name="Content Placeholder 2"/>
          <p:cNvSpPr>
            <a:spLocks noGrp="1"/>
          </p:cNvSpPr>
          <p:nvPr>
            <p:ph idx="15"/>
          </p:nvPr>
        </p:nvSpPr>
        <p:spPr>
          <a:xfrm>
            <a:off x="6264548" y="1498598"/>
            <a:ext cx="5317852" cy="4140500"/>
          </a:xfrm>
        </p:spPr>
        <p:txBody>
          <a:bodyPr>
            <a:normAutofit/>
          </a:bodyPr>
          <a:lstStyle>
            <a:lvl1pPr>
              <a:defRPr sz="1800"/>
            </a:lvl1pPr>
            <a:lvl2pPr marL="571500" indent="-285750">
              <a:defRPr sz="1600"/>
            </a:lvl2pPr>
            <a:lvl3pPr marL="800100" indent="-228600">
              <a:defRPr sz="1400"/>
            </a:lvl3pPr>
          </a:lstStyle>
          <a:p>
            <a:pPr lvl="0"/>
            <a:r>
              <a:rPr lang="en-US" dirty="0"/>
              <a:t>Click to edit Master text styles</a:t>
            </a:r>
          </a:p>
          <a:p>
            <a:pPr lvl="1"/>
            <a:r>
              <a:rPr lang="en-US" dirty="0"/>
              <a:t>Second level</a:t>
            </a:r>
          </a:p>
          <a:p>
            <a:pPr lvl="2"/>
            <a:r>
              <a:rPr lang="en-US" dirty="0"/>
              <a:t>Third level</a:t>
            </a:r>
          </a:p>
        </p:txBody>
      </p:sp>
    </p:spTree>
    <p:custDataLst>
      <p:tags r:id="rId1"/>
    </p:custDataLst>
    <p:extLst>
      <p:ext uri="{BB962C8B-B14F-4D97-AF65-F5344CB8AC3E}">
        <p14:creationId xmlns:p14="http://schemas.microsoft.com/office/powerpoint/2010/main" val="351114961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457200"/>
            <a:ext cx="10363200" cy="96012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914400" y="1508760"/>
            <a:ext cx="10363200" cy="4526280"/>
          </a:xfrm>
          <a:prstGeom prst="rect">
            <a:avLst/>
          </a:prstGeom>
        </p:spPr>
        <p:txBody>
          <a:bodyPr vert="horz" lIns="0" tIns="0" rIns="0" bIns="0" spcCol="18288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20" name="Group 19"/>
          <p:cNvGrpSpPr/>
          <p:nvPr userDrawn="1"/>
        </p:nvGrpSpPr>
        <p:grpSpPr>
          <a:xfrm>
            <a:off x="-182880" y="-137160"/>
            <a:ext cx="12557760" cy="7132320"/>
            <a:chOff x="-137160" y="-137160"/>
            <a:chExt cx="9418320" cy="7132320"/>
          </a:xfrm>
        </p:grpSpPr>
        <p:cxnSp>
          <p:nvCxnSpPr>
            <p:cNvPr id="12" name="Straight Connector 11"/>
            <p:cNvCxnSpPr/>
            <p:nvPr userDrawn="1"/>
          </p:nvCxnSpPr>
          <p:spPr>
            <a:xfrm flipV="1">
              <a:off x="685800" y="-137160"/>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8458200" y="-137160"/>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flipV="1">
              <a:off x="685800" y="6903720"/>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flipV="1">
              <a:off x="8458200" y="6903720"/>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flipV="1">
              <a:off x="4480560" y="-137160"/>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flipV="1">
              <a:off x="4480560" y="6903720"/>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flipV="1">
              <a:off x="4663440" y="-137160"/>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4663440" y="6903720"/>
              <a:ext cx="0" cy="9144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userDrawn="1"/>
          </p:nvCxnSpPr>
          <p:spPr>
            <a:xfrm>
              <a:off x="9189720" y="1508760"/>
              <a:ext cx="91440" cy="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userDrawn="1"/>
          </p:nvCxnSpPr>
          <p:spPr>
            <a:xfrm>
              <a:off x="9189720" y="6035040"/>
              <a:ext cx="91440" cy="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userDrawn="1"/>
          </p:nvCxnSpPr>
          <p:spPr>
            <a:xfrm>
              <a:off x="-137160" y="1508760"/>
              <a:ext cx="91440" cy="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userDrawn="1"/>
          </p:nvCxnSpPr>
          <p:spPr>
            <a:xfrm>
              <a:off x="-137160" y="6035040"/>
              <a:ext cx="91440" cy="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9189720" y="457200"/>
              <a:ext cx="91440" cy="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a:off x="-137160" y="457200"/>
              <a:ext cx="91440" cy="0"/>
            </a:xfrm>
            <a:prstGeom prst="line">
              <a:avLst/>
            </a:prstGeom>
            <a:ln w="6350">
              <a:solidFill>
                <a:srgbClr val="737373"/>
              </a:solidFill>
            </a:ln>
          </p:spPr>
          <p:style>
            <a:lnRef idx="2">
              <a:schemeClr val="accent1"/>
            </a:lnRef>
            <a:fillRef idx="0">
              <a:schemeClr val="accent1"/>
            </a:fillRef>
            <a:effectRef idx="1">
              <a:schemeClr val="accent1"/>
            </a:effectRef>
            <a:fontRef idx="minor">
              <a:schemeClr val="tx1"/>
            </a:fontRef>
          </p:style>
        </p:cxnSp>
      </p:grpSp>
      <p:sp>
        <p:nvSpPr>
          <p:cNvPr id="4" name="Slide Number Placeholder 3"/>
          <p:cNvSpPr>
            <a:spLocks noGrp="1"/>
          </p:cNvSpPr>
          <p:nvPr>
            <p:ph type="sldNum" sz="quarter" idx="4"/>
          </p:nvPr>
        </p:nvSpPr>
        <p:spPr>
          <a:xfrm>
            <a:off x="914400" y="6629400"/>
            <a:ext cx="304800" cy="228600"/>
          </a:xfrm>
          <a:prstGeom prst="rect">
            <a:avLst/>
          </a:prstGeom>
        </p:spPr>
        <p:txBody>
          <a:bodyPr vert="horz" lIns="0" tIns="0" rIns="0" bIns="0" rtlCol="0" anchor="t" anchorCtr="0"/>
          <a:lstStyle>
            <a:lvl1pPr>
              <a:defRPr lang="en-US" sz="700" smtClean="0">
                <a:solidFill>
                  <a:srgbClr val="7F7F7F"/>
                </a:solidFill>
              </a:defRPr>
            </a:lvl1pPr>
          </a:lstStyle>
          <a:p>
            <a:fld id="{47547CF9-5B10-D24F-A8D7-45A9778164F7}" type="slidenum">
              <a:rPr lang="uk-UA" smtClean="0"/>
              <a:pPr/>
              <a:t>‹#›</a:t>
            </a:fld>
            <a:endParaRPr lang="uk-UA" dirty="0"/>
          </a:p>
        </p:txBody>
      </p:sp>
      <p:sp>
        <p:nvSpPr>
          <p:cNvPr id="5" name="Footer Placeholder 4"/>
          <p:cNvSpPr>
            <a:spLocks noGrp="1"/>
          </p:cNvSpPr>
          <p:nvPr>
            <p:ph type="ftr" sz="quarter" idx="3"/>
          </p:nvPr>
        </p:nvSpPr>
        <p:spPr>
          <a:xfrm>
            <a:off x="1219200" y="6629400"/>
            <a:ext cx="7620000" cy="228600"/>
          </a:xfrm>
          <a:prstGeom prst="rect">
            <a:avLst/>
          </a:prstGeom>
          <a:noFill/>
        </p:spPr>
        <p:txBody>
          <a:bodyPr wrap="square" lIns="0" tIns="0" rIns="0" bIns="0" rtlCol="0" anchor="t" anchorCtr="0">
            <a:noAutofit/>
          </a:bodyPr>
          <a:lstStyle>
            <a:lvl1pPr>
              <a:defRPr lang="en-US" sz="700" dirty="0">
                <a:solidFill>
                  <a:srgbClr val="7F7F7F"/>
                </a:solidFill>
              </a:defRPr>
            </a:lvl1pPr>
          </a:lstStyle>
          <a:p>
            <a:r>
              <a:rPr lang="en-US" dirty="0"/>
              <a:t>Job nr GLDEIM/AIN457A/0555   </a:t>
            </a:r>
          </a:p>
        </p:txBody>
      </p:sp>
      <p:pic>
        <p:nvPicPr>
          <p:cNvPr id="21" name="Picture 20"/>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631681" y="6328881"/>
            <a:ext cx="1645919" cy="300519"/>
          </a:xfrm>
          <a:prstGeom prst="rect">
            <a:avLst/>
          </a:prstGeom>
        </p:spPr>
      </p:pic>
    </p:spTree>
    <p:extLst>
      <p:ext uri="{BB962C8B-B14F-4D97-AF65-F5344CB8AC3E}">
        <p14:creationId xmlns:p14="http://schemas.microsoft.com/office/powerpoint/2010/main" val="1686022313"/>
      </p:ext>
    </p:extLst>
  </p:cSld>
  <p:clrMap bg1="lt1" tx1="dk1" bg2="lt2" tx2="dk2" accent1="accent1" accent2="accent2" accent3="accent3" accent4="accent4" accent5="accent5" accent6="accent6" hlink="hlink" folHlink="folHlink"/>
  <p:sldLayoutIdLst>
    <p:sldLayoutId id="2147483650" r:id="rId1"/>
    <p:sldLayoutId id="2147483686" r:id="rId2"/>
    <p:sldLayoutId id="2147483687" r:id="rId3"/>
    <p:sldLayoutId id="2147483688" r:id="rId4"/>
  </p:sldLayoutIdLst>
  <p:hf sldNum="0" hdr="0" dt="0"/>
  <p:txStyles>
    <p:titleStyle>
      <a:lvl1pPr algn="l" defTabSz="914377" rtl="0" eaLnBrk="1" latinLnBrk="0" hangingPunct="1">
        <a:lnSpc>
          <a:spcPct val="95000"/>
        </a:lnSpc>
        <a:spcBef>
          <a:spcPct val="0"/>
        </a:spcBef>
        <a:buNone/>
        <a:defRPr sz="3200" kern="1200">
          <a:solidFill>
            <a:schemeClr val="tx1"/>
          </a:solidFill>
          <a:latin typeface="+mj-lt"/>
          <a:ea typeface="+mj-ea"/>
          <a:cs typeface="+mj-cs"/>
        </a:defRPr>
      </a:lvl1pPr>
    </p:titleStyle>
    <p:bodyStyle>
      <a:lvl1pPr marL="228594" indent="-228594" algn="l" defTabSz="914377" rtl="0" eaLnBrk="1" latinLnBrk="0" hangingPunct="1">
        <a:spcBef>
          <a:spcPts val="1200"/>
        </a:spcBef>
        <a:buClrTx/>
        <a:buSzPct val="120000"/>
        <a:buFont typeface="Arial" pitchFamily="34" charset="0"/>
        <a:buChar char="•"/>
        <a:tabLst>
          <a:tab pos="3998813" algn="r"/>
          <a:tab pos="8229394" algn="r"/>
        </a:tabLst>
        <a:defRPr sz="2400" kern="1200">
          <a:solidFill>
            <a:schemeClr val="tx1"/>
          </a:solidFill>
          <a:latin typeface="+mn-lt"/>
          <a:ea typeface="+mn-ea"/>
          <a:cs typeface="+mn-cs"/>
        </a:defRPr>
      </a:lvl1pPr>
      <a:lvl2pPr marL="457189" indent="-228594" algn="l" defTabSz="914377" rtl="0" eaLnBrk="1" latinLnBrk="0" hangingPunct="1">
        <a:spcBef>
          <a:spcPts val="600"/>
        </a:spcBef>
        <a:buClrTx/>
        <a:buSzPct val="100000"/>
        <a:buFont typeface="Arial" pitchFamily="34" charset="0"/>
        <a:buChar char="–"/>
        <a:defRPr sz="1800" kern="1200">
          <a:solidFill>
            <a:schemeClr val="tx1"/>
          </a:solidFill>
          <a:latin typeface="+mn-lt"/>
          <a:ea typeface="+mn-ea"/>
          <a:cs typeface="+mn-cs"/>
        </a:defRPr>
      </a:lvl2pPr>
      <a:lvl3pPr marL="685783" indent="-228594" algn="l" defTabSz="914377" rtl="0" eaLnBrk="1" latinLnBrk="0" hangingPunct="1">
        <a:spcBef>
          <a:spcPts val="600"/>
        </a:spcBef>
        <a:buClrTx/>
        <a:buSzPct val="100000"/>
        <a:buFont typeface="Arial" pitchFamily="34" charset="0"/>
        <a:buChar char="–"/>
        <a:defRPr sz="1600" kern="1200">
          <a:solidFill>
            <a:schemeClr val="tx1"/>
          </a:solidFill>
          <a:latin typeface="+mn-lt"/>
          <a:ea typeface="+mn-ea"/>
          <a:cs typeface="+mn-cs"/>
        </a:defRPr>
      </a:lvl3pPr>
      <a:lvl4pPr marL="914377" indent="-228594" algn="l" defTabSz="914377" rtl="0" eaLnBrk="1" latinLnBrk="0" hangingPunct="1">
        <a:spcBef>
          <a:spcPts val="600"/>
        </a:spcBef>
        <a:buClrTx/>
        <a:buSzPct val="100000"/>
        <a:buFont typeface="Arial" pitchFamily="34" charset="0"/>
        <a:buChar char="–"/>
        <a:defRPr sz="1600" kern="1200">
          <a:solidFill>
            <a:schemeClr val="tx1"/>
          </a:solidFill>
          <a:latin typeface="+mn-lt"/>
          <a:ea typeface="+mn-ea"/>
          <a:cs typeface="+mn-cs"/>
        </a:defRPr>
      </a:lvl4pPr>
      <a:lvl5pPr marL="1142971" indent="-228594" algn="l" defTabSz="914377" rtl="0" eaLnBrk="1" latinLnBrk="0" hangingPunct="1">
        <a:spcBef>
          <a:spcPts val="600"/>
        </a:spcBef>
        <a:buClrTx/>
        <a:buSzPct val="100000"/>
        <a:buFont typeface="Arial" pitchFamily="34" charset="0"/>
        <a:buChar char="–"/>
        <a:defRPr sz="16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200" kern="1200">
          <a:solidFill>
            <a:schemeClr val="tx1"/>
          </a:solidFill>
          <a:latin typeface="+mn-lt"/>
          <a:ea typeface="+mn-ea"/>
          <a:cs typeface="+mn-cs"/>
        </a:defRPr>
      </a:lvl1pPr>
      <a:lvl2pPr marL="457189" algn="l" defTabSz="914377" rtl="0" eaLnBrk="1" latinLnBrk="0" hangingPunct="1">
        <a:defRPr sz="1200" kern="1200">
          <a:solidFill>
            <a:schemeClr val="tx1"/>
          </a:solidFill>
          <a:latin typeface="+mn-lt"/>
          <a:ea typeface="+mn-ea"/>
          <a:cs typeface="+mn-cs"/>
        </a:defRPr>
      </a:lvl2pPr>
      <a:lvl3pPr marL="914377" algn="l" defTabSz="914377" rtl="0" eaLnBrk="1" latinLnBrk="0" hangingPunct="1">
        <a:defRPr sz="1200" kern="1200">
          <a:solidFill>
            <a:schemeClr val="tx1"/>
          </a:solidFill>
          <a:latin typeface="+mn-lt"/>
          <a:ea typeface="+mn-ea"/>
          <a:cs typeface="+mn-cs"/>
        </a:defRPr>
      </a:lvl3pPr>
      <a:lvl4pPr marL="1371566" algn="l" defTabSz="914377" rtl="0" eaLnBrk="1" latinLnBrk="0" hangingPunct="1">
        <a:defRPr sz="1200" kern="1200">
          <a:solidFill>
            <a:schemeClr val="tx1"/>
          </a:solidFill>
          <a:latin typeface="+mn-lt"/>
          <a:ea typeface="+mn-ea"/>
          <a:cs typeface="+mn-cs"/>
        </a:defRPr>
      </a:lvl4pPr>
      <a:lvl5pPr marL="1828754" algn="l" defTabSz="914377" rtl="0" eaLnBrk="1" latinLnBrk="0" hangingPunct="1">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chart" Target="../charts/chart9.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chart" Target="../charts/chart12.xml"/><Relationship Id="rId4" Type="http://schemas.openxmlformats.org/officeDocument/2006/relationships/chart" Target="../charts/char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6.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33600" y="3596638"/>
            <a:ext cx="9448800" cy="646331"/>
          </a:xfrm>
        </p:spPr>
        <p:txBody>
          <a:bodyPr wrap="square">
            <a:spAutoFit/>
          </a:bodyPr>
          <a:lstStyle/>
          <a:p>
            <a:r>
              <a:rPr lang="en-US" dirty="0"/>
              <a:t>Karel Pavelka</a:t>
            </a:r>
            <a:r>
              <a:rPr lang="en-US" baseline="30000" dirty="0"/>
              <a:t>1</a:t>
            </a:r>
            <a:r>
              <a:rPr lang="en-US" dirty="0"/>
              <a:t>, Alan J Kivitz</a:t>
            </a:r>
            <a:r>
              <a:rPr lang="en-US" baseline="30000" dirty="0"/>
              <a:t>2</a:t>
            </a:r>
            <a:r>
              <a:rPr lang="en-US" dirty="0"/>
              <a:t>, Eva Dokoupilova</a:t>
            </a:r>
            <a:r>
              <a:rPr lang="en-US" baseline="30000" dirty="0"/>
              <a:t>3</a:t>
            </a:r>
            <a:r>
              <a:rPr lang="en-US" dirty="0"/>
              <a:t>, Ricardo Blanco</a:t>
            </a:r>
            <a:r>
              <a:rPr lang="en-US" baseline="30000" dirty="0"/>
              <a:t>4</a:t>
            </a:r>
            <a:r>
              <a:rPr lang="en-US" dirty="0"/>
              <a:t>, Marco Maradiaga</a:t>
            </a:r>
            <a:r>
              <a:rPr lang="en-US" baseline="30000" dirty="0"/>
              <a:t>5</a:t>
            </a:r>
            <a:r>
              <a:rPr lang="en-US" dirty="0"/>
              <a:t>, Hasan Tahir</a:t>
            </a:r>
            <a:r>
              <a:rPr lang="en-US" baseline="30000" dirty="0"/>
              <a:t>6</a:t>
            </a:r>
            <a:r>
              <a:rPr lang="en-US" dirty="0"/>
              <a:t>, Yi Wang</a:t>
            </a:r>
            <a:r>
              <a:rPr lang="en-US" baseline="30000" dirty="0"/>
              <a:t>7</a:t>
            </a:r>
            <a:r>
              <a:rPr lang="en-US" dirty="0"/>
              <a:t>, Brian O Porter</a:t>
            </a:r>
            <a:r>
              <a:rPr lang="en-US" baseline="30000" dirty="0"/>
              <a:t>7</a:t>
            </a:r>
            <a:r>
              <a:rPr lang="en-US" dirty="0"/>
              <a:t>, Anna Stefanska</a:t>
            </a:r>
            <a:r>
              <a:rPr lang="en-US" baseline="30000" dirty="0"/>
              <a:t>8</a:t>
            </a:r>
            <a:r>
              <a:rPr lang="en-US" dirty="0"/>
              <a:t>, Hanno B Richards</a:t>
            </a:r>
            <a:r>
              <a:rPr lang="en-US" baseline="30000" dirty="0"/>
              <a:t>9</a:t>
            </a:r>
            <a:r>
              <a:rPr lang="en-US" dirty="0"/>
              <a:t>, Susanne Rohrer</a:t>
            </a:r>
            <a:r>
              <a:rPr lang="en-US" baseline="30000" dirty="0"/>
              <a:t>9</a:t>
            </a:r>
            <a:r>
              <a:rPr lang="en-US" dirty="0"/>
              <a:t>, on behalf of the MEASURE 3 study group</a:t>
            </a:r>
          </a:p>
        </p:txBody>
      </p:sp>
      <p:sp>
        <p:nvSpPr>
          <p:cNvPr id="5" name="Text Placeholder 4"/>
          <p:cNvSpPr>
            <a:spLocks noGrp="1"/>
          </p:cNvSpPr>
          <p:nvPr>
            <p:ph type="body" sz="quarter" idx="10"/>
          </p:nvPr>
        </p:nvSpPr>
        <p:spPr>
          <a:xfrm>
            <a:off x="2133600" y="4368061"/>
            <a:ext cx="9482138" cy="1042139"/>
          </a:xfrm>
        </p:spPr>
        <p:txBody>
          <a:bodyPr/>
          <a:lstStyle/>
          <a:p>
            <a:pPr>
              <a:spcBef>
                <a:spcPts val="600"/>
              </a:spcBef>
            </a:pPr>
            <a:r>
              <a:rPr lang="en-US" baseline="30000" dirty="0">
                <a:latin typeface="Arial" panose="020B0604020202020204" pitchFamily="34" charset="0"/>
                <a:ea typeface="Times New Roman" panose="02020603050405020304" pitchFamily="18" charset="0"/>
                <a:cs typeface="Nirmala UI" panose="020B0502040204020203" pitchFamily="34" charset="0"/>
              </a:rPr>
              <a:t>1</a:t>
            </a:r>
            <a:r>
              <a:rPr lang="en-US" dirty="0">
                <a:latin typeface="Arial" panose="020B0604020202020204" pitchFamily="34" charset="0"/>
                <a:ea typeface="Times New Roman" panose="02020603050405020304" pitchFamily="18" charset="0"/>
                <a:cs typeface="Nirmala UI" panose="020B0502040204020203" pitchFamily="34" charset="0"/>
              </a:rPr>
              <a:t>Institute of Rheumatology and Department of Rheumatology, 1st Faculty of Medicine, Charles University in Prague, Czech Republic; </a:t>
            </a:r>
            <a:r>
              <a:rPr lang="en-US" baseline="30000" dirty="0">
                <a:latin typeface="Arial" panose="020B0604020202020204" pitchFamily="34" charset="0"/>
                <a:ea typeface="Times New Roman" panose="02020603050405020304" pitchFamily="18" charset="0"/>
                <a:cs typeface="Nirmala UI" panose="020B0502040204020203" pitchFamily="34" charset="0"/>
              </a:rPr>
              <a:t>2</a:t>
            </a:r>
            <a:r>
              <a:rPr lang="en-US" dirty="0"/>
              <a:t>Altoona Center for Clinical Research, Duncansville, PA, USA; </a:t>
            </a:r>
            <a:r>
              <a:rPr lang="en-US" baseline="30000" dirty="0"/>
              <a:t>3</a:t>
            </a:r>
            <a:r>
              <a:rPr lang="en-US" dirty="0"/>
              <a:t>Uherske Hradiste; University of Veterinary and Pharmaceutical sciences, Faculty of Pharmacy, Department of Pharmaceutics, Czech Republic; </a:t>
            </a:r>
            <a:r>
              <a:rPr lang="en-US" baseline="30000" dirty="0"/>
              <a:t>4</a:t>
            </a:r>
            <a:r>
              <a:rPr lang="en-US" dirty="0"/>
              <a:t>Hospital Universitario Marqués de Valdecilla, Santander, Spain; </a:t>
            </a:r>
            <a:r>
              <a:rPr lang="en-US" baseline="30000" dirty="0"/>
              <a:t>5</a:t>
            </a:r>
            <a:r>
              <a:rPr lang="es-ES" dirty="0"/>
              <a:t>Centro de Investigación de Tratamientos Innovadores de Sinaloa, Culiacán, México</a:t>
            </a:r>
            <a:r>
              <a:rPr lang="en-US" dirty="0"/>
              <a:t>; </a:t>
            </a:r>
            <a:r>
              <a:rPr lang="en-US" baseline="30000" dirty="0"/>
              <a:t>6</a:t>
            </a:r>
            <a:r>
              <a:rPr lang="en-US" dirty="0"/>
              <a:t>Barts Health NHS Trust, London, UK; </a:t>
            </a:r>
            <a:r>
              <a:rPr lang="en-US" baseline="30000" dirty="0"/>
              <a:t>7</a:t>
            </a:r>
            <a:r>
              <a:rPr lang="en-US" dirty="0"/>
              <a:t>Novartis Pharmaceuticals Corporation, East Hanover, USA; </a:t>
            </a:r>
            <a:r>
              <a:rPr lang="en-US" baseline="30000" dirty="0"/>
              <a:t>8</a:t>
            </a:r>
            <a:r>
              <a:rPr lang="en-US" dirty="0"/>
              <a:t>Novartis Ireland Limited, Dublin; </a:t>
            </a:r>
            <a:r>
              <a:rPr lang="de-CH" baseline="30000" dirty="0"/>
              <a:t>9</a:t>
            </a:r>
            <a:r>
              <a:rPr lang="de-CH" dirty="0"/>
              <a:t>Novartis Pharma AG, Basel, Switzerland</a:t>
            </a:r>
            <a:endParaRPr lang="en-US" dirty="0">
              <a:latin typeface="Arial" panose="020B0604020202020204" pitchFamily="34" charset="0"/>
              <a:ea typeface="Times New Roman" panose="02020603050405020304" pitchFamily="18" charset="0"/>
              <a:cs typeface="Nirmala UI" panose="020B0502040204020203" pitchFamily="34" charset="0"/>
            </a:endParaRPr>
          </a:p>
        </p:txBody>
      </p:sp>
      <p:sp>
        <p:nvSpPr>
          <p:cNvPr id="2" name="Title 1"/>
          <p:cNvSpPr>
            <a:spLocks noGrp="1"/>
          </p:cNvSpPr>
          <p:nvPr>
            <p:ph type="ctrTitle"/>
          </p:nvPr>
        </p:nvSpPr>
        <p:spPr/>
        <p:txBody>
          <a:bodyPr/>
          <a:lstStyle/>
          <a:p>
            <a:r>
              <a:rPr lang="en-US" b="1" dirty="0"/>
              <a:t>Secukinumab 150/300 mg Provides Sustained Improvements in the Signs and Symptoms of Active Ankylosing Spondylitis: 3-year Results from the Phase 3 MEASURE 3 Study</a:t>
            </a:r>
            <a:r>
              <a:rPr lang="en-US" dirty="0"/>
              <a:t> </a:t>
            </a:r>
          </a:p>
        </p:txBody>
      </p:sp>
      <p:sp>
        <p:nvSpPr>
          <p:cNvPr id="4" name="TextBox 3">
            <a:extLst>
              <a:ext uri="{FF2B5EF4-FFF2-40B4-BE49-F238E27FC236}">
                <a16:creationId xmlns:a16="http://schemas.microsoft.com/office/drawing/2014/main" id="{CD66848B-1D05-4F8C-A23F-E11DD9EA90B8}"/>
              </a:ext>
            </a:extLst>
          </p:cNvPr>
          <p:cNvSpPr txBox="1"/>
          <p:nvPr/>
        </p:nvSpPr>
        <p:spPr>
          <a:xfrm>
            <a:off x="2057400" y="5867400"/>
            <a:ext cx="2438399" cy="276999"/>
          </a:xfrm>
          <a:prstGeom prst="rect">
            <a:avLst/>
          </a:prstGeom>
          <a:noFill/>
        </p:spPr>
        <p:txBody>
          <a:bodyPr wrap="square" rtlCol="0">
            <a:spAutoFit/>
          </a:bodyPr>
          <a:lstStyle/>
          <a:p>
            <a:r>
              <a:rPr lang="en-US" sz="1200" dirty="0"/>
              <a:t>NVS/SLID/022020/028</a:t>
            </a:r>
          </a:p>
        </p:txBody>
      </p:sp>
    </p:spTree>
    <p:custDataLst>
      <p:tags r:id="rId1"/>
    </p:custDataLst>
    <p:extLst>
      <p:ext uri="{BB962C8B-B14F-4D97-AF65-F5344CB8AC3E}">
        <p14:creationId xmlns:p14="http://schemas.microsoft.com/office/powerpoint/2010/main" val="3656268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Patient Disposition through Week 156</a:t>
            </a:r>
          </a:p>
        </p:txBody>
      </p:sp>
      <p:sp>
        <p:nvSpPr>
          <p:cNvPr id="159" name="Text Placeholder 158"/>
          <p:cNvSpPr>
            <a:spLocks noGrp="1"/>
          </p:cNvSpPr>
          <p:nvPr>
            <p:ph type="body" sz="quarter" idx="12"/>
          </p:nvPr>
        </p:nvSpPr>
        <p:spPr/>
        <p:txBody>
          <a:bodyPr/>
          <a:lstStyle/>
          <a:p>
            <a:pPr>
              <a:spcAft>
                <a:spcPts val="0"/>
              </a:spcAft>
            </a:pPr>
            <a:r>
              <a:rPr lang="en-US" dirty="0"/>
              <a:t>n, number of patients; s.c, subcutaneous</a:t>
            </a:r>
          </a:p>
        </p:txBody>
      </p:sp>
      <p:grpSp>
        <p:nvGrpSpPr>
          <p:cNvPr id="3" name="Group 2"/>
          <p:cNvGrpSpPr/>
          <p:nvPr/>
        </p:nvGrpSpPr>
        <p:grpSpPr>
          <a:xfrm>
            <a:off x="762000" y="1295401"/>
            <a:ext cx="10896602" cy="5023079"/>
            <a:chOff x="762000" y="1295400"/>
            <a:chExt cx="10972802" cy="5559788"/>
          </a:xfrm>
        </p:grpSpPr>
        <p:sp>
          <p:nvSpPr>
            <p:cNvPr id="36" name="TextBox 35"/>
            <p:cNvSpPr txBox="1"/>
            <p:nvPr/>
          </p:nvSpPr>
          <p:spPr>
            <a:xfrm>
              <a:off x="1031597" y="1311329"/>
              <a:ext cx="2005062" cy="741852"/>
            </a:xfrm>
            <a:prstGeom prst="flowChartAlternateProcess">
              <a:avLst/>
            </a:prstGeom>
            <a:solidFill>
              <a:srgbClr val="113C64"/>
            </a:solidFill>
            <a:ln w="19050">
              <a:solidFill>
                <a:schemeClr val="bg1"/>
              </a:solidFill>
            </a:ln>
          </p:spPr>
          <p:txBody>
            <a:bodyPr wrap="square" rtlCol="0">
              <a:spAutoFit/>
            </a:bodyPr>
            <a:lstStyle/>
            <a:p>
              <a:pPr algn="ctr"/>
              <a:r>
                <a:rPr lang="en-GB" sz="1100" b="1" dirty="0">
                  <a:solidFill>
                    <a:schemeClr val="bg1"/>
                  </a:solidFill>
                  <a:latin typeface="Arial" panose="020B0604020202020204" pitchFamily="34" charset="0"/>
                  <a:cs typeface="Arial" panose="020B0604020202020204" pitchFamily="34" charset="0"/>
                </a:rPr>
                <a:t>Secukinumab </a:t>
              </a:r>
            </a:p>
            <a:p>
              <a:pPr algn="ctr"/>
              <a:r>
                <a:rPr lang="en-GB" sz="1100" b="1" dirty="0">
                  <a:solidFill>
                    <a:schemeClr val="bg1"/>
                  </a:solidFill>
                  <a:latin typeface="Arial" panose="020B0604020202020204" pitchFamily="34" charset="0"/>
                  <a:cs typeface="Arial" panose="020B0604020202020204" pitchFamily="34" charset="0"/>
                </a:rPr>
                <a:t>10 mg/kg</a:t>
              </a:r>
              <a:r>
                <a:rPr lang="en-GB" sz="1100" dirty="0">
                  <a:solidFill>
                    <a:schemeClr val="bg1"/>
                  </a:solidFill>
                  <a:latin typeface="Arial" panose="020B0604020202020204" pitchFamily="34" charset="0"/>
                  <a:cs typeface="Arial" panose="020B0604020202020204" pitchFamily="34" charset="0"/>
                </a:rPr>
                <a:t>-</a:t>
              </a:r>
              <a:r>
                <a:rPr lang="en-GB" sz="1100" b="1" dirty="0">
                  <a:solidFill>
                    <a:schemeClr val="bg1"/>
                  </a:solidFill>
                  <a:latin typeface="Arial" panose="020B0604020202020204" pitchFamily="34" charset="0"/>
                  <a:cs typeface="Arial" panose="020B0604020202020204" pitchFamily="34" charset="0"/>
                </a:rPr>
                <a:t>300 mg </a:t>
              </a:r>
            </a:p>
            <a:p>
              <a:pPr algn="ctr"/>
              <a:r>
                <a:rPr lang="en-GB" sz="1100" b="1" dirty="0">
                  <a:solidFill>
                    <a:schemeClr val="bg1"/>
                  </a:solidFill>
                  <a:latin typeface="Arial" panose="020B0604020202020204" pitchFamily="34" charset="0"/>
                  <a:cs typeface="Arial" panose="020B0604020202020204" pitchFamily="34" charset="0"/>
                </a:rPr>
                <a:t>(n = 76)</a:t>
              </a:r>
            </a:p>
          </p:txBody>
        </p:sp>
        <p:sp>
          <p:nvSpPr>
            <p:cNvPr id="37" name="TextBox 36"/>
            <p:cNvSpPr txBox="1"/>
            <p:nvPr/>
          </p:nvSpPr>
          <p:spPr>
            <a:xfrm>
              <a:off x="7815049" y="1311329"/>
              <a:ext cx="1458227" cy="532611"/>
            </a:xfrm>
            <a:prstGeom prst="flowChartAlternateProcess">
              <a:avLst/>
            </a:prstGeom>
            <a:solidFill>
              <a:srgbClr val="97999C"/>
            </a:solidFill>
            <a:ln w="19050">
              <a:noFill/>
            </a:ln>
          </p:spPr>
          <p:txBody>
            <a:bodyPr wrap="square" rtlCol="0">
              <a:spAutoFit/>
            </a:bodyPr>
            <a:lstStyle/>
            <a:p>
              <a:pPr algn="ctr"/>
              <a:r>
                <a:rPr lang="en-GB" sz="1100" b="1" dirty="0">
                  <a:latin typeface="Arial" panose="020B0604020202020204" pitchFamily="34" charset="0"/>
                  <a:cs typeface="Arial" panose="020B0604020202020204" pitchFamily="34" charset="0"/>
                </a:rPr>
                <a:t>Placebo</a:t>
              </a:r>
            </a:p>
            <a:p>
              <a:pPr algn="ctr"/>
              <a:r>
                <a:rPr lang="en-GB" sz="1100" b="1" dirty="0">
                  <a:latin typeface="Arial" panose="020B0604020202020204" pitchFamily="34" charset="0"/>
                  <a:cs typeface="Arial" panose="020B0604020202020204" pitchFamily="34" charset="0"/>
                </a:rPr>
                <a:t>(</a:t>
              </a:r>
              <a:r>
                <a:rPr lang="en-GB" sz="1100" b="1" dirty="0">
                  <a:solidFill>
                    <a:prstClr val="black"/>
                  </a:solidFill>
                  <a:sym typeface="Symbol"/>
                </a:rPr>
                <a:t>n = 76</a:t>
              </a:r>
              <a:r>
                <a:rPr lang="en-GB" sz="1100" b="1" dirty="0">
                  <a:latin typeface="Arial" panose="020B0604020202020204" pitchFamily="34" charset="0"/>
                  <a:cs typeface="Arial" panose="020B0604020202020204" pitchFamily="34" charset="0"/>
                </a:rPr>
                <a:t>)</a:t>
              </a:r>
            </a:p>
          </p:txBody>
        </p:sp>
        <p:sp>
          <p:nvSpPr>
            <p:cNvPr id="38" name="TextBox 37"/>
            <p:cNvSpPr txBox="1"/>
            <p:nvPr/>
          </p:nvSpPr>
          <p:spPr>
            <a:xfrm>
              <a:off x="7758194" y="2491938"/>
              <a:ext cx="1731645" cy="542783"/>
            </a:xfrm>
            <a:prstGeom prst="flowChartAlternateProcess">
              <a:avLst/>
            </a:prstGeom>
            <a:solidFill>
              <a:srgbClr val="97999C"/>
            </a:solidFill>
            <a:ln w="19050">
              <a:noFill/>
            </a:ln>
          </p:spPr>
          <p:txBody>
            <a:bodyPr wrap="square" rtlCol="0">
              <a:spAutoFit/>
            </a:bodyPr>
            <a:lstStyle/>
            <a:p>
              <a:pPr algn="ctr"/>
              <a:r>
                <a:rPr lang="en-GB" sz="1100" b="1" dirty="0">
                  <a:solidFill>
                    <a:prstClr val="black"/>
                  </a:solidFill>
                  <a:latin typeface="Arial" panose="020B0604020202020204" pitchFamily="34" charset="0"/>
                  <a:cs typeface="Arial" panose="020B0604020202020204" pitchFamily="34" charset="0"/>
                </a:rPr>
                <a:t>Completed Week 16 </a:t>
              </a:r>
            </a:p>
            <a:p>
              <a:pPr algn="ctr"/>
              <a:r>
                <a:rPr lang="en-GB" sz="1100" b="1" dirty="0">
                  <a:solidFill>
                    <a:prstClr val="black"/>
                  </a:solidFill>
                  <a:latin typeface="Arial" panose="020B0604020202020204" pitchFamily="34" charset="0"/>
                  <a:cs typeface="Arial" panose="020B0604020202020204" pitchFamily="34" charset="0"/>
                </a:rPr>
                <a:t>(n = 73)</a:t>
              </a:r>
            </a:p>
          </p:txBody>
        </p:sp>
        <p:cxnSp>
          <p:nvCxnSpPr>
            <p:cNvPr id="39" name="Straight Arrow Connector 38"/>
            <p:cNvCxnSpPr>
              <a:stCxn id="36" idx="2"/>
              <a:endCxn id="62" idx="0"/>
            </p:cNvCxnSpPr>
            <p:nvPr/>
          </p:nvCxnSpPr>
          <p:spPr>
            <a:xfrm>
              <a:off x="2034129" y="2053181"/>
              <a:ext cx="28754" cy="634452"/>
            </a:xfrm>
            <a:prstGeom prst="straightConnector1">
              <a:avLst/>
            </a:prstGeom>
            <a:ln w="25400">
              <a:solidFill>
                <a:srgbClr val="113C64"/>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205429" y="2764962"/>
              <a:ext cx="546835" cy="879"/>
            </a:xfrm>
            <a:prstGeom prst="line">
              <a:avLst/>
            </a:prstGeom>
            <a:ln/>
          </p:spPr>
          <p:style>
            <a:lnRef idx="2">
              <a:schemeClr val="dk1"/>
            </a:lnRef>
            <a:fillRef idx="0">
              <a:schemeClr val="dk1"/>
            </a:fillRef>
            <a:effectRef idx="1">
              <a:schemeClr val="dk1"/>
            </a:effectRef>
            <a:fontRef idx="minor">
              <a:schemeClr val="tx1"/>
            </a:fontRef>
          </p:style>
        </p:cxnSp>
        <p:sp>
          <p:nvSpPr>
            <p:cNvPr id="41" name="TextBox 40"/>
            <p:cNvSpPr txBox="1"/>
            <p:nvPr/>
          </p:nvSpPr>
          <p:spPr>
            <a:xfrm>
              <a:off x="6460495" y="3045181"/>
              <a:ext cx="1889239" cy="570655"/>
            </a:xfrm>
            <a:prstGeom prst="flowChartAlternateProcess">
              <a:avLst/>
            </a:prstGeom>
            <a:solidFill>
              <a:srgbClr val="113C64"/>
            </a:solidFill>
            <a:ln w="19050">
              <a:noFill/>
            </a:ln>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Re-randomized: </a:t>
              </a:r>
              <a:br>
                <a:rPr lang="en-US" sz="1200" b="1" dirty="0">
                  <a:solidFill>
                    <a:schemeClr val="bg1"/>
                  </a:solidFill>
                  <a:latin typeface="Arial" panose="020B0604020202020204" pitchFamily="34" charset="0"/>
                  <a:cs typeface="Arial" panose="020B0604020202020204" pitchFamily="34" charset="0"/>
                </a:rPr>
              </a:br>
              <a:r>
                <a:rPr lang="en-US" sz="1200" b="1" dirty="0">
                  <a:solidFill>
                    <a:schemeClr val="bg1"/>
                  </a:solidFill>
                  <a:latin typeface="Arial" panose="020B0604020202020204" pitchFamily="34" charset="0"/>
                  <a:cs typeface="Arial" panose="020B0604020202020204" pitchFamily="34" charset="0"/>
                </a:rPr>
                <a:t>300 mg  (</a:t>
              </a:r>
              <a:r>
                <a:rPr lang="en-GB" sz="1200" b="1" dirty="0">
                  <a:solidFill>
                    <a:schemeClr val="bg1"/>
                  </a:solidFill>
                  <a:latin typeface="Arial" panose="020B0604020202020204" pitchFamily="34" charset="0"/>
                  <a:cs typeface="Arial" panose="020B0604020202020204" pitchFamily="34" charset="0"/>
                </a:rPr>
                <a:t>n = 37</a:t>
              </a:r>
              <a:r>
                <a:rPr lang="en-US" sz="1200" b="1" dirty="0">
                  <a:solidFill>
                    <a:schemeClr val="bg1"/>
                  </a:solidFill>
                  <a:latin typeface="Arial" panose="020B0604020202020204" pitchFamily="34" charset="0"/>
                  <a:cs typeface="Arial" panose="020B0604020202020204" pitchFamily="34" charset="0"/>
                </a:rPr>
                <a:t>)</a:t>
              </a:r>
              <a:endParaRPr lang="en-US" sz="1200" dirty="0">
                <a:solidFill>
                  <a:schemeClr val="bg1"/>
                </a:solidFill>
                <a:latin typeface="Arial" panose="020B0604020202020204" pitchFamily="34" charset="0"/>
                <a:cs typeface="Arial" panose="020B0604020202020204" pitchFamily="34" charset="0"/>
              </a:endParaRPr>
            </a:p>
          </p:txBody>
        </p:sp>
        <p:cxnSp>
          <p:nvCxnSpPr>
            <p:cNvPr id="42" name="Straight Arrow Connector 41"/>
            <p:cNvCxnSpPr/>
            <p:nvPr/>
          </p:nvCxnSpPr>
          <p:spPr>
            <a:xfrm>
              <a:off x="7205429" y="2774711"/>
              <a:ext cx="0" cy="29222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3983674" y="1295400"/>
              <a:ext cx="2070165" cy="759896"/>
            </a:xfrm>
            <a:prstGeom prst="flowChartAlternateProcess">
              <a:avLst/>
            </a:prstGeom>
            <a:solidFill>
              <a:srgbClr val="559ED6"/>
            </a:solidFill>
            <a:ln w="19050">
              <a:noFill/>
            </a:ln>
          </p:spPr>
          <p:txBody>
            <a:bodyPr wrap="square" rtlCol="0">
              <a:spAutoFit/>
            </a:bodyPr>
            <a:lstStyle/>
            <a:p>
              <a:pPr algn="ctr"/>
              <a:r>
                <a:rPr lang="en-GB" sz="1100" b="1" dirty="0">
                  <a:solidFill>
                    <a:schemeClr val="bg1"/>
                  </a:solidFill>
                  <a:latin typeface="Arial" panose="020B0604020202020204" pitchFamily="34" charset="0"/>
                  <a:cs typeface="Arial" panose="020B0604020202020204" pitchFamily="34" charset="0"/>
                </a:rPr>
                <a:t>Secukinumab </a:t>
              </a:r>
            </a:p>
            <a:p>
              <a:pPr algn="ctr"/>
              <a:r>
                <a:rPr lang="en-GB" sz="1100" b="1" dirty="0">
                  <a:solidFill>
                    <a:schemeClr val="bg1"/>
                  </a:solidFill>
                  <a:latin typeface="Arial" panose="020B0604020202020204" pitchFamily="34" charset="0"/>
                  <a:cs typeface="Arial" panose="020B0604020202020204" pitchFamily="34" charset="0"/>
                </a:rPr>
                <a:t>10 mg/kg-150 mg</a:t>
              </a:r>
            </a:p>
            <a:p>
              <a:pPr algn="ctr"/>
              <a:r>
                <a:rPr lang="en-GB" sz="1100" b="1" dirty="0">
                  <a:solidFill>
                    <a:schemeClr val="bg1"/>
                  </a:solidFill>
                  <a:latin typeface="Arial" panose="020B0604020202020204" pitchFamily="34" charset="0"/>
                  <a:cs typeface="Arial" panose="020B0604020202020204" pitchFamily="34" charset="0"/>
                </a:rPr>
                <a:t>(n = 74)</a:t>
              </a:r>
            </a:p>
          </p:txBody>
        </p:sp>
        <p:sp>
          <p:nvSpPr>
            <p:cNvPr id="44" name="TextBox 43"/>
            <p:cNvSpPr txBox="1"/>
            <p:nvPr/>
          </p:nvSpPr>
          <p:spPr>
            <a:xfrm>
              <a:off x="4010327" y="2661923"/>
              <a:ext cx="2041155" cy="532611"/>
            </a:xfrm>
            <a:prstGeom prst="flowChartAlternateProcess">
              <a:avLst/>
            </a:prstGeom>
            <a:solidFill>
              <a:srgbClr val="559ED6"/>
            </a:solidFill>
            <a:ln w="19050">
              <a:noFill/>
            </a:ln>
          </p:spPr>
          <p:txBody>
            <a:bodyPr wrap="square" rtlCol="0">
              <a:spAutoFit/>
            </a:bodyPr>
            <a:lstStyle/>
            <a:p>
              <a:pPr algn="ctr"/>
              <a:r>
                <a:rPr lang="en-US" sz="1100" b="1" dirty="0">
                  <a:solidFill>
                    <a:schemeClr val="bg1"/>
                  </a:solidFill>
                  <a:latin typeface="Arial" panose="020B0604020202020204" pitchFamily="34" charset="0"/>
                  <a:cs typeface="Arial" panose="020B0604020202020204" pitchFamily="34" charset="0"/>
                </a:rPr>
                <a:t>Completed Week 16</a:t>
              </a:r>
            </a:p>
            <a:p>
              <a:pPr algn="ctr"/>
              <a:r>
                <a:rPr lang="en-US" sz="1100" b="1" dirty="0">
                  <a:solidFill>
                    <a:schemeClr val="bg1"/>
                  </a:solidFill>
                  <a:latin typeface="Arial" panose="020B0604020202020204" pitchFamily="34" charset="0"/>
                  <a:cs typeface="Arial" panose="020B0604020202020204" pitchFamily="34" charset="0"/>
                </a:rPr>
                <a:t> (n = 74)</a:t>
              </a:r>
            </a:p>
          </p:txBody>
        </p:sp>
        <p:cxnSp>
          <p:nvCxnSpPr>
            <p:cNvPr id="45" name="Straight Arrow Connector 44"/>
            <p:cNvCxnSpPr/>
            <p:nvPr/>
          </p:nvCxnSpPr>
          <p:spPr>
            <a:xfrm>
              <a:off x="7813736" y="3792815"/>
              <a:ext cx="1314" cy="238402"/>
            </a:xfrm>
            <a:prstGeom prst="straightConnector1">
              <a:avLst/>
            </a:prstGeom>
            <a:ln w="25400">
              <a:solidFill>
                <a:srgbClr val="559ED6"/>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6185008" y="4035799"/>
              <a:ext cx="2643074" cy="1502724"/>
            </a:xfrm>
            <a:prstGeom prst="flowChartAlternateProcess">
              <a:avLst/>
            </a:prstGeom>
            <a:solidFill>
              <a:srgbClr val="559ED6"/>
            </a:solidFill>
            <a:ln w="19050">
              <a:noFill/>
            </a:ln>
          </p:spPr>
          <p:txBody>
            <a:bodyPr wrap="square" rtlCol="0">
              <a:spAutoFit/>
            </a:bodyPr>
            <a:lstStyle/>
            <a:p>
              <a:pPr fontAlgn="base"/>
              <a:r>
                <a:rPr lang="en-GB" sz="1100" b="1" dirty="0">
                  <a:solidFill>
                    <a:schemeClr val="bg1"/>
                  </a:solidFill>
                  <a:latin typeface="Arial" panose="020B0604020202020204" pitchFamily="34" charset="0"/>
                  <a:cs typeface="Arial" panose="020B0604020202020204" pitchFamily="34" charset="0"/>
                </a:rPr>
                <a:t>Any Secukinumab 150 mg</a:t>
              </a:r>
            </a:p>
            <a:p>
              <a:pPr fontAlgn="base"/>
              <a:r>
                <a:rPr lang="en-GB" sz="1100" b="1" dirty="0">
                  <a:solidFill>
                    <a:schemeClr val="bg1"/>
                  </a:solidFill>
                  <a:latin typeface="Arial" panose="020B0604020202020204" pitchFamily="34" charset="0"/>
                  <a:cs typeface="Arial" panose="020B0604020202020204" pitchFamily="34" charset="0"/>
                </a:rPr>
                <a:t>Completed Week 52 (n = 100)</a:t>
              </a:r>
            </a:p>
            <a:p>
              <a:pPr fontAlgn="base"/>
              <a:r>
                <a:rPr lang="en-US" sz="1100" b="1" dirty="0">
                  <a:solidFill>
                    <a:schemeClr val="bg1"/>
                  </a:solidFill>
                  <a:latin typeface="Arial" panose="020B0604020202020204" pitchFamily="34" charset="0"/>
                  <a:cs typeface="Arial" panose="020B0604020202020204" pitchFamily="34" charset="0"/>
                </a:rPr>
                <a:t>Discontinued Week 16–52 (n = 10)</a:t>
              </a:r>
            </a:p>
            <a:p>
              <a:pPr indent="114300"/>
              <a:r>
                <a:rPr lang="en-GB" sz="1000" dirty="0">
                  <a:solidFill>
                    <a:schemeClr val="bg1"/>
                  </a:solidFill>
                  <a:latin typeface="Arial" panose="020B0604020202020204" pitchFamily="34" charset="0"/>
                  <a:cs typeface="Arial" panose="020B0604020202020204" pitchFamily="34" charset="0"/>
                </a:rPr>
                <a:t>Adverse event (n = 3)</a:t>
              </a:r>
            </a:p>
            <a:p>
              <a:pPr indent="114300"/>
              <a:r>
                <a:rPr lang="en-GB" sz="1000" dirty="0">
                  <a:solidFill>
                    <a:schemeClr val="bg1"/>
                  </a:solidFill>
                  <a:latin typeface="Arial" panose="020B0604020202020204" pitchFamily="34" charset="0"/>
                  <a:cs typeface="Arial" panose="020B0604020202020204" pitchFamily="34" charset="0"/>
                </a:rPr>
                <a:t>Lack of efficacy (n = 2)</a:t>
              </a:r>
            </a:p>
            <a:p>
              <a:pPr indent="114300"/>
              <a:r>
                <a:rPr lang="en-GB" sz="1000" dirty="0">
                  <a:solidFill>
                    <a:schemeClr val="bg1"/>
                  </a:solidFill>
                  <a:latin typeface="Arial" panose="020B0604020202020204" pitchFamily="34" charset="0"/>
                  <a:cs typeface="Arial" panose="020B0604020202020204" pitchFamily="34" charset="0"/>
                </a:rPr>
                <a:t>Lost to follow-up (n = 2)</a:t>
              </a:r>
            </a:p>
            <a:p>
              <a:pPr indent="114300"/>
              <a:r>
                <a:rPr lang="en-GB" sz="1000" dirty="0">
                  <a:solidFill>
                    <a:schemeClr val="bg1"/>
                  </a:solidFill>
                  <a:latin typeface="Arial" panose="020B0604020202020204" pitchFamily="34" charset="0"/>
                  <a:cs typeface="Arial" panose="020B0604020202020204" pitchFamily="34" charset="0"/>
                </a:rPr>
                <a:t>Patient/guardian decision (n = 3)</a:t>
              </a:r>
            </a:p>
          </p:txBody>
        </p:sp>
        <p:cxnSp>
          <p:nvCxnSpPr>
            <p:cNvPr id="47" name="Straight Connector 46"/>
            <p:cNvCxnSpPr/>
            <p:nvPr/>
          </p:nvCxnSpPr>
          <p:spPr>
            <a:xfrm flipH="1">
              <a:off x="9490581" y="2773016"/>
              <a:ext cx="573097" cy="879"/>
            </a:xfrm>
            <a:prstGeom prst="line">
              <a:avLst/>
            </a:prstGeom>
            <a:ln/>
          </p:spPr>
          <p:style>
            <a:lnRef idx="2">
              <a:schemeClr val="dk1"/>
            </a:lnRef>
            <a:fillRef idx="0">
              <a:schemeClr val="dk1"/>
            </a:fillRef>
            <a:effectRef idx="1">
              <a:schemeClr val="dk1"/>
            </a:effectRef>
            <a:fontRef idx="minor">
              <a:schemeClr val="tx1"/>
            </a:fontRef>
          </p:style>
        </p:cxnSp>
        <p:cxnSp>
          <p:nvCxnSpPr>
            <p:cNvPr id="48" name="Straight Arrow Connector 47"/>
            <p:cNvCxnSpPr/>
            <p:nvPr/>
          </p:nvCxnSpPr>
          <p:spPr>
            <a:xfrm flipH="1">
              <a:off x="10063675" y="2792458"/>
              <a:ext cx="3" cy="24079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44" idx="2"/>
            </p:cNvCxnSpPr>
            <p:nvPr/>
          </p:nvCxnSpPr>
          <p:spPr>
            <a:xfrm>
              <a:off x="5030904" y="3194534"/>
              <a:ext cx="0" cy="605684"/>
            </a:xfrm>
            <a:prstGeom prst="line">
              <a:avLst/>
            </a:prstGeom>
            <a:ln>
              <a:solidFill>
                <a:srgbClr val="559ED6"/>
              </a:solidFill>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a:xfrm flipV="1">
              <a:off x="5030904" y="3792814"/>
              <a:ext cx="5127536" cy="7281"/>
            </a:xfrm>
            <a:prstGeom prst="line">
              <a:avLst/>
            </a:prstGeom>
            <a:ln>
              <a:solidFill>
                <a:srgbClr val="559ED6"/>
              </a:solidFill>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a:xfrm flipV="1">
              <a:off x="10158440" y="3639172"/>
              <a:ext cx="0" cy="160924"/>
            </a:xfrm>
            <a:prstGeom prst="line">
              <a:avLst/>
            </a:prstGeom>
            <a:ln>
              <a:solidFill>
                <a:srgbClr val="4F8AFF"/>
              </a:solidFill>
            </a:ln>
          </p:spPr>
          <p:style>
            <a:lnRef idx="2">
              <a:schemeClr val="dk1"/>
            </a:lnRef>
            <a:fillRef idx="0">
              <a:schemeClr val="dk1"/>
            </a:fillRef>
            <a:effectRef idx="1">
              <a:schemeClr val="dk1"/>
            </a:effectRef>
            <a:fontRef idx="minor">
              <a:schemeClr val="tx1"/>
            </a:fontRef>
          </p:style>
        </p:cxnSp>
        <p:cxnSp>
          <p:nvCxnSpPr>
            <p:cNvPr id="52" name="Straight Connector 51"/>
            <p:cNvCxnSpPr>
              <a:stCxn id="62" idx="2"/>
            </p:cNvCxnSpPr>
            <p:nvPr/>
          </p:nvCxnSpPr>
          <p:spPr>
            <a:xfrm flipH="1">
              <a:off x="2062881" y="3220244"/>
              <a:ext cx="2" cy="436895"/>
            </a:xfrm>
            <a:prstGeom prst="line">
              <a:avLst/>
            </a:prstGeom>
            <a:ln>
              <a:solidFill>
                <a:srgbClr val="113C64"/>
              </a:solidFill>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a:xfrm>
              <a:off x="2062882" y="3657139"/>
              <a:ext cx="5219420" cy="6256"/>
            </a:xfrm>
            <a:prstGeom prst="line">
              <a:avLst/>
            </a:prstGeom>
            <a:ln>
              <a:solidFill>
                <a:srgbClr val="113C64"/>
              </a:solidFill>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a:xfrm>
              <a:off x="7282302" y="3587965"/>
              <a:ext cx="0" cy="69174"/>
            </a:xfrm>
            <a:prstGeom prst="line">
              <a:avLst/>
            </a:prstGeom>
            <a:ln>
              <a:solidFill>
                <a:srgbClr val="113C64"/>
              </a:solidFill>
            </a:ln>
          </p:spPr>
          <p:style>
            <a:lnRef idx="2">
              <a:schemeClr val="dk1"/>
            </a:lnRef>
            <a:fillRef idx="0">
              <a:schemeClr val="dk1"/>
            </a:fillRef>
            <a:effectRef idx="1">
              <a:schemeClr val="dk1"/>
            </a:effectRef>
            <a:fontRef idx="minor">
              <a:schemeClr val="tx1"/>
            </a:fontRef>
          </p:style>
        </p:cxnSp>
        <p:cxnSp>
          <p:nvCxnSpPr>
            <p:cNvPr id="55" name="Straight Arrow Connector 54"/>
            <p:cNvCxnSpPr/>
            <p:nvPr/>
          </p:nvCxnSpPr>
          <p:spPr>
            <a:xfrm flipH="1">
              <a:off x="2209800" y="3657138"/>
              <a:ext cx="10124" cy="190592"/>
            </a:xfrm>
            <a:prstGeom prst="straightConnector1">
              <a:avLst/>
            </a:prstGeom>
            <a:ln w="25400">
              <a:solidFill>
                <a:srgbClr val="113C64"/>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endCxn id="44" idx="0"/>
            </p:cNvCxnSpPr>
            <p:nvPr/>
          </p:nvCxnSpPr>
          <p:spPr>
            <a:xfrm>
              <a:off x="5018757" y="2064166"/>
              <a:ext cx="12147" cy="597758"/>
            </a:xfrm>
            <a:prstGeom prst="straightConnector1">
              <a:avLst/>
            </a:prstGeom>
            <a:ln w="25400">
              <a:solidFill>
                <a:srgbClr val="559ED6"/>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37" idx="2"/>
            </p:cNvCxnSpPr>
            <p:nvPr/>
          </p:nvCxnSpPr>
          <p:spPr>
            <a:xfrm flipH="1">
              <a:off x="8535066" y="1843940"/>
              <a:ext cx="9097" cy="67455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894888" y="2166705"/>
              <a:ext cx="2292221" cy="323371"/>
            </a:xfrm>
            <a:prstGeom prst="flowChartAlternateProcess">
              <a:avLst/>
            </a:prstGeom>
            <a:solidFill>
              <a:schemeClr val="bg1"/>
            </a:solidFill>
            <a:ln w="19050">
              <a:solidFill>
                <a:schemeClr val="tx1"/>
              </a:solidFill>
            </a:ln>
          </p:spPr>
          <p:txBody>
            <a:bodyPr wrap="square" rtlCol="0">
              <a:spAutoFit/>
            </a:bodyPr>
            <a:lstStyle/>
            <a:p>
              <a:r>
                <a:rPr lang="en-GB" sz="1100" dirty="0">
                  <a:latin typeface="Arial" panose="020B0604020202020204" pitchFamily="34" charset="0"/>
                  <a:cs typeface="Arial" panose="020B0604020202020204" pitchFamily="34" charset="0"/>
                </a:rPr>
                <a:t>Patient/guardian decision (n = 1)</a:t>
              </a:r>
              <a:endParaRPr lang="en-GB" sz="1100" b="1" dirty="0">
                <a:latin typeface="Arial" panose="020B0604020202020204" pitchFamily="34" charset="0"/>
                <a:cs typeface="Arial" panose="020B0604020202020204" pitchFamily="34" charset="0"/>
              </a:endParaRPr>
            </a:p>
          </p:txBody>
        </p:sp>
        <p:sp>
          <p:nvSpPr>
            <p:cNvPr id="59" name="TextBox 58"/>
            <p:cNvSpPr txBox="1"/>
            <p:nvPr/>
          </p:nvSpPr>
          <p:spPr>
            <a:xfrm>
              <a:off x="7361422" y="1905098"/>
              <a:ext cx="2347286" cy="323371"/>
            </a:xfrm>
            <a:prstGeom prst="flowChartAlternateProcess">
              <a:avLst/>
            </a:prstGeom>
            <a:solidFill>
              <a:schemeClr val="bg1"/>
            </a:solidFill>
            <a:ln w="19050">
              <a:solidFill>
                <a:schemeClr val="tx1"/>
              </a:solidFill>
            </a:ln>
          </p:spPr>
          <p:txBody>
            <a:bodyPr wrap="square" rtlCol="0">
              <a:spAutoFit/>
            </a:bodyPr>
            <a:lstStyle/>
            <a:p>
              <a:r>
                <a:rPr lang="en-GB" sz="1100" dirty="0">
                  <a:latin typeface="Arial" panose="020B0604020202020204" pitchFamily="34" charset="0"/>
                  <a:cs typeface="Arial" panose="020B0604020202020204" pitchFamily="34" charset="0"/>
                </a:rPr>
                <a:t>Patient/guardian decision (n = 3)</a:t>
              </a:r>
              <a:endParaRPr lang="en-GB" sz="1100" b="1" dirty="0">
                <a:latin typeface="Arial" panose="020B0604020202020204" pitchFamily="34" charset="0"/>
                <a:cs typeface="Arial" panose="020B0604020202020204" pitchFamily="34" charset="0"/>
              </a:endParaRPr>
            </a:p>
          </p:txBody>
        </p:sp>
        <p:sp>
          <p:nvSpPr>
            <p:cNvPr id="60" name="TextBox 59"/>
            <p:cNvSpPr txBox="1"/>
            <p:nvPr/>
          </p:nvSpPr>
          <p:spPr>
            <a:xfrm>
              <a:off x="8921402" y="4784143"/>
              <a:ext cx="2813400" cy="1488766"/>
            </a:xfrm>
            <a:prstGeom prst="flowChartAlternateProcess">
              <a:avLst/>
            </a:prstGeom>
            <a:solidFill>
              <a:srgbClr val="559ED6"/>
            </a:solidFill>
            <a:ln w="19050">
              <a:noFill/>
            </a:ln>
          </p:spPr>
          <p:txBody>
            <a:bodyPr wrap="square" rtlCol="0">
              <a:spAutoFit/>
            </a:bodyPr>
            <a:lstStyle/>
            <a:p>
              <a:pPr fontAlgn="base">
                <a:spcAft>
                  <a:spcPct val="0"/>
                </a:spcAft>
              </a:pPr>
              <a:r>
                <a:rPr lang="en-GB" sz="1100" b="1" dirty="0">
                  <a:solidFill>
                    <a:schemeClr val="bg1"/>
                  </a:solidFill>
                  <a:latin typeface="Arial" panose="020B0604020202020204" pitchFamily="34" charset="0"/>
                  <a:cs typeface="Arial" panose="020B0604020202020204" pitchFamily="34" charset="0"/>
                </a:rPr>
                <a:t>Any Secukinumab 150 mg</a:t>
              </a:r>
            </a:p>
            <a:p>
              <a:pPr fontAlgn="base">
                <a:spcAft>
                  <a:spcPct val="0"/>
                </a:spcAft>
              </a:pPr>
              <a:r>
                <a:rPr lang="en-GB" sz="1100" b="1" dirty="0">
                  <a:solidFill>
                    <a:schemeClr val="bg1"/>
                  </a:solidFill>
                  <a:latin typeface="Arial" panose="020B0604020202020204" pitchFamily="34" charset="0"/>
                  <a:cs typeface="Arial" panose="020B0604020202020204" pitchFamily="34" charset="0"/>
                </a:rPr>
                <a:t>Completed Week 156 (n =89)</a:t>
              </a:r>
            </a:p>
            <a:p>
              <a:pPr fontAlgn="base">
                <a:spcAft>
                  <a:spcPct val="0"/>
                </a:spcAft>
              </a:pPr>
              <a:r>
                <a:rPr lang="en-US" sz="1100" b="1" dirty="0">
                  <a:solidFill>
                    <a:schemeClr val="bg1"/>
                  </a:solidFill>
                  <a:latin typeface="Arial" panose="020B0604020202020204" pitchFamily="34" charset="0"/>
                  <a:cs typeface="Arial" panose="020B0604020202020204" pitchFamily="34" charset="0"/>
                </a:rPr>
                <a:t>Discontinued Week 52-156 (n = 11)</a:t>
              </a:r>
            </a:p>
            <a:p>
              <a:pPr indent="114300"/>
              <a:r>
                <a:rPr lang="en-GB" sz="1000" dirty="0">
                  <a:solidFill>
                    <a:schemeClr val="bg1"/>
                  </a:solidFill>
                  <a:latin typeface="Arial" panose="020B0604020202020204" pitchFamily="34" charset="0"/>
                  <a:cs typeface="Arial" panose="020B0604020202020204" pitchFamily="34" charset="0"/>
                </a:rPr>
                <a:t>Adverse event (n = 2)</a:t>
              </a:r>
            </a:p>
            <a:p>
              <a:pPr indent="114300"/>
              <a:r>
                <a:rPr lang="en-GB" sz="1000" dirty="0">
                  <a:solidFill>
                    <a:schemeClr val="bg1"/>
                  </a:solidFill>
                  <a:latin typeface="Arial" panose="020B0604020202020204" pitchFamily="34" charset="0"/>
                  <a:cs typeface="Arial" panose="020B0604020202020204" pitchFamily="34" charset="0"/>
                </a:rPr>
                <a:t>Lack of efficacy (n = 1)</a:t>
              </a:r>
            </a:p>
            <a:p>
              <a:pPr indent="114300"/>
              <a:r>
                <a:rPr lang="en-GB" sz="1000" dirty="0">
                  <a:solidFill>
                    <a:schemeClr val="bg1"/>
                  </a:solidFill>
                  <a:latin typeface="Arial" panose="020B0604020202020204" pitchFamily="34" charset="0"/>
                  <a:cs typeface="Arial" panose="020B0604020202020204" pitchFamily="34" charset="0"/>
                </a:rPr>
                <a:t>Lost to follow-up (n = 3)</a:t>
              </a:r>
            </a:p>
            <a:p>
              <a:pPr indent="114300"/>
              <a:r>
                <a:rPr lang="en-GB" sz="1000" dirty="0">
                  <a:solidFill>
                    <a:schemeClr val="bg1"/>
                  </a:solidFill>
                  <a:latin typeface="Arial" panose="020B0604020202020204" pitchFamily="34" charset="0"/>
                  <a:cs typeface="Arial" panose="020B0604020202020204" pitchFamily="34" charset="0"/>
                </a:rPr>
                <a:t>Patient/guardian decision (n = 5)</a:t>
              </a:r>
            </a:p>
          </p:txBody>
        </p:sp>
        <p:sp>
          <p:nvSpPr>
            <p:cNvPr id="61" name="TextBox 60"/>
            <p:cNvSpPr txBox="1"/>
            <p:nvPr/>
          </p:nvSpPr>
          <p:spPr>
            <a:xfrm>
              <a:off x="3352894" y="5177971"/>
              <a:ext cx="2697815" cy="1677217"/>
            </a:xfrm>
            <a:prstGeom prst="flowChartAlternateProcess">
              <a:avLst/>
            </a:prstGeom>
            <a:solidFill>
              <a:srgbClr val="113C64"/>
            </a:solidFill>
            <a:ln w="19050">
              <a:noFill/>
            </a:ln>
          </p:spPr>
          <p:txBody>
            <a:bodyPr wrap="square" rtlCol="0">
              <a:spAutoFit/>
            </a:bodyPr>
            <a:lstStyle/>
            <a:p>
              <a:pPr fontAlgn="base">
                <a:spcAft>
                  <a:spcPct val="0"/>
                </a:spcAft>
              </a:pPr>
              <a:r>
                <a:rPr lang="en-GB" sz="1100" b="1" dirty="0">
                  <a:solidFill>
                    <a:schemeClr val="bg1"/>
                  </a:solidFill>
                  <a:latin typeface="Arial" panose="020B0604020202020204" pitchFamily="34" charset="0"/>
                  <a:cs typeface="Arial" panose="020B0604020202020204" pitchFamily="34" charset="0"/>
                </a:rPr>
                <a:t>Any Secukinumab 300 mg</a:t>
              </a:r>
            </a:p>
            <a:p>
              <a:pPr fontAlgn="base">
                <a:spcAft>
                  <a:spcPct val="0"/>
                </a:spcAft>
              </a:pPr>
              <a:r>
                <a:rPr lang="en-GB" sz="1100" b="1" dirty="0">
                  <a:solidFill>
                    <a:schemeClr val="bg1"/>
                  </a:solidFill>
                  <a:latin typeface="Arial" panose="020B0604020202020204" pitchFamily="34" charset="0"/>
                  <a:cs typeface="Arial" panose="020B0604020202020204" pitchFamily="34" charset="0"/>
                </a:rPr>
                <a:t>Completed Week 156 (n = 91)</a:t>
              </a:r>
            </a:p>
            <a:p>
              <a:pPr fontAlgn="base">
                <a:spcAft>
                  <a:spcPct val="0"/>
                </a:spcAft>
              </a:pPr>
              <a:r>
                <a:rPr lang="en-US" sz="1100" b="1" dirty="0">
                  <a:solidFill>
                    <a:schemeClr val="bg1"/>
                  </a:solidFill>
                  <a:latin typeface="Arial" panose="020B0604020202020204" pitchFamily="34" charset="0"/>
                  <a:cs typeface="Arial" panose="020B0604020202020204" pitchFamily="34" charset="0"/>
                </a:rPr>
                <a:t>Discontinued Week 52–156 (n = 8)</a:t>
              </a:r>
            </a:p>
            <a:p>
              <a:pPr indent="114300"/>
              <a:r>
                <a:rPr lang="en-GB" sz="1000" dirty="0">
                  <a:solidFill>
                    <a:schemeClr val="bg1"/>
                  </a:solidFill>
                  <a:latin typeface="Arial" panose="020B0604020202020204" pitchFamily="34" charset="0"/>
                  <a:cs typeface="Arial" panose="020B0604020202020204" pitchFamily="34" charset="0"/>
                </a:rPr>
                <a:t>Adverse event (n = 1)</a:t>
              </a:r>
            </a:p>
            <a:p>
              <a:pPr indent="114300"/>
              <a:r>
                <a:rPr lang="en-GB" sz="1000" dirty="0">
                  <a:solidFill>
                    <a:schemeClr val="bg1"/>
                  </a:solidFill>
                  <a:latin typeface="Arial" panose="020B0604020202020204" pitchFamily="34" charset="0"/>
                  <a:cs typeface="Arial" panose="020B0604020202020204" pitchFamily="34" charset="0"/>
                </a:rPr>
                <a:t>Lack of efficacy (n = 2)</a:t>
              </a:r>
            </a:p>
            <a:p>
              <a:pPr indent="114300"/>
              <a:r>
                <a:rPr lang="en-GB" sz="1000" dirty="0">
                  <a:solidFill>
                    <a:schemeClr val="bg1"/>
                  </a:solidFill>
                  <a:latin typeface="Arial" panose="020B0604020202020204" pitchFamily="34" charset="0"/>
                  <a:cs typeface="Arial" panose="020B0604020202020204" pitchFamily="34" charset="0"/>
                </a:rPr>
                <a:t>Patient/guardian decision (n = 8)</a:t>
              </a:r>
            </a:p>
            <a:p>
              <a:pPr indent="114300"/>
              <a:r>
                <a:rPr lang="en-GB" sz="1000" dirty="0">
                  <a:solidFill>
                    <a:schemeClr val="bg1"/>
                  </a:solidFill>
                  <a:latin typeface="Arial" panose="020B0604020202020204" pitchFamily="34" charset="0"/>
                  <a:cs typeface="Arial" panose="020B0604020202020204" pitchFamily="34" charset="0"/>
                </a:rPr>
                <a:t>Physician decision (n = 4)</a:t>
              </a:r>
            </a:p>
            <a:p>
              <a:pPr indent="114300"/>
              <a:r>
                <a:rPr lang="en-GB" sz="1000" dirty="0">
                  <a:solidFill>
                    <a:schemeClr val="bg1"/>
                  </a:solidFill>
                  <a:latin typeface="Arial" panose="020B0604020202020204" pitchFamily="34" charset="0"/>
                  <a:cs typeface="Arial" panose="020B0604020202020204" pitchFamily="34" charset="0"/>
                </a:rPr>
                <a:t>No longer requires treatment (n = 1)</a:t>
              </a:r>
            </a:p>
          </p:txBody>
        </p:sp>
        <p:sp>
          <p:nvSpPr>
            <p:cNvPr id="62" name="TextBox 61"/>
            <p:cNvSpPr txBox="1"/>
            <p:nvPr/>
          </p:nvSpPr>
          <p:spPr>
            <a:xfrm>
              <a:off x="1060351" y="2687633"/>
              <a:ext cx="2005062" cy="532611"/>
            </a:xfrm>
            <a:prstGeom prst="flowChartAlternateProcess">
              <a:avLst/>
            </a:prstGeom>
            <a:solidFill>
              <a:srgbClr val="113C64"/>
            </a:solidFill>
            <a:ln w="19050">
              <a:solidFill>
                <a:srgbClr val="113C64"/>
              </a:solidFill>
            </a:ln>
          </p:spPr>
          <p:txBody>
            <a:bodyPr wrap="square" rtlCol="0">
              <a:spAutoFit/>
            </a:bodyPr>
            <a:lstStyle/>
            <a:p>
              <a:pPr algn="ctr"/>
              <a:r>
                <a:rPr lang="en-GB" sz="1100" b="1" dirty="0">
                  <a:solidFill>
                    <a:schemeClr val="bg1"/>
                  </a:solidFill>
                  <a:latin typeface="Arial" panose="020B0604020202020204" pitchFamily="34" charset="0"/>
                  <a:cs typeface="Arial" panose="020B0604020202020204" pitchFamily="34" charset="0"/>
                </a:rPr>
                <a:t>Completed Week 16 </a:t>
              </a:r>
            </a:p>
            <a:p>
              <a:pPr algn="ctr"/>
              <a:r>
                <a:rPr lang="en-GB" sz="1100" b="1" dirty="0">
                  <a:solidFill>
                    <a:schemeClr val="bg1"/>
                  </a:solidFill>
                  <a:latin typeface="Arial" panose="020B0604020202020204" pitchFamily="34" charset="0"/>
                  <a:cs typeface="Arial" panose="020B0604020202020204" pitchFamily="34" charset="0"/>
                </a:rPr>
                <a:t>(n = 75)</a:t>
              </a:r>
            </a:p>
          </p:txBody>
        </p:sp>
        <p:sp>
          <p:nvSpPr>
            <p:cNvPr id="63" name="TextBox 62"/>
            <p:cNvSpPr txBox="1"/>
            <p:nvPr/>
          </p:nvSpPr>
          <p:spPr>
            <a:xfrm>
              <a:off x="9489839" y="3052204"/>
              <a:ext cx="1614301" cy="570655"/>
            </a:xfrm>
            <a:prstGeom prst="flowChartAlternateProcess">
              <a:avLst/>
            </a:prstGeom>
            <a:solidFill>
              <a:srgbClr val="559ED6"/>
            </a:solidFill>
            <a:ln w="19050">
              <a:solidFill>
                <a:srgbClr val="559ED6"/>
              </a:solidFill>
            </a:ln>
          </p:spPr>
          <p:txBody>
            <a:bodyPr wrap="square" rtlCol="0">
              <a:spAutoFit/>
            </a:bodyPr>
            <a:lstStyle/>
            <a:p>
              <a:pPr algn="ctr"/>
              <a:r>
                <a:rPr lang="en-US" sz="1200" b="1" dirty="0">
                  <a:solidFill>
                    <a:schemeClr val="bg1"/>
                  </a:solidFill>
                  <a:latin typeface="Arial" panose="020B0604020202020204" pitchFamily="34" charset="0"/>
                  <a:cs typeface="Arial" panose="020B0604020202020204" pitchFamily="34" charset="0"/>
                </a:rPr>
                <a:t>Re-randomized: </a:t>
              </a:r>
              <a:br>
                <a:rPr lang="en-US" sz="1200" b="1" dirty="0">
                  <a:solidFill>
                    <a:schemeClr val="bg1"/>
                  </a:solidFill>
                  <a:latin typeface="Arial" panose="020B0604020202020204" pitchFamily="34" charset="0"/>
                  <a:cs typeface="Arial" panose="020B0604020202020204" pitchFamily="34" charset="0"/>
                </a:rPr>
              </a:br>
              <a:r>
                <a:rPr lang="en-US" sz="1200" b="1" dirty="0">
                  <a:solidFill>
                    <a:schemeClr val="bg1"/>
                  </a:solidFill>
                  <a:latin typeface="Arial" panose="020B0604020202020204" pitchFamily="34" charset="0"/>
                  <a:cs typeface="Arial" panose="020B0604020202020204" pitchFamily="34" charset="0"/>
                </a:rPr>
                <a:t>150 mg (</a:t>
              </a:r>
              <a:r>
                <a:rPr lang="en-GB" sz="1200" b="1" dirty="0">
                  <a:solidFill>
                    <a:schemeClr val="bg1"/>
                  </a:solidFill>
                  <a:latin typeface="Arial" panose="020B0604020202020204" pitchFamily="34" charset="0"/>
                  <a:cs typeface="Arial" panose="020B0604020202020204" pitchFamily="34" charset="0"/>
                </a:rPr>
                <a:t>n = 36</a:t>
              </a:r>
              <a:r>
                <a:rPr lang="en-US" sz="1200" b="1" dirty="0">
                  <a:solidFill>
                    <a:schemeClr val="bg1"/>
                  </a:solidFill>
                  <a:latin typeface="Arial" panose="020B0604020202020204" pitchFamily="34" charset="0"/>
                  <a:cs typeface="Arial" panose="020B0604020202020204" pitchFamily="34" charset="0"/>
                </a:rPr>
                <a:t>)</a:t>
              </a:r>
              <a:endParaRPr lang="en-US" sz="1200" dirty="0">
                <a:solidFill>
                  <a:schemeClr val="bg1"/>
                </a:solidFill>
                <a:latin typeface="Arial" panose="020B0604020202020204" pitchFamily="34" charset="0"/>
                <a:cs typeface="Arial" panose="020B0604020202020204" pitchFamily="34" charset="0"/>
              </a:endParaRPr>
            </a:p>
          </p:txBody>
        </p:sp>
        <p:sp>
          <p:nvSpPr>
            <p:cNvPr id="64" name="TextBox 63"/>
            <p:cNvSpPr txBox="1"/>
            <p:nvPr/>
          </p:nvSpPr>
          <p:spPr>
            <a:xfrm>
              <a:off x="762000" y="3801731"/>
              <a:ext cx="2667000" cy="1677217"/>
            </a:xfrm>
            <a:prstGeom prst="flowChartAlternateProcess">
              <a:avLst/>
            </a:prstGeom>
            <a:solidFill>
              <a:srgbClr val="113C64"/>
            </a:solidFill>
            <a:ln w="19050">
              <a:noFill/>
            </a:ln>
          </p:spPr>
          <p:txBody>
            <a:bodyPr wrap="square" rtlCol="0">
              <a:spAutoFit/>
            </a:bodyPr>
            <a:lstStyle/>
            <a:p>
              <a:pPr fontAlgn="base"/>
              <a:r>
                <a:rPr lang="en-GB" sz="1100" b="1" dirty="0">
                  <a:solidFill>
                    <a:schemeClr val="bg1"/>
                  </a:solidFill>
                  <a:latin typeface="Arial" panose="020B0604020202020204" pitchFamily="34" charset="0"/>
                  <a:cs typeface="Arial" panose="020B0604020202020204" pitchFamily="34" charset="0"/>
                </a:rPr>
                <a:t>Any Secukinumab 300 mg</a:t>
              </a:r>
            </a:p>
            <a:p>
              <a:pPr fontAlgn="base"/>
              <a:r>
                <a:rPr lang="en-GB" sz="1100" b="1" dirty="0">
                  <a:solidFill>
                    <a:schemeClr val="bg1"/>
                  </a:solidFill>
                  <a:latin typeface="Arial" panose="020B0604020202020204" pitchFamily="34" charset="0"/>
                  <a:cs typeface="Arial" panose="020B0604020202020204" pitchFamily="34" charset="0"/>
                </a:rPr>
                <a:t>Completed Week 52 (n = 99)</a:t>
              </a:r>
            </a:p>
            <a:p>
              <a:pPr fontAlgn="base"/>
              <a:r>
                <a:rPr lang="en-US" sz="1100" b="1" dirty="0">
                  <a:solidFill>
                    <a:schemeClr val="bg1"/>
                  </a:solidFill>
                  <a:latin typeface="Arial" panose="020B0604020202020204" pitchFamily="34" charset="0"/>
                  <a:cs typeface="Arial" panose="020B0604020202020204" pitchFamily="34" charset="0"/>
                </a:rPr>
                <a:t>Discontinued Week 16–52 (n = 13)</a:t>
              </a:r>
            </a:p>
            <a:p>
              <a:pPr indent="114300"/>
              <a:r>
                <a:rPr lang="en-GB" sz="1000" dirty="0">
                  <a:solidFill>
                    <a:schemeClr val="bg1"/>
                  </a:solidFill>
                  <a:latin typeface="Arial" panose="020B0604020202020204" pitchFamily="34" charset="0"/>
                  <a:cs typeface="Arial" panose="020B0604020202020204" pitchFamily="34" charset="0"/>
                </a:rPr>
                <a:t>Adverse event (n = 3)</a:t>
              </a:r>
            </a:p>
            <a:p>
              <a:pPr indent="114300"/>
              <a:r>
                <a:rPr lang="en-GB" sz="1000" dirty="0">
                  <a:solidFill>
                    <a:schemeClr val="bg1"/>
                  </a:solidFill>
                  <a:latin typeface="Arial" panose="020B0604020202020204" pitchFamily="34" charset="0"/>
                  <a:cs typeface="Arial" panose="020B0604020202020204" pitchFamily="34" charset="0"/>
                </a:rPr>
                <a:t>Lack of efficacy (n = 5)</a:t>
              </a:r>
            </a:p>
            <a:p>
              <a:pPr indent="114300"/>
              <a:r>
                <a:rPr lang="en-GB" sz="1000" dirty="0">
                  <a:solidFill>
                    <a:schemeClr val="bg1"/>
                  </a:solidFill>
                  <a:latin typeface="Arial" panose="020B0604020202020204" pitchFamily="34" charset="0"/>
                  <a:cs typeface="Arial" panose="020B0604020202020204" pitchFamily="34" charset="0"/>
                </a:rPr>
                <a:t>Lost to follow-up (n = 3)</a:t>
              </a:r>
            </a:p>
            <a:p>
              <a:pPr indent="114300"/>
              <a:r>
                <a:rPr lang="en-GB" sz="1000" dirty="0">
                  <a:solidFill>
                    <a:schemeClr val="bg1"/>
                  </a:solidFill>
                  <a:latin typeface="Arial" panose="020B0604020202020204" pitchFamily="34" charset="0"/>
                  <a:cs typeface="Arial" panose="020B0604020202020204" pitchFamily="34" charset="0"/>
                </a:rPr>
                <a:t>Patient/guardian decision (n = 1)</a:t>
              </a:r>
            </a:p>
            <a:p>
              <a:pPr indent="114300"/>
              <a:r>
                <a:rPr lang="en-GB" sz="1000" dirty="0">
                  <a:solidFill>
                    <a:schemeClr val="bg1"/>
                  </a:solidFill>
                  <a:latin typeface="Arial" panose="020B0604020202020204" pitchFamily="34" charset="0"/>
                  <a:cs typeface="Arial" panose="020B0604020202020204" pitchFamily="34" charset="0"/>
                </a:rPr>
                <a:t>Pregnancy (n=1)</a:t>
              </a:r>
            </a:p>
          </p:txBody>
        </p:sp>
        <p:cxnSp>
          <p:nvCxnSpPr>
            <p:cNvPr id="65" name="Straight Connector 64"/>
            <p:cNvCxnSpPr/>
            <p:nvPr/>
          </p:nvCxnSpPr>
          <p:spPr>
            <a:xfrm>
              <a:off x="1892978" y="5317039"/>
              <a:ext cx="0" cy="691898"/>
            </a:xfrm>
            <a:prstGeom prst="line">
              <a:avLst/>
            </a:prstGeom>
            <a:ln>
              <a:solidFill>
                <a:srgbClr val="113C64"/>
              </a:solidFill>
            </a:ln>
          </p:spPr>
          <p:style>
            <a:lnRef idx="2">
              <a:schemeClr val="dk1"/>
            </a:lnRef>
            <a:fillRef idx="0">
              <a:schemeClr val="dk1"/>
            </a:fillRef>
            <a:effectRef idx="1">
              <a:schemeClr val="dk1"/>
            </a:effectRef>
            <a:fontRef idx="minor">
              <a:schemeClr val="tx1"/>
            </a:fontRef>
          </p:style>
        </p:cxnSp>
        <p:cxnSp>
          <p:nvCxnSpPr>
            <p:cNvPr id="66" name="Straight Arrow Connector 65"/>
            <p:cNvCxnSpPr/>
            <p:nvPr/>
          </p:nvCxnSpPr>
          <p:spPr>
            <a:xfrm>
              <a:off x="1892978" y="6008936"/>
              <a:ext cx="1461606" cy="0"/>
            </a:xfrm>
            <a:prstGeom prst="straightConnector1">
              <a:avLst/>
            </a:prstGeom>
            <a:ln w="25400">
              <a:solidFill>
                <a:srgbClr val="113C64"/>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7906877" y="5845642"/>
              <a:ext cx="1014523" cy="16140"/>
            </a:xfrm>
            <a:prstGeom prst="straightConnector1">
              <a:avLst/>
            </a:prstGeom>
            <a:ln w="25400">
              <a:solidFill>
                <a:srgbClr val="559ED6"/>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7906877" y="5529010"/>
              <a:ext cx="0" cy="332772"/>
            </a:xfrm>
            <a:prstGeom prst="line">
              <a:avLst/>
            </a:prstGeom>
            <a:ln>
              <a:solidFill>
                <a:srgbClr val="559ED6"/>
              </a:solidFill>
            </a:ln>
          </p:spPr>
          <p:style>
            <a:lnRef idx="2">
              <a:schemeClr val="dk1"/>
            </a:lnRef>
            <a:fillRef idx="0">
              <a:schemeClr val="dk1"/>
            </a:fillRef>
            <a:effectRef idx="1">
              <a:schemeClr val="dk1"/>
            </a:effectRef>
            <a:fontRef idx="minor">
              <a:schemeClr val="tx1"/>
            </a:fontRef>
          </p:style>
        </p:cxnSp>
      </p:grpSp>
    </p:spTree>
    <p:custDataLst>
      <p:tags r:id="rId1"/>
    </p:custDataLst>
    <p:extLst>
      <p:ext uri="{BB962C8B-B14F-4D97-AF65-F5344CB8AC3E}">
        <p14:creationId xmlns:p14="http://schemas.microsoft.com/office/powerpoint/2010/main" val="3259385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cs typeface="Arial" panose="020B0604020202020204" pitchFamily="34" charset="0"/>
              </a:rPr>
              <a:t>Secukinumab 300/150mg Provided Sustained </a:t>
            </a:r>
            <a:r>
              <a:rPr lang="en-US" dirty="0"/>
              <a:t>ASAS20/40 Response Rates through 156 weeks</a:t>
            </a:r>
          </a:p>
        </p:txBody>
      </p:sp>
      <p:sp>
        <p:nvSpPr>
          <p:cNvPr id="4" name="Text Placeholder 3"/>
          <p:cNvSpPr>
            <a:spLocks noGrp="1"/>
          </p:cNvSpPr>
          <p:nvPr>
            <p:ph type="body" sz="quarter" idx="12"/>
          </p:nvPr>
        </p:nvSpPr>
        <p:spPr/>
        <p:txBody>
          <a:bodyPr/>
          <a:lstStyle/>
          <a:p>
            <a:pPr>
              <a:spcAft>
                <a:spcPts val="0"/>
              </a:spcAft>
            </a:pPr>
            <a:r>
              <a:rPr lang="en-US" dirty="0">
                <a:cs typeface="Times New Roman" panose="02020603050405020304" pitchFamily="18" charset="0"/>
              </a:rPr>
              <a:t>Data are shown as observed through week 156.</a:t>
            </a:r>
          </a:p>
          <a:p>
            <a:pPr>
              <a:spcAft>
                <a:spcPts val="0"/>
              </a:spcAft>
            </a:pPr>
            <a:r>
              <a:rPr lang="en-US" dirty="0"/>
              <a:t>ASAS, assessment of spondyloarthritis international society; s.c., subcutaneous.</a:t>
            </a:r>
          </a:p>
          <a:p>
            <a:r>
              <a:rPr lang="en-US" dirty="0"/>
              <a:t>n, number of patients in the treatment group with evaluation at each time point..</a:t>
            </a:r>
          </a:p>
        </p:txBody>
      </p:sp>
      <p:grpSp>
        <p:nvGrpSpPr>
          <p:cNvPr id="5" name="Group 4"/>
          <p:cNvGrpSpPr/>
          <p:nvPr/>
        </p:nvGrpSpPr>
        <p:grpSpPr>
          <a:xfrm>
            <a:off x="330551" y="1448253"/>
            <a:ext cx="5715000" cy="4174024"/>
            <a:chOff x="1375907" y="1118704"/>
            <a:chExt cx="8018921" cy="4244670"/>
          </a:xfrm>
        </p:grpSpPr>
        <p:graphicFrame>
          <p:nvGraphicFramePr>
            <p:cNvPr id="6" name="Content Placeholder 4"/>
            <p:cNvGraphicFramePr>
              <a:graphicFrameLocks/>
            </p:cNvGraphicFramePr>
            <p:nvPr>
              <p:extLst>
                <p:ext uri="{D42A27DB-BD31-4B8C-83A1-F6EECF244321}">
                  <p14:modId xmlns:p14="http://schemas.microsoft.com/office/powerpoint/2010/main" val="3842874294"/>
                </p:ext>
              </p:extLst>
            </p:nvPr>
          </p:nvGraphicFramePr>
          <p:xfrm>
            <a:off x="1375907" y="1252328"/>
            <a:ext cx="7955844" cy="3858401"/>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8435189" y="1759137"/>
              <a:ext cx="959639" cy="281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200" b="1" dirty="0">
                  <a:solidFill>
                    <a:srgbClr val="113C64"/>
                  </a:solidFill>
                  <a:latin typeface="Times New Roman" panose="02020603050405020304" pitchFamily="18" charset="0"/>
                  <a:cs typeface="Times New Roman" panose="02020603050405020304" pitchFamily="18" charset="0"/>
                </a:rPr>
                <a:t>75.0%</a:t>
              </a:r>
            </a:p>
          </p:txBody>
        </p:sp>
        <p:sp>
          <p:nvSpPr>
            <p:cNvPr id="8" name="Rectangle 7"/>
            <p:cNvSpPr/>
            <p:nvPr/>
          </p:nvSpPr>
          <p:spPr>
            <a:xfrm>
              <a:off x="8416975" y="2438265"/>
              <a:ext cx="914776" cy="2104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rgbClr val="559ED6"/>
                  </a:solidFill>
                  <a:latin typeface="Times New Roman" panose="02020603050405020304" pitchFamily="18" charset="0"/>
                  <a:cs typeface="Times New Roman" panose="02020603050405020304" pitchFamily="18" charset="0"/>
                </a:rPr>
                <a:t>68.2%</a:t>
              </a:r>
            </a:p>
          </p:txBody>
        </p:sp>
        <p:sp>
          <p:nvSpPr>
            <p:cNvPr id="9" name="TextBox 8"/>
            <p:cNvSpPr txBox="1"/>
            <p:nvPr/>
          </p:nvSpPr>
          <p:spPr>
            <a:xfrm>
              <a:off x="2267900" y="5068987"/>
              <a:ext cx="338554" cy="276999"/>
            </a:xfrm>
            <a:prstGeom prst="rect">
              <a:avLst/>
            </a:prstGeom>
            <a:noFill/>
          </p:spPr>
          <p:txBody>
            <a:bodyPr wrap="none" rtlCol="0">
              <a:spAutoFit/>
            </a:bodyPr>
            <a:lstStyle/>
            <a:p>
              <a:r>
                <a:rPr lang="en-US" sz="1200" b="1" dirty="0">
                  <a:solidFill>
                    <a:srgbClr val="4F8AE4"/>
                  </a:solidFill>
                  <a:latin typeface="Times New Roman" panose="02020603050405020304" pitchFamily="18" charset="0"/>
                  <a:cs typeface="Times New Roman" panose="02020603050405020304" pitchFamily="18" charset="0"/>
                </a:rPr>
                <a:t>95</a:t>
              </a:r>
            </a:p>
          </p:txBody>
        </p:sp>
        <p:sp>
          <p:nvSpPr>
            <p:cNvPr id="10" name="TextBox 9"/>
            <p:cNvSpPr txBox="1"/>
            <p:nvPr/>
          </p:nvSpPr>
          <p:spPr>
            <a:xfrm>
              <a:off x="2856269" y="5068987"/>
              <a:ext cx="475037" cy="28168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95</a:t>
              </a:r>
            </a:p>
          </p:txBody>
        </p:sp>
        <p:sp>
          <p:nvSpPr>
            <p:cNvPr id="11" name="TextBox 10"/>
            <p:cNvSpPr txBox="1"/>
            <p:nvPr/>
          </p:nvSpPr>
          <p:spPr>
            <a:xfrm>
              <a:off x="3435353" y="5081687"/>
              <a:ext cx="475037" cy="28168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94</a:t>
              </a:r>
            </a:p>
          </p:txBody>
        </p:sp>
        <p:sp>
          <p:nvSpPr>
            <p:cNvPr id="12" name="TextBox 11"/>
            <p:cNvSpPr txBox="1"/>
            <p:nvPr/>
          </p:nvSpPr>
          <p:spPr>
            <a:xfrm>
              <a:off x="2267900" y="4881420"/>
              <a:ext cx="475037" cy="28168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97</a:t>
              </a:r>
            </a:p>
          </p:txBody>
        </p:sp>
        <p:sp>
          <p:nvSpPr>
            <p:cNvPr id="13" name="TextBox 12"/>
            <p:cNvSpPr txBox="1"/>
            <p:nvPr/>
          </p:nvSpPr>
          <p:spPr>
            <a:xfrm>
              <a:off x="2856269" y="4881420"/>
              <a:ext cx="475037" cy="28168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96</a:t>
              </a:r>
            </a:p>
          </p:txBody>
        </p:sp>
        <p:sp>
          <p:nvSpPr>
            <p:cNvPr id="14" name="TextBox 13"/>
            <p:cNvSpPr txBox="1"/>
            <p:nvPr/>
          </p:nvSpPr>
          <p:spPr>
            <a:xfrm>
              <a:off x="3435353" y="4894120"/>
              <a:ext cx="475037" cy="28168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95</a:t>
              </a:r>
            </a:p>
          </p:txBody>
        </p:sp>
        <p:sp>
          <p:nvSpPr>
            <p:cNvPr id="15" name="TextBox 14"/>
            <p:cNvSpPr txBox="1"/>
            <p:nvPr/>
          </p:nvSpPr>
          <p:spPr>
            <a:xfrm>
              <a:off x="1998356" y="5068987"/>
              <a:ext cx="396262" cy="276999"/>
            </a:xfrm>
            <a:prstGeom prst="rect">
              <a:avLst/>
            </a:prstGeom>
            <a:noFill/>
          </p:spPr>
          <p:txBody>
            <a:bodyPr wrap="none" rtlCol="0">
              <a:spAutoFit/>
            </a:bodyPr>
            <a:lstStyle/>
            <a:p>
              <a:r>
                <a:rPr lang="en-US" sz="1200" b="1" dirty="0">
                  <a:solidFill>
                    <a:srgbClr val="4F8AE4"/>
                  </a:solidFill>
                  <a:latin typeface="Times New Roman" panose="02020603050405020304" pitchFamily="18" charset="0"/>
                  <a:cs typeface="Times New Roman" panose="02020603050405020304" pitchFamily="18" charset="0"/>
                </a:rPr>
                <a:t>n= </a:t>
              </a:r>
            </a:p>
          </p:txBody>
        </p:sp>
        <p:sp>
          <p:nvSpPr>
            <p:cNvPr id="16" name="TextBox 15"/>
            <p:cNvSpPr txBox="1"/>
            <p:nvPr/>
          </p:nvSpPr>
          <p:spPr>
            <a:xfrm>
              <a:off x="1998356" y="4881420"/>
              <a:ext cx="556009" cy="28168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sp>
          <p:nvSpPr>
            <p:cNvPr id="17" name="TextBox 16"/>
            <p:cNvSpPr txBox="1"/>
            <p:nvPr/>
          </p:nvSpPr>
          <p:spPr>
            <a:xfrm>
              <a:off x="4013864" y="5081687"/>
              <a:ext cx="475037" cy="28168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92</a:t>
              </a:r>
            </a:p>
          </p:txBody>
        </p:sp>
        <p:sp>
          <p:nvSpPr>
            <p:cNvPr id="18" name="TextBox 17"/>
            <p:cNvSpPr txBox="1"/>
            <p:nvPr/>
          </p:nvSpPr>
          <p:spPr>
            <a:xfrm>
              <a:off x="4013864" y="4894120"/>
              <a:ext cx="475037" cy="28168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98</a:t>
              </a:r>
            </a:p>
          </p:txBody>
        </p:sp>
        <p:sp>
          <p:nvSpPr>
            <p:cNvPr id="19" name="TextBox 18"/>
            <p:cNvSpPr txBox="1"/>
            <p:nvPr/>
          </p:nvSpPr>
          <p:spPr>
            <a:xfrm>
              <a:off x="4591052" y="5081687"/>
              <a:ext cx="475037" cy="28168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91</a:t>
              </a:r>
            </a:p>
          </p:txBody>
        </p:sp>
        <p:sp>
          <p:nvSpPr>
            <p:cNvPr id="20" name="TextBox 19"/>
            <p:cNvSpPr txBox="1"/>
            <p:nvPr/>
          </p:nvSpPr>
          <p:spPr>
            <a:xfrm>
              <a:off x="4591052" y="4894120"/>
              <a:ext cx="475037" cy="28168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96</a:t>
              </a:r>
            </a:p>
          </p:txBody>
        </p:sp>
        <p:sp>
          <p:nvSpPr>
            <p:cNvPr id="21" name="TextBox 20"/>
            <p:cNvSpPr txBox="1"/>
            <p:nvPr/>
          </p:nvSpPr>
          <p:spPr>
            <a:xfrm>
              <a:off x="5153644" y="5081687"/>
              <a:ext cx="475037" cy="28168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92</a:t>
              </a:r>
            </a:p>
          </p:txBody>
        </p:sp>
        <p:sp>
          <p:nvSpPr>
            <p:cNvPr id="22" name="TextBox 21"/>
            <p:cNvSpPr txBox="1"/>
            <p:nvPr/>
          </p:nvSpPr>
          <p:spPr>
            <a:xfrm>
              <a:off x="5153644" y="4894120"/>
              <a:ext cx="475037" cy="28168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95</a:t>
              </a:r>
            </a:p>
          </p:txBody>
        </p:sp>
        <p:sp>
          <p:nvSpPr>
            <p:cNvPr id="23" name="TextBox 22"/>
            <p:cNvSpPr txBox="1"/>
            <p:nvPr/>
          </p:nvSpPr>
          <p:spPr>
            <a:xfrm>
              <a:off x="5752816" y="5068987"/>
              <a:ext cx="475037" cy="28168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84</a:t>
              </a:r>
            </a:p>
          </p:txBody>
        </p:sp>
        <p:sp>
          <p:nvSpPr>
            <p:cNvPr id="24" name="TextBox 23"/>
            <p:cNvSpPr txBox="1"/>
            <p:nvPr/>
          </p:nvSpPr>
          <p:spPr>
            <a:xfrm>
              <a:off x="5752816" y="4881420"/>
              <a:ext cx="475037" cy="28168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89</a:t>
              </a:r>
            </a:p>
          </p:txBody>
        </p:sp>
        <p:sp>
          <p:nvSpPr>
            <p:cNvPr id="25" name="TextBox 24"/>
            <p:cNvSpPr txBox="1"/>
            <p:nvPr/>
          </p:nvSpPr>
          <p:spPr>
            <a:xfrm>
              <a:off x="6356352" y="5068987"/>
              <a:ext cx="338554" cy="276999"/>
            </a:xfrm>
            <a:prstGeom prst="rect">
              <a:avLst/>
            </a:prstGeom>
            <a:noFill/>
          </p:spPr>
          <p:txBody>
            <a:bodyPr wrap="none" rtlCol="0">
              <a:spAutoFit/>
            </a:bodyPr>
            <a:lstStyle/>
            <a:p>
              <a:r>
                <a:rPr lang="en-US" sz="1200" b="1" dirty="0">
                  <a:solidFill>
                    <a:srgbClr val="4F8AE4"/>
                  </a:solidFill>
                  <a:latin typeface="Times New Roman" panose="02020603050405020304" pitchFamily="18" charset="0"/>
                  <a:cs typeface="Times New Roman" panose="02020603050405020304" pitchFamily="18" charset="0"/>
                </a:rPr>
                <a:t>92</a:t>
              </a:r>
            </a:p>
          </p:txBody>
        </p:sp>
        <p:sp>
          <p:nvSpPr>
            <p:cNvPr id="26" name="TextBox 25"/>
            <p:cNvSpPr txBox="1"/>
            <p:nvPr/>
          </p:nvSpPr>
          <p:spPr>
            <a:xfrm>
              <a:off x="6356351" y="4881420"/>
              <a:ext cx="475037" cy="28168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93</a:t>
              </a:r>
            </a:p>
          </p:txBody>
        </p:sp>
        <p:sp>
          <p:nvSpPr>
            <p:cNvPr id="27" name="TextBox 26"/>
            <p:cNvSpPr txBox="1"/>
            <p:nvPr/>
          </p:nvSpPr>
          <p:spPr>
            <a:xfrm>
              <a:off x="6908140" y="5068987"/>
              <a:ext cx="475037" cy="28168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92</a:t>
              </a:r>
            </a:p>
          </p:txBody>
        </p:sp>
        <p:sp>
          <p:nvSpPr>
            <p:cNvPr id="28" name="TextBox 27"/>
            <p:cNvSpPr txBox="1"/>
            <p:nvPr/>
          </p:nvSpPr>
          <p:spPr>
            <a:xfrm>
              <a:off x="6908140" y="4881420"/>
              <a:ext cx="475037" cy="28168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95</a:t>
              </a:r>
            </a:p>
          </p:txBody>
        </p:sp>
        <p:sp>
          <p:nvSpPr>
            <p:cNvPr id="29" name="TextBox 28"/>
            <p:cNvSpPr txBox="1"/>
            <p:nvPr/>
          </p:nvSpPr>
          <p:spPr>
            <a:xfrm>
              <a:off x="7512624" y="5056287"/>
              <a:ext cx="475037" cy="28168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91</a:t>
              </a:r>
            </a:p>
          </p:txBody>
        </p:sp>
        <p:sp>
          <p:nvSpPr>
            <p:cNvPr id="30" name="TextBox 29"/>
            <p:cNvSpPr txBox="1"/>
            <p:nvPr/>
          </p:nvSpPr>
          <p:spPr>
            <a:xfrm>
              <a:off x="7512624" y="4868720"/>
              <a:ext cx="475037" cy="28168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94</a:t>
              </a:r>
            </a:p>
          </p:txBody>
        </p:sp>
        <p:sp>
          <p:nvSpPr>
            <p:cNvPr id="31" name="TextBox 30"/>
            <p:cNvSpPr txBox="1"/>
            <p:nvPr/>
          </p:nvSpPr>
          <p:spPr>
            <a:xfrm>
              <a:off x="8074268" y="5043587"/>
              <a:ext cx="475037" cy="28168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91</a:t>
              </a:r>
            </a:p>
          </p:txBody>
        </p:sp>
        <p:sp>
          <p:nvSpPr>
            <p:cNvPr id="32" name="TextBox 31"/>
            <p:cNvSpPr txBox="1"/>
            <p:nvPr/>
          </p:nvSpPr>
          <p:spPr>
            <a:xfrm>
              <a:off x="8074268" y="4856020"/>
              <a:ext cx="475037" cy="28168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94</a:t>
              </a:r>
            </a:p>
          </p:txBody>
        </p:sp>
        <p:sp>
          <p:nvSpPr>
            <p:cNvPr id="33" name="TextBox 32"/>
            <p:cNvSpPr txBox="1"/>
            <p:nvPr/>
          </p:nvSpPr>
          <p:spPr>
            <a:xfrm>
              <a:off x="8672492" y="5056287"/>
              <a:ext cx="475037" cy="28168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88</a:t>
              </a:r>
            </a:p>
          </p:txBody>
        </p:sp>
        <p:sp>
          <p:nvSpPr>
            <p:cNvPr id="34" name="TextBox 33"/>
            <p:cNvSpPr txBox="1"/>
            <p:nvPr/>
          </p:nvSpPr>
          <p:spPr>
            <a:xfrm>
              <a:off x="8672492" y="4868720"/>
              <a:ext cx="475037" cy="28168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92</a:t>
              </a:r>
            </a:p>
          </p:txBody>
        </p:sp>
        <p:sp>
          <p:nvSpPr>
            <p:cNvPr id="35" name="Rectangle 34"/>
            <p:cNvSpPr/>
            <p:nvPr/>
          </p:nvSpPr>
          <p:spPr>
            <a:xfrm>
              <a:off x="2012078" y="2357542"/>
              <a:ext cx="867003" cy="281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rgbClr val="559ED6"/>
                  </a:solidFill>
                  <a:latin typeface="Times New Roman" panose="02020603050405020304" pitchFamily="18" charset="0"/>
                  <a:cs typeface="Times New Roman" panose="02020603050405020304" pitchFamily="18" charset="0"/>
                </a:rPr>
                <a:t>69.5%</a:t>
              </a:r>
            </a:p>
          </p:txBody>
        </p:sp>
        <p:sp>
          <p:nvSpPr>
            <p:cNvPr id="36" name="Rectangle 35"/>
            <p:cNvSpPr/>
            <p:nvPr/>
          </p:nvSpPr>
          <p:spPr>
            <a:xfrm>
              <a:off x="2001153" y="1726104"/>
              <a:ext cx="872750" cy="281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200" b="1" dirty="0">
                  <a:solidFill>
                    <a:srgbClr val="113C64"/>
                  </a:solidFill>
                  <a:latin typeface="Times New Roman" panose="02020603050405020304" pitchFamily="18" charset="0"/>
                  <a:cs typeface="Times New Roman" panose="02020603050405020304" pitchFamily="18" charset="0"/>
                </a:rPr>
                <a:t>75.3%</a:t>
              </a:r>
            </a:p>
          </p:txBody>
        </p:sp>
        <p:sp>
          <p:nvSpPr>
            <p:cNvPr id="37" name="Rectangle 36"/>
            <p:cNvSpPr/>
            <p:nvPr/>
          </p:nvSpPr>
          <p:spPr>
            <a:xfrm>
              <a:off x="4487403" y="1118704"/>
              <a:ext cx="1332481" cy="369332"/>
            </a:xfrm>
            <a:prstGeom prst="rect">
              <a:avLst/>
            </a:prstGeom>
            <a:ln>
              <a:solidFill>
                <a:schemeClr val="bg1"/>
              </a:solidFill>
            </a:ln>
          </p:spPr>
          <p:txBody>
            <a:bodyPr wrap="none">
              <a:spAutoFit/>
            </a:bodyPr>
            <a:lstStyle/>
            <a:p>
              <a:r>
                <a:rPr lang="en-US" b="1" dirty="0">
                  <a:latin typeface="Times New Roman" panose="02020603050405020304" pitchFamily="18" charset="0"/>
                  <a:cs typeface="Times New Roman" panose="02020603050405020304" pitchFamily="18" charset="0"/>
                </a:rPr>
                <a:t>A. ASAS20</a:t>
              </a:r>
              <a:r>
                <a:rPr lang="en-US" dirty="0">
                  <a:latin typeface="Times New Roman" panose="02020603050405020304" pitchFamily="18" charset="0"/>
                  <a:cs typeface="Times New Roman" panose="02020603050405020304" pitchFamily="18" charset="0"/>
                </a:rPr>
                <a:t> </a:t>
              </a:r>
            </a:p>
          </p:txBody>
        </p:sp>
        <p:sp>
          <p:nvSpPr>
            <p:cNvPr id="38" name="Rectangle 37"/>
            <p:cNvSpPr/>
            <p:nvPr/>
          </p:nvSpPr>
          <p:spPr>
            <a:xfrm>
              <a:off x="6091370" y="1651702"/>
              <a:ext cx="958770" cy="281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200" b="1" dirty="0">
                  <a:solidFill>
                    <a:srgbClr val="113C64"/>
                  </a:solidFill>
                  <a:latin typeface="Times New Roman" panose="02020603050405020304" pitchFamily="18" charset="0"/>
                  <a:cs typeface="Times New Roman" panose="02020603050405020304" pitchFamily="18" charset="0"/>
                </a:rPr>
                <a:t>78.5%</a:t>
              </a:r>
            </a:p>
          </p:txBody>
        </p:sp>
        <p:sp>
          <p:nvSpPr>
            <p:cNvPr id="39" name="Rectangle 38"/>
            <p:cNvSpPr/>
            <p:nvPr/>
          </p:nvSpPr>
          <p:spPr>
            <a:xfrm>
              <a:off x="6042459" y="2367058"/>
              <a:ext cx="958770" cy="2816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rgbClr val="559ED6"/>
                  </a:solidFill>
                  <a:latin typeface="Times New Roman" panose="02020603050405020304" pitchFamily="18" charset="0"/>
                  <a:cs typeface="Times New Roman" panose="02020603050405020304" pitchFamily="18" charset="0"/>
                </a:rPr>
                <a:t>70.7%</a:t>
              </a:r>
            </a:p>
          </p:txBody>
        </p:sp>
      </p:grpSp>
      <p:grpSp>
        <p:nvGrpSpPr>
          <p:cNvPr id="40" name="Group 39"/>
          <p:cNvGrpSpPr/>
          <p:nvPr/>
        </p:nvGrpSpPr>
        <p:grpSpPr>
          <a:xfrm>
            <a:off x="6058030" y="1488030"/>
            <a:ext cx="5701057" cy="4171996"/>
            <a:chOff x="1467986" y="1186689"/>
            <a:chExt cx="7895306" cy="4171996"/>
          </a:xfrm>
        </p:grpSpPr>
        <p:graphicFrame>
          <p:nvGraphicFramePr>
            <p:cNvPr id="41" name="Content Placeholder 4"/>
            <p:cNvGraphicFramePr>
              <a:graphicFrameLocks/>
            </p:cNvGraphicFramePr>
            <p:nvPr>
              <p:extLst>
                <p:ext uri="{D42A27DB-BD31-4B8C-83A1-F6EECF244321}">
                  <p14:modId xmlns:p14="http://schemas.microsoft.com/office/powerpoint/2010/main" val="949331322"/>
                </p:ext>
              </p:extLst>
            </p:nvPr>
          </p:nvGraphicFramePr>
          <p:xfrm>
            <a:off x="1467986" y="1288320"/>
            <a:ext cx="7789113" cy="3810000"/>
          </p:xfrm>
          <a:graphic>
            <a:graphicData uri="http://schemas.openxmlformats.org/drawingml/2006/chart">
              <c:chart xmlns:c="http://schemas.openxmlformats.org/drawingml/2006/chart" xmlns:r="http://schemas.openxmlformats.org/officeDocument/2006/relationships" r:id="rId3"/>
            </a:graphicData>
          </a:graphic>
        </p:graphicFrame>
        <p:sp>
          <p:nvSpPr>
            <p:cNvPr id="42" name="Rectangle 41"/>
            <p:cNvSpPr/>
            <p:nvPr/>
          </p:nvSpPr>
          <p:spPr>
            <a:xfrm>
              <a:off x="8522484" y="2393241"/>
              <a:ext cx="84080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200" b="1" dirty="0">
                  <a:solidFill>
                    <a:srgbClr val="113C64"/>
                  </a:solidFill>
                  <a:latin typeface="Times New Roman" panose="02020603050405020304" pitchFamily="18" charset="0"/>
                  <a:cs typeface="Times New Roman" panose="02020603050405020304" pitchFamily="18" charset="0"/>
                </a:rPr>
                <a:t>56.5%</a:t>
              </a:r>
            </a:p>
          </p:txBody>
        </p:sp>
        <p:sp>
          <p:nvSpPr>
            <p:cNvPr id="43" name="Rectangle 42"/>
            <p:cNvSpPr/>
            <p:nvPr/>
          </p:nvSpPr>
          <p:spPr>
            <a:xfrm>
              <a:off x="8402527" y="3045213"/>
              <a:ext cx="854572" cy="3399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rgbClr val="559ED6"/>
                  </a:solidFill>
                  <a:latin typeface="Times New Roman" panose="02020603050405020304" pitchFamily="18" charset="0"/>
                  <a:cs typeface="Times New Roman" panose="02020603050405020304" pitchFamily="18" charset="0"/>
                </a:rPr>
                <a:t>47.7%</a:t>
              </a:r>
            </a:p>
          </p:txBody>
        </p:sp>
        <p:sp>
          <p:nvSpPr>
            <p:cNvPr id="44" name="TextBox 43"/>
            <p:cNvSpPr txBox="1"/>
            <p:nvPr/>
          </p:nvSpPr>
          <p:spPr>
            <a:xfrm>
              <a:off x="2267900" y="5068986"/>
              <a:ext cx="338554" cy="276999"/>
            </a:xfrm>
            <a:prstGeom prst="rect">
              <a:avLst/>
            </a:prstGeom>
            <a:noFill/>
          </p:spPr>
          <p:txBody>
            <a:bodyPr wrap="none" rtlCol="0">
              <a:spAutoFit/>
            </a:bodyPr>
            <a:lstStyle/>
            <a:p>
              <a:r>
                <a:rPr lang="en-US" sz="1200" b="1" dirty="0">
                  <a:solidFill>
                    <a:srgbClr val="4F8AE4"/>
                  </a:solidFill>
                  <a:latin typeface="Times New Roman" panose="02020603050405020304" pitchFamily="18" charset="0"/>
                  <a:cs typeface="Times New Roman" panose="02020603050405020304" pitchFamily="18" charset="0"/>
                </a:rPr>
                <a:t>95</a:t>
              </a:r>
            </a:p>
          </p:txBody>
        </p:sp>
        <p:sp>
          <p:nvSpPr>
            <p:cNvPr id="45" name="TextBox 44"/>
            <p:cNvSpPr txBox="1"/>
            <p:nvPr/>
          </p:nvSpPr>
          <p:spPr>
            <a:xfrm>
              <a:off x="2856268" y="5068986"/>
              <a:ext cx="338554" cy="276999"/>
            </a:xfrm>
            <a:prstGeom prst="rect">
              <a:avLst/>
            </a:prstGeom>
            <a:noFill/>
          </p:spPr>
          <p:txBody>
            <a:bodyPr wrap="none" rtlCol="0">
              <a:spAutoFit/>
            </a:bodyPr>
            <a:lstStyle/>
            <a:p>
              <a:r>
                <a:rPr lang="en-US" sz="1200" b="1" dirty="0">
                  <a:solidFill>
                    <a:srgbClr val="4F8AE4"/>
                  </a:solidFill>
                  <a:latin typeface="Times New Roman" panose="02020603050405020304" pitchFamily="18" charset="0"/>
                  <a:cs typeface="Times New Roman" panose="02020603050405020304" pitchFamily="18" charset="0"/>
                </a:rPr>
                <a:t>95</a:t>
              </a:r>
            </a:p>
          </p:txBody>
        </p:sp>
        <p:sp>
          <p:nvSpPr>
            <p:cNvPr id="46" name="TextBox 45"/>
            <p:cNvSpPr txBox="1"/>
            <p:nvPr/>
          </p:nvSpPr>
          <p:spPr>
            <a:xfrm>
              <a:off x="3435352" y="5081686"/>
              <a:ext cx="468858" cy="27699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94</a:t>
              </a:r>
            </a:p>
          </p:txBody>
        </p:sp>
        <p:sp>
          <p:nvSpPr>
            <p:cNvPr id="47" name="TextBox 46"/>
            <p:cNvSpPr txBox="1"/>
            <p:nvPr/>
          </p:nvSpPr>
          <p:spPr>
            <a:xfrm>
              <a:off x="2267899" y="4881419"/>
              <a:ext cx="468858" cy="27699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97</a:t>
              </a:r>
            </a:p>
          </p:txBody>
        </p:sp>
        <p:sp>
          <p:nvSpPr>
            <p:cNvPr id="48" name="TextBox 47"/>
            <p:cNvSpPr txBox="1"/>
            <p:nvPr/>
          </p:nvSpPr>
          <p:spPr>
            <a:xfrm>
              <a:off x="2856268" y="4881419"/>
              <a:ext cx="468858" cy="27699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96</a:t>
              </a:r>
            </a:p>
          </p:txBody>
        </p:sp>
        <p:sp>
          <p:nvSpPr>
            <p:cNvPr id="49" name="TextBox 48"/>
            <p:cNvSpPr txBox="1"/>
            <p:nvPr/>
          </p:nvSpPr>
          <p:spPr>
            <a:xfrm>
              <a:off x="3435352" y="4894119"/>
              <a:ext cx="468858" cy="27699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95</a:t>
              </a:r>
            </a:p>
          </p:txBody>
        </p:sp>
        <p:sp>
          <p:nvSpPr>
            <p:cNvPr id="50" name="TextBox 49"/>
            <p:cNvSpPr txBox="1"/>
            <p:nvPr/>
          </p:nvSpPr>
          <p:spPr>
            <a:xfrm>
              <a:off x="1998356" y="5068986"/>
              <a:ext cx="396262" cy="276999"/>
            </a:xfrm>
            <a:prstGeom prst="rect">
              <a:avLst/>
            </a:prstGeom>
            <a:noFill/>
          </p:spPr>
          <p:txBody>
            <a:bodyPr wrap="none" rtlCol="0">
              <a:spAutoFit/>
            </a:bodyPr>
            <a:lstStyle/>
            <a:p>
              <a:r>
                <a:rPr lang="en-US" sz="1200" b="1" dirty="0">
                  <a:solidFill>
                    <a:srgbClr val="4F8AE4"/>
                  </a:solidFill>
                  <a:latin typeface="Times New Roman" panose="02020603050405020304" pitchFamily="18" charset="0"/>
                  <a:cs typeface="Times New Roman" panose="02020603050405020304" pitchFamily="18" charset="0"/>
                </a:rPr>
                <a:t>n= </a:t>
              </a:r>
            </a:p>
          </p:txBody>
        </p:sp>
        <p:sp>
          <p:nvSpPr>
            <p:cNvPr id="51" name="TextBox 50"/>
            <p:cNvSpPr txBox="1"/>
            <p:nvPr/>
          </p:nvSpPr>
          <p:spPr>
            <a:xfrm>
              <a:off x="1998357" y="4881419"/>
              <a:ext cx="548777" cy="27699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sp>
          <p:nvSpPr>
            <p:cNvPr id="52" name="TextBox 51"/>
            <p:cNvSpPr txBox="1"/>
            <p:nvPr/>
          </p:nvSpPr>
          <p:spPr>
            <a:xfrm>
              <a:off x="4013864" y="5081686"/>
              <a:ext cx="468858" cy="27699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92</a:t>
              </a:r>
            </a:p>
          </p:txBody>
        </p:sp>
        <p:sp>
          <p:nvSpPr>
            <p:cNvPr id="53" name="TextBox 52"/>
            <p:cNvSpPr txBox="1"/>
            <p:nvPr/>
          </p:nvSpPr>
          <p:spPr>
            <a:xfrm>
              <a:off x="4013864" y="4894119"/>
              <a:ext cx="468858" cy="27699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98</a:t>
              </a:r>
            </a:p>
          </p:txBody>
        </p:sp>
        <p:sp>
          <p:nvSpPr>
            <p:cNvPr id="54" name="TextBox 53"/>
            <p:cNvSpPr txBox="1"/>
            <p:nvPr/>
          </p:nvSpPr>
          <p:spPr>
            <a:xfrm>
              <a:off x="4591052" y="5081686"/>
              <a:ext cx="468858" cy="27699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91</a:t>
              </a:r>
            </a:p>
          </p:txBody>
        </p:sp>
        <p:sp>
          <p:nvSpPr>
            <p:cNvPr id="55" name="TextBox 54"/>
            <p:cNvSpPr txBox="1"/>
            <p:nvPr/>
          </p:nvSpPr>
          <p:spPr>
            <a:xfrm>
              <a:off x="4591052" y="4894119"/>
              <a:ext cx="468858" cy="27699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96</a:t>
              </a:r>
            </a:p>
          </p:txBody>
        </p:sp>
        <p:sp>
          <p:nvSpPr>
            <p:cNvPr id="56" name="TextBox 55"/>
            <p:cNvSpPr txBox="1"/>
            <p:nvPr/>
          </p:nvSpPr>
          <p:spPr>
            <a:xfrm>
              <a:off x="5153644" y="5081686"/>
              <a:ext cx="468858" cy="27699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92</a:t>
              </a:r>
            </a:p>
          </p:txBody>
        </p:sp>
        <p:sp>
          <p:nvSpPr>
            <p:cNvPr id="57" name="TextBox 56"/>
            <p:cNvSpPr txBox="1"/>
            <p:nvPr/>
          </p:nvSpPr>
          <p:spPr>
            <a:xfrm>
              <a:off x="5153644" y="4894119"/>
              <a:ext cx="468858" cy="27699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95</a:t>
              </a:r>
            </a:p>
          </p:txBody>
        </p:sp>
        <p:sp>
          <p:nvSpPr>
            <p:cNvPr id="58" name="TextBox 57"/>
            <p:cNvSpPr txBox="1"/>
            <p:nvPr/>
          </p:nvSpPr>
          <p:spPr>
            <a:xfrm>
              <a:off x="5752816" y="5068986"/>
              <a:ext cx="468858" cy="27699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84</a:t>
              </a:r>
            </a:p>
          </p:txBody>
        </p:sp>
        <p:sp>
          <p:nvSpPr>
            <p:cNvPr id="59" name="TextBox 58"/>
            <p:cNvSpPr txBox="1"/>
            <p:nvPr/>
          </p:nvSpPr>
          <p:spPr>
            <a:xfrm>
              <a:off x="5752816" y="4881419"/>
              <a:ext cx="468858" cy="27699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89</a:t>
              </a:r>
            </a:p>
          </p:txBody>
        </p:sp>
        <p:sp>
          <p:nvSpPr>
            <p:cNvPr id="60" name="TextBox 59"/>
            <p:cNvSpPr txBox="1"/>
            <p:nvPr/>
          </p:nvSpPr>
          <p:spPr>
            <a:xfrm>
              <a:off x="6311181" y="5056886"/>
              <a:ext cx="468858" cy="27699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92</a:t>
              </a:r>
            </a:p>
          </p:txBody>
        </p:sp>
        <p:sp>
          <p:nvSpPr>
            <p:cNvPr id="61" name="TextBox 60"/>
            <p:cNvSpPr txBox="1"/>
            <p:nvPr/>
          </p:nvSpPr>
          <p:spPr>
            <a:xfrm>
              <a:off x="6313513" y="4881419"/>
              <a:ext cx="468858" cy="27699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93</a:t>
              </a:r>
            </a:p>
          </p:txBody>
        </p:sp>
        <p:sp>
          <p:nvSpPr>
            <p:cNvPr id="62" name="TextBox 61"/>
            <p:cNvSpPr txBox="1"/>
            <p:nvPr/>
          </p:nvSpPr>
          <p:spPr>
            <a:xfrm>
              <a:off x="6908140" y="5068986"/>
              <a:ext cx="468858" cy="27699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92</a:t>
              </a:r>
            </a:p>
          </p:txBody>
        </p:sp>
        <p:sp>
          <p:nvSpPr>
            <p:cNvPr id="63" name="TextBox 62"/>
            <p:cNvSpPr txBox="1"/>
            <p:nvPr/>
          </p:nvSpPr>
          <p:spPr>
            <a:xfrm>
              <a:off x="6908140" y="4881419"/>
              <a:ext cx="468858" cy="27699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95</a:t>
              </a:r>
            </a:p>
          </p:txBody>
        </p:sp>
        <p:sp>
          <p:nvSpPr>
            <p:cNvPr id="64" name="TextBox 63"/>
            <p:cNvSpPr txBox="1"/>
            <p:nvPr/>
          </p:nvSpPr>
          <p:spPr>
            <a:xfrm>
              <a:off x="7512624" y="5056286"/>
              <a:ext cx="468858" cy="27699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91</a:t>
              </a:r>
            </a:p>
          </p:txBody>
        </p:sp>
        <p:sp>
          <p:nvSpPr>
            <p:cNvPr id="65" name="TextBox 64"/>
            <p:cNvSpPr txBox="1"/>
            <p:nvPr/>
          </p:nvSpPr>
          <p:spPr>
            <a:xfrm>
              <a:off x="7512624" y="4868719"/>
              <a:ext cx="468858" cy="27699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94</a:t>
              </a:r>
            </a:p>
          </p:txBody>
        </p:sp>
        <p:sp>
          <p:nvSpPr>
            <p:cNvPr id="66" name="TextBox 65"/>
            <p:cNvSpPr txBox="1"/>
            <p:nvPr/>
          </p:nvSpPr>
          <p:spPr>
            <a:xfrm>
              <a:off x="8074268" y="5043586"/>
              <a:ext cx="468858" cy="27699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91</a:t>
              </a:r>
            </a:p>
          </p:txBody>
        </p:sp>
        <p:sp>
          <p:nvSpPr>
            <p:cNvPr id="67" name="TextBox 66"/>
            <p:cNvSpPr txBox="1"/>
            <p:nvPr/>
          </p:nvSpPr>
          <p:spPr>
            <a:xfrm>
              <a:off x="8074268" y="4856019"/>
              <a:ext cx="468858" cy="27699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94</a:t>
              </a:r>
            </a:p>
          </p:txBody>
        </p:sp>
        <p:sp>
          <p:nvSpPr>
            <p:cNvPr id="68" name="TextBox 67"/>
            <p:cNvSpPr txBox="1"/>
            <p:nvPr/>
          </p:nvSpPr>
          <p:spPr>
            <a:xfrm>
              <a:off x="8672492" y="5056286"/>
              <a:ext cx="468858" cy="27699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88</a:t>
              </a:r>
            </a:p>
          </p:txBody>
        </p:sp>
        <p:sp>
          <p:nvSpPr>
            <p:cNvPr id="69" name="TextBox 68"/>
            <p:cNvSpPr txBox="1"/>
            <p:nvPr/>
          </p:nvSpPr>
          <p:spPr>
            <a:xfrm>
              <a:off x="8672492" y="4868719"/>
              <a:ext cx="468858" cy="27699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92</a:t>
              </a:r>
            </a:p>
          </p:txBody>
        </p:sp>
        <p:sp>
          <p:nvSpPr>
            <p:cNvPr id="70" name="Rectangle 69"/>
            <p:cNvSpPr/>
            <p:nvPr/>
          </p:nvSpPr>
          <p:spPr>
            <a:xfrm>
              <a:off x="2125159" y="3059583"/>
              <a:ext cx="848732"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rgbClr val="559ED6"/>
                  </a:solidFill>
                  <a:latin typeface="Times New Roman" panose="02020603050405020304" pitchFamily="18" charset="0"/>
                  <a:cs typeface="Times New Roman" panose="02020603050405020304" pitchFamily="18" charset="0"/>
                </a:rPr>
                <a:t>47.4%</a:t>
              </a:r>
            </a:p>
          </p:txBody>
        </p:sp>
        <p:sp>
          <p:nvSpPr>
            <p:cNvPr id="71" name="Rectangle 70"/>
            <p:cNvSpPr/>
            <p:nvPr/>
          </p:nvSpPr>
          <p:spPr>
            <a:xfrm>
              <a:off x="2125159" y="2385056"/>
              <a:ext cx="894289"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200" b="1" dirty="0">
                  <a:solidFill>
                    <a:srgbClr val="113C64"/>
                  </a:solidFill>
                  <a:latin typeface="Times New Roman" panose="02020603050405020304" pitchFamily="18" charset="0"/>
                  <a:cs typeface="Times New Roman" panose="02020603050405020304" pitchFamily="18" charset="0"/>
                </a:rPr>
                <a:t>57.7%</a:t>
              </a:r>
            </a:p>
          </p:txBody>
        </p:sp>
        <p:sp>
          <p:nvSpPr>
            <p:cNvPr id="72" name="Rectangle 71"/>
            <p:cNvSpPr/>
            <p:nvPr/>
          </p:nvSpPr>
          <p:spPr>
            <a:xfrm>
              <a:off x="4772802" y="1186689"/>
              <a:ext cx="1377364" cy="369332"/>
            </a:xfrm>
            <a:prstGeom prst="rect">
              <a:avLst/>
            </a:prstGeom>
            <a:ln>
              <a:solidFill>
                <a:schemeClr val="bg1"/>
              </a:solidFill>
            </a:ln>
          </p:spPr>
          <p:txBody>
            <a:bodyPr wrap="none">
              <a:spAutoFit/>
            </a:bodyPr>
            <a:lstStyle/>
            <a:p>
              <a:r>
                <a:rPr lang="en-US" b="1" dirty="0">
                  <a:latin typeface="Times New Roman" panose="02020603050405020304" pitchFamily="18" charset="0"/>
                  <a:cs typeface="Times New Roman" panose="02020603050405020304" pitchFamily="18" charset="0"/>
                </a:rPr>
                <a:t>B. ASAS 40</a:t>
              </a:r>
              <a:r>
                <a:rPr lang="en-US" dirty="0">
                  <a:latin typeface="Times New Roman" panose="02020603050405020304" pitchFamily="18" charset="0"/>
                  <a:cs typeface="Times New Roman" panose="02020603050405020304" pitchFamily="18" charset="0"/>
                </a:rPr>
                <a:t> </a:t>
              </a:r>
            </a:p>
          </p:txBody>
        </p:sp>
        <p:sp>
          <p:nvSpPr>
            <p:cNvPr id="73" name="Rectangle 72"/>
            <p:cNvSpPr/>
            <p:nvPr/>
          </p:nvSpPr>
          <p:spPr>
            <a:xfrm>
              <a:off x="6050056" y="2252245"/>
              <a:ext cx="951147"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200" b="1" dirty="0">
                  <a:solidFill>
                    <a:srgbClr val="113C64"/>
                  </a:solidFill>
                  <a:latin typeface="Times New Roman" panose="02020603050405020304" pitchFamily="18" charset="0"/>
                  <a:cs typeface="Times New Roman" panose="02020603050405020304" pitchFamily="18" charset="0"/>
                </a:rPr>
                <a:t>60.2%</a:t>
              </a:r>
            </a:p>
          </p:txBody>
        </p:sp>
        <p:sp>
          <p:nvSpPr>
            <p:cNvPr id="74" name="Rectangle 73"/>
            <p:cNvSpPr/>
            <p:nvPr/>
          </p:nvSpPr>
          <p:spPr>
            <a:xfrm>
              <a:off x="5956891" y="3122539"/>
              <a:ext cx="85486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rgbClr val="559ED6"/>
                  </a:solidFill>
                  <a:latin typeface="Times New Roman" panose="02020603050405020304" pitchFamily="18" charset="0"/>
                  <a:cs typeface="Times New Roman" panose="02020603050405020304" pitchFamily="18" charset="0"/>
                </a:rPr>
                <a:t>47.8%</a:t>
              </a:r>
            </a:p>
          </p:txBody>
        </p:sp>
      </p:grpSp>
    </p:spTree>
    <p:extLst>
      <p:ext uri="{BB962C8B-B14F-4D97-AF65-F5344CB8AC3E}">
        <p14:creationId xmlns:p14="http://schemas.microsoft.com/office/powerpoint/2010/main" val="2314898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Improvements was Sustained in BASDAI score through 3 years in Secukinumab-treated Patients</a:t>
            </a:r>
          </a:p>
        </p:txBody>
      </p:sp>
      <p:sp>
        <p:nvSpPr>
          <p:cNvPr id="4" name="Text Placeholder 3"/>
          <p:cNvSpPr>
            <a:spLocks noGrp="1"/>
          </p:cNvSpPr>
          <p:nvPr>
            <p:ph type="body" sz="quarter" idx="12"/>
          </p:nvPr>
        </p:nvSpPr>
        <p:spPr/>
        <p:txBody>
          <a:bodyPr/>
          <a:lstStyle/>
          <a:p>
            <a:pPr>
              <a:spcAft>
                <a:spcPts val="0"/>
              </a:spcAft>
            </a:pPr>
            <a:r>
              <a:rPr lang="en-US" dirty="0">
                <a:cs typeface="Times New Roman" panose="02020603050405020304" pitchFamily="18" charset="0"/>
              </a:rPr>
              <a:t>Data are shown as observed through week 156.</a:t>
            </a:r>
          </a:p>
          <a:p>
            <a:pPr>
              <a:spcAft>
                <a:spcPts val="0"/>
              </a:spcAft>
            </a:pPr>
            <a:r>
              <a:rPr lang="en-US" dirty="0"/>
              <a:t>BASDAI, bath ankylosing spondylitis disease activity index; s.c., subcutaneous.</a:t>
            </a:r>
          </a:p>
          <a:p>
            <a:r>
              <a:rPr lang="en-US" dirty="0"/>
              <a:t>n, number of patients in the treatment group with evaluation at each time point..</a:t>
            </a:r>
          </a:p>
        </p:txBody>
      </p:sp>
      <p:grpSp>
        <p:nvGrpSpPr>
          <p:cNvPr id="6" name="Group 5"/>
          <p:cNvGrpSpPr/>
          <p:nvPr/>
        </p:nvGrpSpPr>
        <p:grpSpPr>
          <a:xfrm>
            <a:off x="533400" y="1628079"/>
            <a:ext cx="9323347" cy="4166735"/>
            <a:chOff x="-1600751" y="950666"/>
            <a:chExt cx="11642840" cy="5102071"/>
          </a:xfrm>
        </p:grpSpPr>
        <p:sp>
          <p:nvSpPr>
            <p:cNvPr id="7" name="Rectangle 10"/>
            <p:cNvSpPr>
              <a:spLocks noChangeArrowheads="1"/>
            </p:cNvSpPr>
            <p:nvPr/>
          </p:nvSpPr>
          <p:spPr bwMode="auto">
            <a:xfrm>
              <a:off x="1473294" y="2132449"/>
              <a:ext cx="809569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defTabSz="913930" eaLnBrk="0" fontAlgn="base" hangingPunct="0">
                <a:spcBef>
                  <a:spcPct val="0"/>
                </a:spcBef>
                <a:spcAft>
                  <a:spcPct val="0"/>
                </a:spcAft>
              </a:pPr>
              <a:r>
                <a:rPr lang="en-US" sz="1400" b="1" dirty="0">
                  <a:solidFill>
                    <a:srgbClr val="231F20"/>
                  </a:solidFill>
                  <a:latin typeface="Times New Roman" panose="02020603050405020304" pitchFamily="18" charset="0"/>
                  <a:cs typeface="Times New Roman" panose="02020603050405020304" pitchFamily="18" charset="0"/>
                </a:rPr>
                <a:t>Weeks</a:t>
              </a:r>
            </a:p>
          </p:txBody>
        </p:sp>
        <p:graphicFrame>
          <p:nvGraphicFramePr>
            <p:cNvPr id="8" name="Chart 7"/>
            <p:cNvGraphicFramePr/>
            <p:nvPr>
              <p:extLst>
                <p:ext uri="{D42A27DB-BD31-4B8C-83A1-F6EECF244321}">
                  <p14:modId xmlns:p14="http://schemas.microsoft.com/office/powerpoint/2010/main" val="3814917967"/>
                </p:ext>
              </p:extLst>
            </p:nvPr>
          </p:nvGraphicFramePr>
          <p:xfrm>
            <a:off x="649372" y="1398441"/>
            <a:ext cx="9392717" cy="465429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1849225" y="1435915"/>
              <a:ext cx="422781" cy="339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95</a:t>
              </a:r>
            </a:p>
          </p:txBody>
        </p:sp>
        <p:sp>
          <p:nvSpPr>
            <p:cNvPr id="10" name="TextBox 9"/>
            <p:cNvSpPr txBox="1"/>
            <p:nvPr/>
          </p:nvSpPr>
          <p:spPr>
            <a:xfrm>
              <a:off x="2497553" y="1435915"/>
              <a:ext cx="422781" cy="339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95</a:t>
              </a:r>
            </a:p>
          </p:txBody>
        </p:sp>
        <p:sp>
          <p:nvSpPr>
            <p:cNvPr id="11" name="TextBox 10"/>
            <p:cNvSpPr txBox="1"/>
            <p:nvPr/>
          </p:nvSpPr>
          <p:spPr>
            <a:xfrm>
              <a:off x="3196557" y="1435915"/>
              <a:ext cx="422781" cy="339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94</a:t>
              </a:r>
            </a:p>
          </p:txBody>
        </p:sp>
        <p:sp>
          <p:nvSpPr>
            <p:cNvPr id="12" name="TextBox 11"/>
            <p:cNvSpPr txBox="1"/>
            <p:nvPr/>
          </p:nvSpPr>
          <p:spPr>
            <a:xfrm>
              <a:off x="1849225" y="1210248"/>
              <a:ext cx="422781" cy="339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97</a:t>
              </a:r>
            </a:p>
          </p:txBody>
        </p:sp>
        <p:sp>
          <p:nvSpPr>
            <p:cNvPr id="13" name="TextBox 12"/>
            <p:cNvSpPr txBox="1"/>
            <p:nvPr/>
          </p:nvSpPr>
          <p:spPr>
            <a:xfrm>
              <a:off x="2497553" y="1210248"/>
              <a:ext cx="422781" cy="339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96</a:t>
              </a:r>
            </a:p>
          </p:txBody>
        </p:sp>
        <p:sp>
          <p:nvSpPr>
            <p:cNvPr id="14" name="TextBox 13"/>
            <p:cNvSpPr txBox="1"/>
            <p:nvPr/>
          </p:nvSpPr>
          <p:spPr>
            <a:xfrm>
              <a:off x="3196557" y="1210248"/>
              <a:ext cx="422781" cy="339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95</a:t>
              </a:r>
            </a:p>
          </p:txBody>
        </p:sp>
        <p:sp>
          <p:nvSpPr>
            <p:cNvPr id="15" name="TextBox 14"/>
            <p:cNvSpPr txBox="1"/>
            <p:nvPr/>
          </p:nvSpPr>
          <p:spPr>
            <a:xfrm>
              <a:off x="1579682" y="1435915"/>
              <a:ext cx="494845" cy="339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n= </a:t>
              </a:r>
            </a:p>
          </p:txBody>
        </p:sp>
        <p:sp>
          <p:nvSpPr>
            <p:cNvPr id="16" name="TextBox 15"/>
            <p:cNvSpPr txBox="1"/>
            <p:nvPr/>
          </p:nvSpPr>
          <p:spPr>
            <a:xfrm>
              <a:off x="1579682" y="1210248"/>
              <a:ext cx="494845" cy="339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sp>
          <p:nvSpPr>
            <p:cNvPr id="17" name="TextBox 16"/>
            <p:cNvSpPr txBox="1"/>
            <p:nvPr/>
          </p:nvSpPr>
          <p:spPr>
            <a:xfrm>
              <a:off x="3775069" y="1435915"/>
              <a:ext cx="422781" cy="339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92</a:t>
              </a:r>
            </a:p>
          </p:txBody>
        </p:sp>
        <p:sp>
          <p:nvSpPr>
            <p:cNvPr id="18" name="TextBox 17"/>
            <p:cNvSpPr txBox="1"/>
            <p:nvPr/>
          </p:nvSpPr>
          <p:spPr>
            <a:xfrm>
              <a:off x="3790059" y="1210248"/>
              <a:ext cx="422781" cy="339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98</a:t>
              </a:r>
            </a:p>
          </p:txBody>
        </p:sp>
        <p:sp>
          <p:nvSpPr>
            <p:cNvPr id="19" name="TextBox 18"/>
            <p:cNvSpPr txBox="1"/>
            <p:nvPr/>
          </p:nvSpPr>
          <p:spPr>
            <a:xfrm>
              <a:off x="4532137" y="1435915"/>
              <a:ext cx="422781" cy="339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91</a:t>
              </a:r>
            </a:p>
          </p:txBody>
        </p:sp>
        <p:sp>
          <p:nvSpPr>
            <p:cNvPr id="20" name="TextBox 19"/>
            <p:cNvSpPr txBox="1"/>
            <p:nvPr/>
          </p:nvSpPr>
          <p:spPr>
            <a:xfrm>
              <a:off x="4532137" y="1210248"/>
              <a:ext cx="422781" cy="339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96</a:t>
              </a:r>
            </a:p>
          </p:txBody>
        </p:sp>
        <p:sp>
          <p:nvSpPr>
            <p:cNvPr id="21" name="TextBox 20"/>
            <p:cNvSpPr txBox="1"/>
            <p:nvPr/>
          </p:nvSpPr>
          <p:spPr>
            <a:xfrm>
              <a:off x="5229639" y="1435915"/>
              <a:ext cx="422781" cy="339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92</a:t>
              </a:r>
            </a:p>
          </p:txBody>
        </p:sp>
        <p:sp>
          <p:nvSpPr>
            <p:cNvPr id="22" name="TextBox 21"/>
            <p:cNvSpPr txBox="1"/>
            <p:nvPr/>
          </p:nvSpPr>
          <p:spPr>
            <a:xfrm>
              <a:off x="5229639" y="1210248"/>
              <a:ext cx="422781" cy="339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95</a:t>
              </a:r>
            </a:p>
          </p:txBody>
        </p:sp>
        <p:sp>
          <p:nvSpPr>
            <p:cNvPr id="23" name="TextBox 22"/>
            <p:cNvSpPr txBox="1"/>
            <p:nvPr/>
          </p:nvSpPr>
          <p:spPr>
            <a:xfrm>
              <a:off x="5978710" y="1435915"/>
              <a:ext cx="422781" cy="339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84</a:t>
              </a:r>
            </a:p>
          </p:txBody>
        </p:sp>
        <p:sp>
          <p:nvSpPr>
            <p:cNvPr id="24" name="TextBox 23"/>
            <p:cNvSpPr txBox="1"/>
            <p:nvPr/>
          </p:nvSpPr>
          <p:spPr>
            <a:xfrm>
              <a:off x="5978710" y="1210248"/>
              <a:ext cx="422781" cy="339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89</a:t>
              </a:r>
            </a:p>
          </p:txBody>
        </p:sp>
        <p:sp>
          <p:nvSpPr>
            <p:cNvPr id="25" name="TextBox 24"/>
            <p:cNvSpPr txBox="1"/>
            <p:nvPr/>
          </p:nvSpPr>
          <p:spPr>
            <a:xfrm>
              <a:off x="6584117" y="1435915"/>
              <a:ext cx="422781" cy="339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92</a:t>
              </a:r>
            </a:p>
          </p:txBody>
        </p:sp>
        <p:sp>
          <p:nvSpPr>
            <p:cNvPr id="26" name="TextBox 25"/>
            <p:cNvSpPr txBox="1"/>
            <p:nvPr/>
          </p:nvSpPr>
          <p:spPr>
            <a:xfrm>
              <a:off x="6584117" y="1210248"/>
              <a:ext cx="422781" cy="339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93</a:t>
              </a:r>
            </a:p>
          </p:txBody>
        </p:sp>
        <p:sp>
          <p:nvSpPr>
            <p:cNvPr id="27" name="TextBox 26"/>
            <p:cNvSpPr txBox="1"/>
            <p:nvPr/>
          </p:nvSpPr>
          <p:spPr>
            <a:xfrm>
              <a:off x="7253956" y="1435915"/>
              <a:ext cx="422781" cy="339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92</a:t>
              </a:r>
            </a:p>
          </p:txBody>
        </p:sp>
        <p:sp>
          <p:nvSpPr>
            <p:cNvPr id="28" name="TextBox 27"/>
            <p:cNvSpPr txBox="1"/>
            <p:nvPr/>
          </p:nvSpPr>
          <p:spPr>
            <a:xfrm>
              <a:off x="7253956" y="1210248"/>
              <a:ext cx="422781" cy="339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95</a:t>
              </a:r>
            </a:p>
          </p:txBody>
        </p:sp>
        <p:sp>
          <p:nvSpPr>
            <p:cNvPr id="29" name="TextBox 28"/>
            <p:cNvSpPr txBox="1"/>
            <p:nvPr/>
          </p:nvSpPr>
          <p:spPr>
            <a:xfrm>
              <a:off x="7933389" y="1435915"/>
              <a:ext cx="422781" cy="339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91</a:t>
              </a:r>
            </a:p>
          </p:txBody>
        </p:sp>
        <p:sp>
          <p:nvSpPr>
            <p:cNvPr id="30" name="TextBox 29"/>
            <p:cNvSpPr txBox="1"/>
            <p:nvPr/>
          </p:nvSpPr>
          <p:spPr>
            <a:xfrm>
              <a:off x="7933389" y="1210248"/>
              <a:ext cx="422781" cy="339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94</a:t>
              </a:r>
            </a:p>
          </p:txBody>
        </p:sp>
        <p:sp>
          <p:nvSpPr>
            <p:cNvPr id="31" name="TextBox 30"/>
            <p:cNvSpPr txBox="1"/>
            <p:nvPr/>
          </p:nvSpPr>
          <p:spPr>
            <a:xfrm>
              <a:off x="8584972" y="1435915"/>
              <a:ext cx="422781" cy="339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91</a:t>
              </a:r>
            </a:p>
          </p:txBody>
        </p:sp>
        <p:sp>
          <p:nvSpPr>
            <p:cNvPr id="32" name="TextBox 31"/>
            <p:cNvSpPr txBox="1"/>
            <p:nvPr/>
          </p:nvSpPr>
          <p:spPr>
            <a:xfrm>
              <a:off x="8584972" y="1210248"/>
              <a:ext cx="422781" cy="339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94</a:t>
              </a:r>
            </a:p>
          </p:txBody>
        </p:sp>
        <p:sp>
          <p:nvSpPr>
            <p:cNvPr id="33" name="TextBox 32"/>
            <p:cNvSpPr txBox="1"/>
            <p:nvPr/>
          </p:nvSpPr>
          <p:spPr>
            <a:xfrm>
              <a:off x="9288127" y="1435915"/>
              <a:ext cx="422781" cy="339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88</a:t>
              </a:r>
            </a:p>
          </p:txBody>
        </p:sp>
        <p:sp>
          <p:nvSpPr>
            <p:cNvPr id="34" name="TextBox 33"/>
            <p:cNvSpPr txBox="1"/>
            <p:nvPr/>
          </p:nvSpPr>
          <p:spPr>
            <a:xfrm>
              <a:off x="9288127" y="1210248"/>
              <a:ext cx="422781" cy="339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92</a:t>
              </a:r>
            </a:p>
          </p:txBody>
        </p:sp>
        <p:cxnSp>
          <p:nvCxnSpPr>
            <p:cNvPr id="35" name="Straight Connector 34"/>
            <p:cNvCxnSpPr/>
            <p:nvPr/>
          </p:nvCxnSpPr>
          <p:spPr>
            <a:xfrm>
              <a:off x="1992371" y="1717914"/>
              <a:ext cx="0" cy="91440"/>
            </a:xfrm>
            <a:prstGeom prst="line">
              <a:avLst/>
            </a:prstGeom>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a:xfrm>
              <a:off x="2684418" y="1717914"/>
              <a:ext cx="0" cy="91440"/>
            </a:xfrm>
            <a:prstGeom prst="line">
              <a:avLst/>
            </a:prstGeom>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a:xfrm>
              <a:off x="3343988" y="1717914"/>
              <a:ext cx="0" cy="91440"/>
            </a:xfrm>
            <a:prstGeom prst="line">
              <a:avLst/>
            </a:prstGeom>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a:xfrm>
              <a:off x="4036035" y="1717914"/>
              <a:ext cx="0" cy="91440"/>
            </a:xfrm>
            <a:prstGeom prst="line">
              <a:avLst/>
            </a:prstGeom>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a:xfrm>
              <a:off x="4708087" y="1717914"/>
              <a:ext cx="0" cy="91440"/>
            </a:xfrm>
            <a:prstGeom prst="line">
              <a:avLst/>
            </a:prstGeom>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a:xfrm>
              <a:off x="5400134" y="1717914"/>
              <a:ext cx="0" cy="91440"/>
            </a:xfrm>
            <a:prstGeom prst="line">
              <a:avLst/>
            </a:prstGeom>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a:xfrm>
              <a:off x="6059704" y="1717914"/>
              <a:ext cx="0" cy="91440"/>
            </a:xfrm>
            <a:prstGeom prst="line">
              <a:avLst/>
            </a:prstGeom>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a:xfrm>
              <a:off x="6751751" y="1717914"/>
              <a:ext cx="0" cy="91440"/>
            </a:xfrm>
            <a:prstGeom prst="line">
              <a:avLst/>
            </a:prstGeom>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a:xfrm>
              <a:off x="7421309" y="1717914"/>
              <a:ext cx="0" cy="91440"/>
            </a:xfrm>
            <a:prstGeom prst="line">
              <a:avLst/>
            </a:prstGeom>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a:xfrm>
              <a:off x="8113356" y="1717914"/>
              <a:ext cx="0" cy="91440"/>
            </a:xfrm>
            <a:prstGeom prst="line">
              <a:avLst/>
            </a:prstGeom>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a:xfrm>
              <a:off x="8772926" y="1717914"/>
              <a:ext cx="0" cy="91440"/>
            </a:xfrm>
            <a:prstGeom prst="line">
              <a:avLst/>
            </a:prstGeom>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a:xfrm>
              <a:off x="9464973" y="1717914"/>
              <a:ext cx="0" cy="91440"/>
            </a:xfrm>
            <a:prstGeom prst="line">
              <a:avLst/>
            </a:prstGeom>
          </p:spPr>
          <p:style>
            <a:lnRef idx="2">
              <a:schemeClr val="dk1"/>
            </a:lnRef>
            <a:fillRef idx="0">
              <a:schemeClr val="dk1"/>
            </a:fillRef>
            <a:effectRef idx="1">
              <a:schemeClr val="dk1"/>
            </a:effectRef>
            <a:fontRef idx="minor">
              <a:schemeClr val="tx1"/>
            </a:fontRef>
          </p:style>
        </p:cxnSp>
        <p:sp>
          <p:nvSpPr>
            <p:cNvPr id="47" name="Rectangle 46"/>
            <p:cNvSpPr/>
            <p:nvPr/>
          </p:nvSpPr>
          <p:spPr>
            <a:xfrm>
              <a:off x="9223593" y="4727586"/>
              <a:ext cx="690798" cy="339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200" b="1" dirty="0">
                  <a:solidFill>
                    <a:srgbClr val="009900"/>
                  </a:solidFill>
                  <a:latin typeface="Times New Roman" panose="02020603050405020304" pitchFamily="18" charset="0"/>
                  <a:cs typeface="Times New Roman" panose="02020603050405020304" pitchFamily="18" charset="0"/>
                </a:rPr>
                <a:t>-</a:t>
              </a:r>
              <a:r>
                <a:rPr lang="en-US" sz="1200" b="1" dirty="0">
                  <a:solidFill>
                    <a:srgbClr val="113C64"/>
                  </a:solidFill>
                  <a:latin typeface="Times New Roman" panose="02020603050405020304" pitchFamily="18" charset="0"/>
                  <a:cs typeface="Times New Roman" panose="02020603050405020304" pitchFamily="18" charset="0"/>
                </a:rPr>
                <a:t>3.56</a:t>
              </a:r>
            </a:p>
          </p:txBody>
        </p:sp>
        <p:sp>
          <p:nvSpPr>
            <p:cNvPr id="48" name="Rectangle 47"/>
            <p:cNvSpPr/>
            <p:nvPr/>
          </p:nvSpPr>
          <p:spPr>
            <a:xfrm>
              <a:off x="9130436" y="3533516"/>
              <a:ext cx="669074" cy="344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rgbClr val="559ED6"/>
                  </a:solidFill>
                  <a:latin typeface="Times New Roman" panose="02020603050405020304" pitchFamily="18" charset="0"/>
                  <a:cs typeface="Times New Roman" panose="02020603050405020304" pitchFamily="18" charset="0"/>
                </a:rPr>
                <a:t>-2.76</a:t>
              </a:r>
            </a:p>
          </p:txBody>
        </p:sp>
        <p:sp>
          <p:nvSpPr>
            <p:cNvPr id="49" name="Rectangle 48"/>
            <p:cNvSpPr/>
            <p:nvPr/>
          </p:nvSpPr>
          <p:spPr>
            <a:xfrm>
              <a:off x="1641406" y="3675820"/>
              <a:ext cx="669074" cy="339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200" b="1" dirty="0">
                  <a:solidFill>
                    <a:srgbClr val="559ED6"/>
                  </a:solidFill>
                  <a:latin typeface="Times New Roman" panose="02020603050405020304" pitchFamily="18" charset="0"/>
                  <a:cs typeface="Times New Roman" panose="02020603050405020304" pitchFamily="18" charset="0"/>
                </a:rPr>
                <a:t>-3.05</a:t>
              </a:r>
            </a:p>
          </p:txBody>
        </p:sp>
        <p:sp>
          <p:nvSpPr>
            <p:cNvPr id="50" name="Rectangle 49"/>
            <p:cNvSpPr/>
            <p:nvPr/>
          </p:nvSpPr>
          <p:spPr>
            <a:xfrm>
              <a:off x="1673103" y="4630359"/>
              <a:ext cx="690798" cy="339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200" b="1" dirty="0">
                  <a:solidFill>
                    <a:srgbClr val="009900"/>
                  </a:solidFill>
                  <a:latin typeface="Times New Roman" panose="02020603050405020304" pitchFamily="18" charset="0"/>
                  <a:cs typeface="Times New Roman" panose="02020603050405020304" pitchFamily="18" charset="0"/>
                </a:rPr>
                <a:t>-</a:t>
              </a:r>
              <a:r>
                <a:rPr lang="en-US" sz="1200" b="1" dirty="0">
                  <a:solidFill>
                    <a:srgbClr val="113C64"/>
                  </a:solidFill>
                  <a:latin typeface="Times New Roman" panose="02020603050405020304" pitchFamily="18" charset="0"/>
                  <a:cs typeface="Times New Roman" panose="02020603050405020304" pitchFamily="18" charset="0"/>
                </a:rPr>
                <a:t>3.42</a:t>
              </a:r>
            </a:p>
          </p:txBody>
        </p:sp>
        <p:sp>
          <p:nvSpPr>
            <p:cNvPr id="51" name="Rectangle 50"/>
            <p:cNvSpPr/>
            <p:nvPr/>
          </p:nvSpPr>
          <p:spPr>
            <a:xfrm>
              <a:off x="6409275" y="4866085"/>
              <a:ext cx="690798" cy="339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200" b="1" dirty="0">
                  <a:solidFill>
                    <a:srgbClr val="009900"/>
                  </a:solidFill>
                  <a:latin typeface="Times New Roman" panose="02020603050405020304" pitchFamily="18" charset="0"/>
                  <a:cs typeface="Times New Roman" panose="02020603050405020304" pitchFamily="18" charset="0"/>
                </a:rPr>
                <a:t>-</a:t>
              </a:r>
              <a:r>
                <a:rPr lang="en-US" sz="1200" b="1" dirty="0">
                  <a:solidFill>
                    <a:srgbClr val="113C64"/>
                  </a:solidFill>
                  <a:latin typeface="Times New Roman" panose="02020603050405020304" pitchFamily="18" charset="0"/>
                  <a:cs typeface="Times New Roman" panose="02020603050405020304" pitchFamily="18" charset="0"/>
                </a:rPr>
                <a:t>3.88</a:t>
              </a:r>
            </a:p>
          </p:txBody>
        </p:sp>
        <p:sp>
          <p:nvSpPr>
            <p:cNvPr id="52" name="Rectangle 51"/>
            <p:cNvSpPr/>
            <p:nvPr/>
          </p:nvSpPr>
          <p:spPr>
            <a:xfrm>
              <a:off x="6401491" y="3675819"/>
              <a:ext cx="669074" cy="33917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1200" b="1" dirty="0">
                  <a:solidFill>
                    <a:srgbClr val="559ED6"/>
                  </a:solidFill>
                  <a:latin typeface="Times New Roman" panose="02020603050405020304" pitchFamily="18" charset="0"/>
                  <a:cs typeface="Times New Roman" panose="02020603050405020304" pitchFamily="18" charset="0"/>
                </a:rPr>
                <a:t>-3.04</a:t>
              </a:r>
            </a:p>
          </p:txBody>
        </p:sp>
        <p:sp>
          <p:nvSpPr>
            <p:cNvPr id="53" name="Rectangle 52"/>
            <p:cNvSpPr/>
            <p:nvPr/>
          </p:nvSpPr>
          <p:spPr>
            <a:xfrm>
              <a:off x="-1600751" y="950666"/>
              <a:ext cx="1338828" cy="369332"/>
            </a:xfrm>
            <a:prstGeom prst="rect">
              <a:avLst/>
            </a:prstGeom>
            <a:ln>
              <a:solidFill>
                <a:schemeClr val="bg1"/>
              </a:solidFill>
            </a:ln>
          </p:spPr>
          <p:txBody>
            <a:bodyPr wrap="none">
              <a:spAutoFit/>
            </a:bodyPr>
            <a:lstStyle/>
            <a:p>
              <a:r>
                <a:rPr lang="en-US" b="1" dirty="0">
                  <a:latin typeface="Times New Roman" panose="02020603050405020304" pitchFamily="18" charset="0"/>
                  <a:cs typeface="Times New Roman" panose="02020603050405020304" pitchFamily="18" charset="0"/>
                </a:rPr>
                <a:t>C. BASDAI</a:t>
              </a:r>
              <a:endParaRPr lang="en-US"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43865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Secukinumab Provided Sustained Improvement in ASAS20/40 Responses Regardless of Anti–TNF Status through 3 years</a:t>
            </a:r>
          </a:p>
        </p:txBody>
      </p:sp>
      <p:sp>
        <p:nvSpPr>
          <p:cNvPr id="4" name="Text Placeholder 3"/>
          <p:cNvSpPr>
            <a:spLocks noGrp="1"/>
          </p:cNvSpPr>
          <p:nvPr>
            <p:ph type="body" sz="quarter" idx="12"/>
          </p:nvPr>
        </p:nvSpPr>
        <p:spPr/>
        <p:txBody>
          <a:bodyPr/>
          <a:lstStyle/>
          <a:p>
            <a:pPr>
              <a:spcAft>
                <a:spcPts val="0"/>
              </a:spcAft>
            </a:pPr>
            <a:r>
              <a:rPr lang="en-US" dirty="0"/>
              <a:t>Data are shown as observed through Week 156. </a:t>
            </a:r>
          </a:p>
          <a:p>
            <a:pPr>
              <a:spcAft>
                <a:spcPts val="0"/>
              </a:spcAft>
            </a:pPr>
            <a:r>
              <a:rPr lang="en-US" dirty="0"/>
              <a:t>ASAS, assessment of spondyloarthritis international society; </a:t>
            </a:r>
            <a:r>
              <a:rPr lang="en-US" dirty="0">
                <a:cs typeface="Times New Roman" panose="02020603050405020304" pitchFamily="18" charset="0"/>
              </a:rPr>
              <a:t>IR, inadequate response;</a:t>
            </a:r>
            <a:r>
              <a:rPr lang="en-US" dirty="0"/>
              <a:t> s.c., subcutaneous; TNF, tumor necrosis factor</a:t>
            </a:r>
          </a:p>
          <a:p>
            <a:r>
              <a:rPr lang="en-US" dirty="0">
                <a:cs typeface="Times New Roman" panose="02020603050405020304" pitchFamily="18" charset="0"/>
              </a:rPr>
              <a:t>n, number of patients in the treatment group with evaluation at each time point</a:t>
            </a:r>
          </a:p>
        </p:txBody>
      </p:sp>
      <p:grpSp>
        <p:nvGrpSpPr>
          <p:cNvPr id="54" name="Group 53"/>
          <p:cNvGrpSpPr/>
          <p:nvPr/>
        </p:nvGrpSpPr>
        <p:grpSpPr>
          <a:xfrm>
            <a:off x="456496" y="1462178"/>
            <a:ext cx="11125904" cy="1926397"/>
            <a:chOff x="135094" y="744553"/>
            <a:chExt cx="10980908" cy="5422606"/>
          </a:xfrm>
        </p:grpSpPr>
        <p:sp>
          <p:nvSpPr>
            <p:cNvPr id="55" name="Rectangle 54"/>
            <p:cNvSpPr/>
            <p:nvPr/>
          </p:nvSpPr>
          <p:spPr>
            <a:xfrm>
              <a:off x="2138001" y="1093322"/>
              <a:ext cx="1545616" cy="307778"/>
            </a:xfrm>
            <a:prstGeom prst="rect">
              <a:avLst/>
            </a:prstGeom>
          </p:spPr>
          <p:txBody>
            <a:bodyPr wrap="none">
              <a:spAutoFit/>
            </a:bodyPr>
            <a:lstStyle/>
            <a:p>
              <a:r>
                <a:rPr lang="en-GB" sz="1400" b="1" dirty="0"/>
                <a:t>Anti–TNF-naïve </a:t>
              </a:r>
              <a:endParaRPr lang="en-US" sz="1400" dirty="0"/>
            </a:p>
          </p:txBody>
        </p:sp>
        <p:sp>
          <p:nvSpPr>
            <p:cNvPr id="56" name="Rectangle 55"/>
            <p:cNvSpPr/>
            <p:nvPr/>
          </p:nvSpPr>
          <p:spPr>
            <a:xfrm>
              <a:off x="8107724" y="1021846"/>
              <a:ext cx="1218603" cy="307778"/>
            </a:xfrm>
            <a:prstGeom prst="rect">
              <a:avLst/>
            </a:prstGeom>
          </p:spPr>
          <p:txBody>
            <a:bodyPr wrap="none">
              <a:spAutoFit/>
            </a:bodyPr>
            <a:lstStyle/>
            <a:p>
              <a:r>
                <a:rPr lang="en-GB" sz="1400" b="1" dirty="0"/>
                <a:t>Anti–TNF-IR</a:t>
              </a:r>
              <a:endParaRPr lang="en-US" sz="1400" b="1" dirty="0"/>
            </a:p>
          </p:txBody>
        </p:sp>
        <p:graphicFrame>
          <p:nvGraphicFramePr>
            <p:cNvPr id="57" name="Chart 56"/>
            <p:cNvGraphicFramePr/>
            <p:nvPr>
              <p:extLst>
                <p:ext uri="{D42A27DB-BD31-4B8C-83A1-F6EECF244321}">
                  <p14:modId xmlns:p14="http://schemas.microsoft.com/office/powerpoint/2010/main" val="2029999533"/>
                </p:ext>
              </p:extLst>
            </p:nvPr>
          </p:nvGraphicFramePr>
          <p:xfrm>
            <a:off x="135094" y="2196285"/>
            <a:ext cx="5640520" cy="3970874"/>
          </p:xfrm>
          <a:graphic>
            <a:graphicData uri="http://schemas.openxmlformats.org/drawingml/2006/chart">
              <c:chart xmlns:c="http://schemas.openxmlformats.org/drawingml/2006/chart" xmlns:r="http://schemas.openxmlformats.org/officeDocument/2006/relationships" r:id="rId3"/>
            </a:graphicData>
          </a:graphic>
        </p:graphicFrame>
        <p:sp>
          <p:nvSpPr>
            <p:cNvPr id="58" name="Rectangle 57"/>
            <p:cNvSpPr/>
            <p:nvPr/>
          </p:nvSpPr>
          <p:spPr>
            <a:xfrm>
              <a:off x="241302" y="2196285"/>
              <a:ext cx="340842" cy="29723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a:solidFill>
                    <a:prstClr val="black"/>
                  </a:solidFill>
                  <a:latin typeface="Times New Roman" panose="02020603050405020304" pitchFamily="18" charset="0"/>
                  <a:cs typeface="Times New Roman" panose="02020603050405020304" pitchFamily="18" charset="0"/>
                </a:rPr>
                <a:t>Percentage responders</a:t>
              </a:r>
              <a:endParaRPr lang="en-US" sz="1400" dirty="0">
                <a:solidFill>
                  <a:schemeClr val="tx1"/>
                </a:solidFill>
                <a:latin typeface="Times New Roman" panose="02020603050405020304" pitchFamily="18" charset="0"/>
                <a:cs typeface="Times New Roman" panose="02020603050405020304" pitchFamily="18" charset="0"/>
              </a:endParaRPr>
            </a:p>
          </p:txBody>
        </p:sp>
        <p:graphicFrame>
          <p:nvGraphicFramePr>
            <p:cNvPr id="59" name="Chart 58"/>
            <p:cNvGraphicFramePr/>
            <p:nvPr>
              <p:extLst>
                <p:ext uri="{D42A27DB-BD31-4B8C-83A1-F6EECF244321}">
                  <p14:modId xmlns:p14="http://schemas.microsoft.com/office/powerpoint/2010/main" val="4097744939"/>
                </p:ext>
              </p:extLst>
            </p:nvPr>
          </p:nvGraphicFramePr>
          <p:xfrm>
            <a:off x="5617895" y="2119956"/>
            <a:ext cx="5498107" cy="3970874"/>
          </p:xfrm>
          <a:graphic>
            <a:graphicData uri="http://schemas.openxmlformats.org/drawingml/2006/chart">
              <c:chart xmlns:c="http://schemas.openxmlformats.org/drawingml/2006/chart" xmlns:r="http://schemas.openxmlformats.org/officeDocument/2006/relationships" r:id="rId4"/>
            </a:graphicData>
          </a:graphic>
        </p:graphicFrame>
        <p:sp>
          <p:nvSpPr>
            <p:cNvPr id="60" name="Rectangle 59"/>
            <p:cNvSpPr/>
            <p:nvPr/>
          </p:nvSpPr>
          <p:spPr>
            <a:xfrm>
              <a:off x="5809688" y="2311918"/>
              <a:ext cx="340842" cy="29723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a:solidFill>
                    <a:prstClr val="black"/>
                  </a:solidFill>
                  <a:latin typeface="Times New Roman" panose="02020603050405020304" pitchFamily="18" charset="0"/>
                  <a:cs typeface="Times New Roman" panose="02020603050405020304" pitchFamily="18" charset="0"/>
                </a:rPr>
                <a:t>Percentage responders</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61" name="Rectangle 60"/>
            <p:cNvSpPr/>
            <p:nvPr/>
          </p:nvSpPr>
          <p:spPr>
            <a:xfrm>
              <a:off x="252045" y="744553"/>
              <a:ext cx="1390189" cy="369334"/>
            </a:xfrm>
            <a:prstGeom prst="rect">
              <a:avLst/>
            </a:prstGeom>
            <a:ln>
              <a:solidFill>
                <a:schemeClr val="bg1"/>
              </a:solidFill>
            </a:ln>
          </p:spPr>
          <p:txBody>
            <a:bodyPr wrap="none">
              <a:spAutoFit/>
            </a:bodyPr>
            <a:lstStyle/>
            <a:p>
              <a:r>
                <a:rPr lang="en-US" b="1" dirty="0">
                  <a:latin typeface="Times New Roman" panose="02020603050405020304" pitchFamily="18" charset="0"/>
                  <a:cs typeface="Times New Roman" panose="02020603050405020304" pitchFamily="18" charset="0"/>
                </a:rPr>
                <a:t>A. ASAS 20</a:t>
              </a:r>
              <a:r>
                <a:rPr lang="en-US" dirty="0">
                  <a:latin typeface="Times New Roman" panose="02020603050405020304" pitchFamily="18" charset="0"/>
                  <a:cs typeface="Times New Roman" panose="02020603050405020304" pitchFamily="18" charset="0"/>
                </a:rPr>
                <a:t> </a:t>
              </a:r>
            </a:p>
          </p:txBody>
        </p:sp>
      </p:grpSp>
      <p:sp>
        <p:nvSpPr>
          <p:cNvPr id="12" name="Rectangle 11"/>
          <p:cNvSpPr/>
          <p:nvPr/>
        </p:nvSpPr>
        <p:spPr>
          <a:xfrm>
            <a:off x="3346062" y="5952870"/>
            <a:ext cx="160720" cy="129642"/>
          </a:xfrm>
          <a:prstGeom prst="rect">
            <a:avLst/>
          </a:prstGeom>
          <a:solidFill>
            <a:srgbClr val="113C64"/>
          </a:solidFill>
          <a:ln w="12700">
            <a:solidFill>
              <a:srgbClr val="11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30" fontAlgn="base">
              <a:spcBef>
                <a:spcPct val="0"/>
              </a:spcBef>
              <a:spcAft>
                <a:spcPct val="0"/>
              </a:spcAft>
            </a:pPr>
            <a:endParaRPr lang="en-GB" sz="1400" dirty="0">
              <a:solidFill>
                <a:srgbClr val="FFFFFF"/>
              </a:solidFill>
            </a:endParaRPr>
          </a:p>
        </p:txBody>
      </p:sp>
      <p:sp>
        <p:nvSpPr>
          <p:cNvPr id="13" name="TextBox 12"/>
          <p:cNvSpPr txBox="1"/>
          <p:nvPr/>
        </p:nvSpPr>
        <p:spPr>
          <a:xfrm>
            <a:off x="3477475" y="5874299"/>
            <a:ext cx="3551968" cy="277088"/>
          </a:xfrm>
          <a:prstGeom prst="rect">
            <a:avLst/>
          </a:prstGeom>
          <a:noFill/>
        </p:spPr>
        <p:txBody>
          <a:bodyPr wrap="square" rtlCol="0">
            <a:spAutoFit/>
          </a:bodyPr>
          <a:lstStyle/>
          <a:p>
            <a:pPr fontAlgn="base">
              <a:spcBef>
                <a:spcPct val="0"/>
              </a:spcBef>
              <a:spcAft>
                <a:spcPct val="0"/>
              </a:spcAft>
            </a:pPr>
            <a:r>
              <a:rPr lang="en-GB" sz="1400" b="1" dirty="0">
                <a:solidFill>
                  <a:srgbClr val="231F20"/>
                </a:solidFill>
                <a:latin typeface="Arial" panose="020B0604020202020204" pitchFamily="34" charset="0"/>
                <a:cs typeface="Arial" panose="020B0604020202020204" pitchFamily="34" charset="0"/>
              </a:rPr>
              <a:t>Secukinumab 300 mg s.c.</a:t>
            </a:r>
          </a:p>
        </p:txBody>
      </p:sp>
      <p:sp>
        <p:nvSpPr>
          <p:cNvPr id="14" name="TextBox 13"/>
          <p:cNvSpPr txBox="1"/>
          <p:nvPr/>
        </p:nvSpPr>
        <p:spPr>
          <a:xfrm>
            <a:off x="6160610" y="5852178"/>
            <a:ext cx="3391143" cy="277088"/>
          </a:xfrm>
          <a:prstGeom prst="rect">
            <a:avLst/>
          </a:prstGeom>
          <a:noFill/>
        </p:spPr>
        <p:txBody>
          <a:bodyPr wrap="square" rtlCol="0">
            <a:spAutoFit/>
          </a:bodyPr>
          <a:lstStyle/>
          <a:p>
            <a:pPr fontAlgn="base">
              <a:spcBef>
                <a:spcPct val="0"/>
              </a:spcBef>
              <a:spcAft>
                <a:spcPct val="0"/>
              </a:spcAft>
            </a:pPr>
            <a:r>
              <a:rPr lang="en-GB" sz="1400" b="1" dirty="0">
                <a:solidFill>
                  <a:srgbClr val="231F20"/>
                </a:solidFill>
                <a:latin typeface="Arial" panose="020B0604020202020204" pitchFamily="34" charset="0"/>
                <a:cs typeface="Arial" panose="020B0604020202020204" pitchFamily="34" charset="0"/>
              </a:rPr>
              <a:t>Secukinumab 150 mg s.c.</a:t>
            </a:r>
          </a:p>
        </p:txBody>
      </p:sp>
      <p:sp>
        <p:nvSpPr>
          <p:cNvPr id="15" name="Rectangle 14"/>
          <p:cNvSpPr/>
          <p:nvPr/>
        </p:nvSpPr>
        <p:spPr>
          <a:xfrm>
            <a:off x="6046003" y="5967907"/>
            <a:ext cx="160720" cy="124221"/>
          </a:xfrm>
          <a:prstGeom prst="rect">
            <a:avLst/>
          </a:prstGeom>
          <a:solidFill>
            <a:srgbClr val="559ED6"/>
          </a:solidFill>
          <a:ln w="12700">
            <a:solidFill>
              <a:srgbClr val="559E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30" fontAlgn="base">
              <a:spcBef>
                <a:spcPct val="0"/>
              </a:spcBef>
              <a:spcAft>
                <a:spcPct val="0"/>
              </a:spcAft>
            </a:pPr>
            <a:endParaRPr lang="en-GB" sz="1200" dirty="0">
              <a:solidFill>
                <a:srgbClr val="FFFFFF"/>
              </a:solidFill>
            </a:endParaRPr>
          </a:p>
        </p:txBody>
      </p:sp>
      <p:grpSp>
        <p:nvGrpSpPr>
          <p:cNvPr id="17" name="Group 16"/>
          <p:cNvGrpSpPr/>
          <p:nvPr/>
        </p:nvGrpSpPr>
        <p:grpSpPr>
          <a:xfrm>
            <a:off x="423839" y="3633737"/>
            <a:ext cx="11122823" cy="1955581"/>
            <a:chOff x="-50348" y="615821"/>
            <a:chExt cx="11122823" cy="6118574"/>
          </a:xfrm>
        </p:grpSpPr>
        <p:sp>
          <p:nvSpPr>
            <p:cNvPr id="18" name="Rectangle 17"/>
            <p:cNvSpPr/>
            <p:nvPr/>
          </p:nvSpPr>
          <p:spPr>
            <a:xfrm>
              <a:off x="2181789" y="1159787"/>
              <a:ext cx="1545616" cy="307778"/>
            </a:xfrm>
            <a:prstGeom prst="rect">
              <a:avLst/>
            </a:prstGeom>
          </p:spPr>
          <p:txBody>
            <a:bodyPr wrap="none">
              <a:spAutoFit/>
            </a:bodyPr>
            <a:lstStyle/>
            <a:p>
              <a:r>
                <a:rPr lang="en-GB" sz="1400" b="1" dirty="0"/>
                <a:t>Anti–TNF-naïve </a:t>
              </a:r>
              <a:endParaRPr lang="en-US" sz="1400" dirty="0"/>
            </a:p>
          </p:txBody>
        </p:sp>
        <p:sp>
          <p:nvSpPr>
            <p:cNvPr id="19" name="Rectangle 18"/>
            <p:cNvSpPr/>
            <p:nvPr/>
          </p:nvSpPr>
          <p:spPr>
            <a:xfrm>
              <a:off x="8264010" y="1116910"/>
              <a:ext cx="1218603" cy="307778"/>
            </a:xfrm>
            <a:prstGeom prst="rect">
              <a:avLst/>
            </a:prstGeom>
          </p:spPr>
          <p:txBody>
            <a:bodyPr wrap="none">
              <a:spAutoFit/>
            </a:bodyPr>
            <a:lstStyle/>
            <a:p>
              <a:r>
                <a:rPr lang="en-GB" sz="1400" b="1" dirty="0"/>
                <a:t>Anti–TNF-IR</a:t>
              </a:r>
              <a:endParaRPr lang="en-US" sz="1400" b="1" dirty="0"/>
            </a:p>
          </p:txBody>
        </p:sp>
        <p:graphicFrame>
          <p:nvGraphicFramePr>
            <p:cNvPr id="20" name="Chart 19"/>
            <p:cNvGraphicFramePr/>
            <p:nvPr>
              <p:extLst>
                <p:ext uri="{D42A27DB-BD31-4B8C-83A1-F6EECF244321}">
                  <p14:modId xmlns:p14="http://schemas.microsoft.com/office/powerpoint/2010/main" val="337032197"/>
                </p:ext>
              </p:extLst>
            </p:nvPr>
          </p:nvGraphicFramePr>
          <p:xfrm>
            <a:off x="-50348" y="2328528"/>
            <a:ext cx="5715000" cy="4405867"/>
          </p:xfrm>
          <a:graphic>
            <a:graphicData uri="http://schemas.openxmlformats.org/drawingml/2006/chart">
              <c:chart xmlns:c="http://schemas.openxmlformats.org/drawingml/2006/chart" xmlns:r="http://schemas.openxmlformats.org/officeDocument/2006/relationships" r:id="rId5"/>
            </a:graphicData>
          </a:graphic>
        </p:graphicFrame>
        <p:sp>
          <p:nvSpPr>
            <p:cNvPr id="21" name="Rectangle 20"/>
            <p:cNvSpPr/>
            <p:nvPr/>
          </p:nvSpPr>
          <p:spPr>
            <a:xfrm>
              <a:off x="199918" y="2385604"/>
              <a:ext cx="233268" cy="35457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a:solidFill>
                    <a:prstClr val="black"/>
                  </a:solidFill>
                  <a:latin typeface="Times New Roman" panose="02020603050405020304" pitchFamily="18" charset="0"/>
                  <a:cs typeface="Times New Roman" panose="02020603050405020304" pitchFamily="18" charset="0"/>
                </a:rPr>
                <a:t>Percentage responders</a:t>
              </a:r>
              <a:endParaRPr lang="en-US" sz="1400" dirty="0">
                <a:solidFill>
                  <a:schemeClr val="tx1"/>
                </a:solidFill>
                <a:latin typeface="Times New Roman" panose="02020603050405020304" pitchFamily="18" charset="0"/>
                <a:cs typeface="Times New Roman" panose="02020603050405020304" pitchFamily="18" charset="0"/>
              </a:endParaRPr>
            </a:p>
          </p:txBody>
        </p:sp>
        <p:graphicFrame>
          <p:nvGraphicFramePr>
            <p:cNvPr id="22" name="Chart 21"/>
            <p:cNvGraphicFramePr/>
            <p:nvPr>
              <p:extLst>
                <p:ext uri="{D42A27DB-BD31-4B8C-83A1-F6EECF244321}">
                  <p14:modId xmlns:p14="http://schemas.microsoft.com/office/powerpoint/2010/main" val="1704365015"/>
                </p:ext>
              </p:extLst>
            </p:nvPr>
          </p:nvGraphicFramePr>
          <p:xfrm>
            <a:off x="5357475" y="2287326"/>
            <a:ext cx="5715000" cy="4405867"/>
          </p:xfrm>
          <a:graphic>
            <a:graphicData uri="http://schemas.openxmlformats.org/drawingml/2006/chart">
              <c:chart xmlns:c="http://schemas.openxmlformats.org/drawingml/2006/chart" xmlns:r="http://schemas.openxmlformats.org/officeDocument/2006/relationships" r:id="rId6"/>
            </a:graphicData>
          </a:graphic>
        </p:graphicFrame>
        <p:sp>
          <p:nvSpPr>
            <p:cNvPr id="23" name="Rectangle 22"/>
            <p:cNvSpPr/>
            <p:nvPr/>
          </p:nvSpPr>
          <p:spPr>
            <a:xfrm>
              <a:off x="5788413" y="2385604"/>
              <a:ext cx="289466" cy="35457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a:solidFill>
                    <a:prstClr val="black"/>
                  </a:solidFill>
                  <a:latin typeface="Times New Roman" panose="02020603050405020304" pitchFamily="18" charset="0"/>
                  <a:cs typeface="Times New Roman" panose="02020603050405020304" pitchFamily="18" charset="0"/>
                </a:rPr>
                <a:t>Percentage responders</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24" name="Rectangle 23"/>
            <p:cNvSpPr/>
            <p:nvPr/>
          </p:nvSpPr>
          <p:spPr>
            <a:xfrm>
              <a:off x="79033" y="615821"/>
              <a:ext cx="1377365" cy="369333"/>
            </a:xfrm>
            <a:prstGeom prst="rect">
              <a:avLst/>
            </a:prstGeom>
            <a:ln>
              <a:solidFill>
                <a:schemeClr val="bg1"/>
              </a:solidFill>
            </a:ln>
          </p:spPr>
          <p:txBody>
            <a:bodyPr wrap="none">
              <a:spAutoFit/>
            </a:bodyPr>
            <a:lstStyle/>
            <a:p>
              <a:r>
                <a:rPr lang="en-US" b="1" dirty="0">
                  <a:latin typeface="Times New Roman" panose="02020603050405020304" pitchFamily="18" charset="0"/>
                  <a:cs typeface="Times New Roman" panose="02020603050405020304" pitchFamily="18" charset="0"/>
                </a:rPr>
                <a:t>B. ASAS 40</a:t>
              </a:r>
              <a:r>
                <a:rPr lang="en-US" dirty="0">
                  <a:latin typeface="Times New Roman" panose="02020603050405020304" pitchFamily="18" charset="0"/>
                  <a:cs typeface="Times New Roman" panose="02020603050405020304" pitchFamily="18" charset="0"/>
                </a:rPr>
                <a:t> </a:t>
              </a:r>
            </a:p>
          </p:txBody>
        </p:sp>
      </p:grpSp>
    </p:spTree>
    <p:extLst>
      <p:ext uri="{BB962C8B-B14F-4D97-AF65-F5344CB8AC3E}">
        <p14:creationId xmlns:p14="http://schemas.microsoft.com/office/powerpoint/2010/main" val="3109562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00743"/>
            <a:ext cx="10972800" cy="997854"/>
          </a:xfrm>
        </p:spPr>
        <p:txBody>
          <a:bodyPr>
            <a:noAutofit/>
          </a:bodyPr>
          <a:lstStyle/>
          <a:p>
            <a:r>
              <a:rPr lang="en-US" sz="2800" dirty="0"/>
              <a:t>Secukinumab Provided Sustained Improvement in BASDAI Score Regardless of Anti–TNF Status through 3 years</a:t>
            </a:r>
          </a:p>
        </p:txBody>
      </p:sp>
      <p:sp>
        <p:nvSpPr>
          <p:cNvPr id="4" name="Text Placeholder 3"/>
          <p:cNvSpPr>
            <a:spLocks noGrp="1"/>
          </p:cNvSpPr>
          <p:nvPr>
            <p:ph type="body" sz="quarter" idx="12"/>
          </p:nvPr>
        </p:nvSpPr>
        <p:spPr/>
        <p:txBody>
          <a:bodyPr/>
          <a:lstStyle/>
          <a:p>
            <a:pPr>
              <a:spcAft>
                <a:spcPts val="0"/>
              </a:spcAft>
            </a:pPr>
            <a:r>
              <a:rPr lang="en-US" dirty="0"/>
              <a:t>Data are shown as observed through week 156. </a:t>
            </a:r>
          </a:p>
          <a:p>
            <a:pPr>
              <a:spcAft>
                <a:spcPts val="0"/>
              </a:spcAft>
            </a:pPr>
            <a:r>
              <a:rPr lang="en-US" dirty="0"/>
              <a:t>BASDAI, bath ankylosing spondylitis disease activity index; </a:t>
            </a:r>
            <a:r>
              <a:rPr lang="en-US" dirty="0">
                <a:cs typeface="Times New Roman" panose="02020603050405020304" pitchFamily="18" charset="0"/>
              </a:rPr>
              <a:t>IR, inadequate response;</a:t>
            </a:r>
            <a:r>
              <a:rPr lang="en-US" dirty="0"/>
              <a:t> s.c., subcutaneous; TNF, tumor necrosis factor</a:t>
            </a:r>
          </a:p>
          <a:p>
            <a:r>
              <a:rPr lang="en-US" dirty="0">
                <a:cs typeface="Times New Roman" panose="02020603050405020304" pitchFamily="18" charset="0"/>
              </a:rPr>
              <a:t>n, number of patients in the treatment group with evaluation at each time point</a:t>
            </a:r>
          </a:p>
        </p:txBody>
      </p:sp>
      <p:grpSp>
        <p:nvGrpSpPr>
          <p:cNvPr id="20" name="Group 19"/>
          <p:cNvGrpSpPr/>
          <p:nvPr/>
        </p:nvGrpSpPr>
        <p:grpSpPr>
          <a:xfrm>
            <a:off x="336586" y="1853793"/>
            <a:ext cx="11232341" cy="4339911"/>
            <a:chOff x="-390086" y="1171913"/>
            <a:chExt cx="12076566" cy="5030928"/>
          </a:xfrm>
        </p:grpSpPr>
        <p:sp>
          <p:nvSpPr>
            <p:cNvPr id="21" name="Rectangle 20"/>
            <p:cNvSpPr/>
            <p:nvPr/>
          </p:nvSpPr>
          <p:spPr>
            <a:xfrm>
              <a:off x="2127665" y="1180941"/>
              <a:ext cx="1545616" cy="307777"/>
            </a:xfrm>
            <a:prstGeom prst="rect">
              <a:avLst/>
            </a:prstGeom>
          </p:spPr>
          <p:txBody>
            <a:bodyPr wrap="none">
              <a:spAutoFit/>
            </a:bodyPr>
            <a:lstStyle/>
            <a:p>
              <a:r>
                <a:rPr lang="en-GB" sz="1400" b="1" dirty="0"/>
                <a:t>Anti–TNF-naïve </a:t>
              </a:r>
              <a:endParaRPr lang="en-US" sz="1400" dirty="0"/>
            </a:p>
          </p:txBody>
        </p:sp>
        <p:sp>
          <p:nvSpPr>
            <p:cNvPr id="22" name="Rectangle 21"/>
            <p:cNvSpPr/>
            <p:nvPr/>
          </p:nvSpPr>
          <p:spPr>
            <a:xfrm>
              <a:off x="7962349" y="1171913"/>
              <a:ext cx="1218603" cy="307777"/>
            </a:xfrm>
            <a:prstGeom prst="rect">
              <a:avLst/>
            </a:prstGeom>
          </p:spPr>
          <p:txBody>
            <a:bodyPr wrap="none">
              <a:spAutoFit/>
            </a:bodyPr>
            <a:lstStyle/>
            <a:p>
              <a:r>
                <a:rPr lang="en-GB" sz="1400" b="1" dirty="0"/>
                <a:t>Anti–TNF-IR</a:t>
              </a:r>
              <a:endParaRPr lang="en-US" sz="1400" b="1" dirty="0"/>
            </a:p>
          </p:txBody>
        </p:sp>
        <p:graphicFrame>
          <p:nvGraphicFramePr>
            <p:cNvPr id="23" name="Chart 22"/>
            <p:cNvGraphicFramePr/>
            <p:nvPr>
              <p:extLst>
                <p:ext uri="{D42A27DB-BD31-4B8C-83A1-F6EECF244321}">
                  <p14:modId xmlns:p14="http://schemas.microsoft.com/office/powerpoint/2010/main" val="2705088862"/>
                </p:ext>
              </p:extLst>
            </p:nvPr>
          </p:nvGraphicFramePr>
          <p:xfrm>
            <a:off x="-390086" y="1504260"/>
            <a:ext cx="6144542" cy="4631473"/>
          </p:xfrm>
          <a:graphic>
            <a:graphicData uri="http://schemas.openxmlformats.org/drawingml/2006/chart">
              <c:chart xmlns:c="http://schemas.openxmlformats.org/drawingml/2006/chart" xmlns:r="http://schemas.openxmlformats.org/officeDocument/2006/relationships" r:id="rId3"/>
            </a:graphicData>
          </a:graphic>
        </p:graphicFrame>
        <p:sp>
          <p:nvSpPr>
            <p:cNvPr id="24" name="Rectangle 23"/>
            <p:cNvSpPr/>
            <p:nvPr/>
          </p:nvSpPr>
          <p:spPr>
            <a:xfrm>
              <a:off x="-14625" y="2097518"/>
              <a:ext cx="340842" cy="29723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a:solidFill>
                    <a:prstClr val="black"/>
                  </a:solidFill>
                  <a:latin typeface="Times New Roman" panose="02020603050405020304" pitchFamily="18" charset="0"/>
                  <a:cs typeface="Times New Roman" panose="02020603050405020304" pitchFamily="18" charset="0"/>
                </a:rPr>
                <a:t>Mean change from baseline</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25" name="TextBox 24"/>
            <p:cNvSpPr txBox="1"/>
            <p:nvPr/>
          </p:nvSpPr>
          <p:spPr>
            <a:xfrm>
              <a:off x="1371097" y="5282963"/>
              <a:ext cx="364000" cy="321104"/>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74</a:t>
              </a:r>
            </a:p>
          </p:txBody>
        </p:sp>
        <p:sp>
          <p:nvSpPr>
            <p:cNvPr id="26" name="TextBox 25"/>
            <p:cNvSpPr txBox="1"/>
            <p:nvPr/>
          </p:nvSpPr>
          <p:spPr>
            <a:xfrm>
              <a:off x="1301397" y="5098690"/>
              <a:ext cx="459835" cy="321104"/>
            </a:xfrm>
            <a:prstGeom prst="rect">
              <a:avLst/>
            </a:prstGeom>
            <a:noFill/>
          </p:spPr>
          <p:txBody>
            <a:bodyPr wrap="squar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77</a:t>
              </a:r>
            </a:p>
          </p:txBody>
        </p:sp>
        <p:sp>
          <p:nvSpPr>
            <p:cNvPr id="27" name="TextBox 26"/>
            <p:cNvSpPr txBox="1"/>
            <p:nvPr/>
          </p:nvSpPr>
          <p:spPr>
            <a:xfrm>
              <a:off x="1139092" y="5277161"/>
              <a:ext cx="426045" cy="321104"/>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n= </a:t>
              </a:r>
            </a:p>
          </p:txBody>
        </p:sp>
        <p:sp>
          <p:nvSpPr>
            <p:cNvPr id="28" name="TextBox 27"/>
            <p:cNvSpPr txBox="1"/>
            <p:nvPr/>
          </p:nvSpPr>
          <p:spPr>
            <a:xfrm>
              <a:off x="1124807" y="5092888"/>
              <a:ext cx="426045" cy="321104"/>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sp>
          <p:nvSpPr>
            <p:cNvPr id="29" name="TextBox 28"/>
            <p:cNvSpPr txBox="1"/>
            <p:nvPr/>
          </p:nvSpPr>
          <p:spPr>
            <a:xfrm>
              <a:off x="3018383" y="5350459"/>
              <a:ext cx="364000" cy="321104"/>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73</a:t>
              </a:r>
            </a:p>
          </p:txBody>
        </p:sp>
        <p:sp>
          <p:nvSpPr>
            <p:cNvPr id="30" name="TextBox 29"/>
            <p:cNvSpPr txBox="1"/>
            <p:nvPr/>
          </p:nvSpPr>
          <p:spPr>
            <a:xfrm>
              <a:off x="2999912" y="5168400"/>
              <a:ext cx="364000" cy="321104"/>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75</a:t>
              </a:r>
            </a:p>
          </p:txBody>
        </p:sp>
        <p:sp>
          <p:nvSpPr>
            <p:cNvPr id="31" name="TextBox 30"/>
            <p:cNvSpPr txBox="1"/>
            <p:nvPr/>
          </p:nvSpPr>
          <p:spPr>
            <a:xfrm>
              <a:off x="2713589" y="5353497"/>
              <a:ext cx="426045" cy="321104"/>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n= </a:t>
              </a:r>
            </a:p>
          </p:txBody>
        </p:sp>
        <p:sp>
          <p:nvSpPr>
            <p:cNvPr id="32" name="TextBox 31"/>
            <p:cNvSpPr txBox="1"/>
            <p:nvPr/>
          </p:nvSpPr>
          <p:spPr>
            <a:xfrm>
              <a:off x="2736713" y="5143133"/>
              <a:ext cx="426045" cy="321104"/>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sp>
          <p:nvSpPr>
            <p:cNvPr id="33" name="TextBox 32"/>
            <p:cNvSpPr txBox="1"/>
            <p:nvPr/>
          </p:nvSpPr>
          <p:spPr>
            <a:xfrm>
              <a:off x="4508580" y="5274644"/>
              <a:ext cx="364000" cy="321104"/>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71</a:t>
              </a:r>
            </a:p>
          </p:txBody>
        </p:sp>
        <p:sp>
          <p:nvSpPr>
            <p:cNvPr id="34" name="TextBox 33"/>
            <p:cNvSpPr txBox="1"/>
            <p:nvPr/>
          </p:nvSpPr>
          <p:spPr>
            <a:xfrm>
              <a:off x="4508579" y="5072802"/>
              <a:ext cx="364000" cy="321104"/>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75</a:t>
              </a:r>
            </a:p>
          </p:txBody>
        </p:sp>
        <p:sp>
          <p:nvSpPr>
            <p:cNvPr id="35" name="TextBox 34"/>
            <p:cNvSpPr txBox="1"/>
            <p:nvPr/>
          </p:nvSpPr>
          <p:spPr>
            <a:xfrm>
              <a:off x="4272534" y="5266713"/>
              <a:ext cx="426045" cy="321104"/>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n= </a:t>
              </a:r>
            </a:p>
          </p:txBody>
        </p:sp>
        <p:sp>
          <p:nvSpPr>
            <p:cNvPr id="36" name="TextBox 35"/>
            <p:cNvSpPr txBox="1"/>
            <p:nvPr/>
          </p:nvSpPr>
          <p:spPr>
            <a:xfrm>
              <a:off x="4272534" y="5084513"/>
              <a:ext cx="426045" cy="321104"/>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graphicFrame>
          <p:nvGraphicFramePr>
            <p:cNvPr id="37" name="Chart 36"/>
            <p:cNvGraphicFramePr/>
            <p:nvPr>
              <p:extLst>
                <p:ext uri="{D42A27DB-BD31-4B8C-83A1-F6EECF244321}">
                  <p14:modId xmlns:p14="http://schemas.microsoft.com/office/powerpoint/2010/main" val="742427356"/>
                </p:ext>
              </p:extLst>
            </p:nvPr>
          </p:nvGraphicFramePr>
          <p:xfrm>
            <a:off x="5541939" y="1523525"/>
            <a:ext cx="6144541" cy="4631472"/>
          </p:xfrm>
          <a:graphic>
            <a:graphicData uri="http://schemas.openxmlformats.org/drawingml/2006/chart">
              <c:chart xmlns:c="http://schemas.openxmlformats.org/drawingml/2006/chart" xmlns:r="http://schemas.openxmlformats.org/officeDocument/2006/relationships" r:id="rId4"/>
            </a:graphicData>
          </a:graphic>
        </p:graphicFrame>
        <p:sp>
          <p:nvSpPr>
            <p:cNvPr id="38" name="Rectangle 37"/>
            <p:cNvSpPr/>
            <p:nvPr/>
          </p:nvSpPr>
          <p:spPr>
            <a:xfrm>
              <a:off x="5899370" y="2127228"/>
              <a:ext cx="340842" cy="29723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a:solidFill>
                    <a:prstClr val="black"/>
                  </a:solidFill>
                  <a:latin typeface="Times New Roman" panose="02020603050405020304" pitchFamily="18" charset="0"/>
                  <a:cs typeface="Times New Roman" panose="02020603050405020304" pitchFamily="18" charset="0"/>
                </a:rPr>
                <a:t>Mean change from baseline</a:t>
              </a:r>
              <a:endParaRPr lang="en-US" sz="1400" dirty="0">
                <a:solidFill>
                  <a:schemeClr val="tx1"/>
                </a:solidFill>
                <a:latin typeface="Times New Roman" panose="02020603050405020304" pitchFamily="18" charset="0"/>
                <a:cs typeface="Times New Roman" panose="02020603050405020304" pitchFamily="18" charset="0"/>
              </a:endParaRPr>
            </a:p>
          </p:txBody>
        </p:sp>
        <p:sp>
          <p:nvSpPr>
            <p:cNvPr id="39" name="TextBox 38"/>
            <p:cNvSpPr txBox="1"/>
            <p:nvPr/>
          </p:nvSpPr>
          <p:spPr>
            <a:xfrm>
              <a:off x="7321465" y="4661629"/>
              <a:ext cx="364000" cy="321104"/>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21</a:t>
              </a:r>
            </a:p>
          </p:txBody>
        </p:sp>
        <p:sp>
          <p:nvSpPr>
            <p:cNvPr id="40" name="TextBox 39"/>
            <p:cNvSpPr txBox="1"/>
            <p:nvPr/>
          </p:nvSpPr>
          <p:spPr>
            <a:xfrm>
              <a:off x="7321465" y="4429717"/>
              <a:ext cx="364000" cy="321104"/>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20</a:t>
              </a:r>
            </a:p>
          </p:txBody>
        </p:sp>
        <p:sp>
          <p:nvSpPr>
            <p:cNvPr id="41" name="TextBox 40"/>
            <p:cNvSpPr txBox="1"/>
            <p:nvPr/>
          </p:nvSpPr>
          <p:spPr>
            <a:xfrm>
              <a:off x="7051921" y="4661629"/>
              <a:ext cx="426045" cy="321104"/>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n= </a:t>
              </a:r>
            </a:p>
          </p:txBody>
        </p:sp>
        <p:sp>
          <p:nvSpPr>
            <p:cNvPr id="42" name="TextBox 41"/>
            <p:cNvSpPr txBox="1"/>
            <p:nvPr/>
          </p:nvSpPr>
          <p:spPr>
            <a:xfrm>
              <a:off x="7051921" y="4429717"/>
              <a:ext cx="426045" cy="321104"/>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sp>
          <p:nvSpPr>
            <p:cNvPr id="43" name="TextBox 42"/>
            <p:cNvSpPr txBox="1"/>
            <p:nvPr/>
          </p:nvSpPr>
          <p:spPr>
            <a:xfrm>
              <a:off x="8977714" y="4661629"/>
              <a:ext cx="364000" cy="321104"/>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19</a:t>
              </a:r>
            </a:p>
          </p:txBody>
        </p:sp>
        <p:sp>
          <p:nvSpPr>
            <p:cNvPr id="44" name="TextBox 43"/>
            <p:cNvSpPr txBox="1"/>
            <p:nvPr/>
          </p:nvSpPr>
          <p:spPr>
            <a:xfrm>
              <a:off x="8977714" y="4429717"/>
              <a:ext cx="364000" cy="321104"/>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18</a:t>
              </a:r>
            </a:p>
          </p:txBody>
        </p:sp>
        <p:sp>
          <p:nvSpPr>
            <p:cNvPr id="45" name="TextBox 44"/>
            <p:cNvSpPr txBox="1"/>
            <p:nvPr/>
          </p:nvSpPr>
          <p:spPr>
            <a:xfrm>
              <a:off x="8708169" y="4661629"/>
              <a:ext cx="396262" cy="276999"/>
            </a:xfrm>
            <a:prstGeom prst="rect">
              <a:avLst/>
            </a:prstGeom>
            <a:noFill/>
          </p:spPr>
          <p:txBody>
            <a:bodyPr wrap="none" rtlCol="0">
              <a:spAutoFit/>
            </a:bodyPr>
            <a:lstStyle/>
            <a:p>
              <a:r>
                <a:rPr lang="en-US" sz="1200" b="1" dirty="0">
                  <a:solidFill>
                    <a:srgbClr val="4F8AE4"/>
                  </a:solidFill>
                  <a:latin typeface="Times New Roman" panose="02020603050405020304" pitchFamily="18" charset="0"/>
                  <a:cs typeface="Times New Roman" panose="02020603050405020304" pitchFamily="18" charset="0"/>
                </a:rPr>
                <a:t>n= </a:t>
              </a:r>
            </a:p>
          </p:txBody>
        </p:sp>
        <p:sp>
          <p:nvSpPr>
            <p:cNvPr id="46" name="TextBox 45"/>
            <p:cNvSpPr txBox="1"/>
            <p:nvPr/>
          </p:nvSpPr>
          <p:spPr>
            <a:xfrm>
              <a:off x="8708169" y="4429717"/>
              <a:ext cx="426045" cy="321104"/>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sp>
          <p:nvSpPr>
            <p:cNvPr id="47" name="TextBox 46"/>
            <p:cNvSpPr txBox="1"/>
            <p:nvPr/>
          </p:nvSpPr>
          <p:spPr>
            <a:xfrm>
              <a:off x="11108277" y="4661629"/>
              <a:ext cx="364000" cy="321104"/>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17</a:t>
              </a:r>
            </a:p>
          </p:txBody>
        </p:sp>
        <p:sp>
          <p:nvSpPr>
            <p:cNvPr id="48" name="TextBox 47"/>
            <p:cNvSpPr txBox="1"/>
            <p:nvPr/>
          </p:nvSpPr>
          <p:spPr>
            <a:xfrm>
              <a:off x="11108277" y="4429717"/>
              <a:ext cx="364000" cy="321104"/>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17</a:t>
              </a:r>
            </a:p>
          </p:txBody>
        </p:sp>
        <p:sp>
          <p:nvSpPr>
            <p:cNvPr id="49" name="TextBox 48"/>
            <p:cNvSpPr txBox="1"/>
            <p:nvPr/>
          </p:nvSpPr>
          <p:spPr>
            <a:xfrm>
              <a:off x="10838733" y="4661629"/>
              <a:ext cx="426045" cy="321104"/>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n= </a:t>
              </a:r>
            </a:p>
          </p:txBody>
        </p:sp>
        <p:sp>
          <p:nvSpPr>
            <p:cNvPr id="50" name="TextBox 49"/>
            <p:cNvSpPr txBox="1"/>
            <p:nvPr/>
          </p:nvSpPr>
          <p:spPr>
            <a:xfrm>
              <a:off x="10838733" y="4429717"/>
              <a:ext cx="426045" cy="321104"/>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sp>
          <p:nvSpPr>
            <p:cNvPr id="52" name="Rectangle 51"/>
            <p:cNvSpPr/>
            <p:nvPr/>
          </p:nvSpPr>
          <p:spPr>
            <a:xfrm>
              <a:off x="2845583" y="5933330"/>
              <a:ext cx="172800" cy="144000"/>
            </a:xfrm>
            <a:prstGeom prst="rect">
              <a:avLst/>
            </a:prstGeom>
            <a:solidFill>
              <a:srgbClr val="113C64"/>
            </a:solidFill>
            <a:ln w="12700">
              <a:solidFill>
                <a:srgbClr val="11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30" fontAlgn="base">
                <a:spcBef>
                  <a:spcPct val="0"/>
                </a:spcBef>
                <a:spcAft>
                  <a:spcPct val="0"/>
                </a:spcAft>
              </a:pPr>
              <a:endParaRPr lang="en-GB" sz="1400" dirty="0">
                <a:solidFill>
                  <a:srgbClr val="FFFFFF"/>
                </a:solidFill>
              </a:endParaRPr>
            </a:p>
          </p:txBody>
        </p:sp>
        <p:sp>
          <p:nvSpPr>
            <p:cNvPr id="53" name="Rectangle 52"/>
            <p:cNvSpPr/>
            <p:nvPr/>
          </p:nvSpPr>
          <p:spPr>
            <a:xfrm>
              <a:off x="5748452" y="5941091"/>
              <a:ext cx="172800" cy="144000"/>
            </a:xfrm>
            <a:prstGeom prst="rect">
              <a:avLst/>
            </a:prstGeom>
            <a:solidFill>
              <a:srgbClr val="559ED6"/>
            </a:solidFill>
            <a:ln w="12700">
              <a:solidFill>
                <a:srgbClr val="559E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930" fontAlgn="base">
                <a:spcBef>
                  <a:spcPct val="0"/>
                </a:spcBef>
                <a:spcAft>
                  <a:spcPct val="0"/>
                </a:spcAft>
              </a:pPr>
              <a:endParaRPr lang="en-GB" sz="1200" dirty="0">
                <a:solidFill>
                  <a:srgbClr val="FFFFFF"/>
                </a:solidFill>
              </a:endParaRPr>
            </a:p>
          </p:txBody>
        </p:sp>
        <p:sp>
          <p:nvSpPr>
            <p:cNvPr id="54" name="TextBox 53"/>
            <p:cNvSpPr txBox="1"/>
            <p:nvPr/>
          </p:nvSpPr>
          <p:spPr>
            <a:xfrm>
              <a:off x="2986873" y="5846059"/>
              <a:ext cx="2555067" cy="356782"/>
            </a:xfrm>
            <a:prstGeom prst="rect">
              <a:avLst/>
            </a:prstGeom>
            <a:noFill/>
          </p:spPr>
          <p:txBody>
            <a:bodyPr wrap="square" rtlCol="0">
              <a:spAutoFit/>
            </a:bodyPr>
            <a:lstStyle/>
            <a:p>
              <a:pPr fontAlgn="base">
                <a:spcBef>
                  <a:spcPct val="0"/>
                </a:spcBef>
                <a:spcAft>
                  <a:spcPct val="0"/>
                </a:spcAft>
              </a:pPr>
              <a:r>
                <a:rPr lang="en-GB" sz="1400" b="1" dirty="0">
                  <a:solidFill>
                    <a:srgbClr val="231F20"/>
                  </a:solidFill>
                  <a:latin typeface="Arial" panose="020B0604020202020204" pitchFamily="34" charset="0"/>
                  <a:cs typeface="Arial" panose="020B0604020202020204" pitchFamily="34" charset="0"/>
                </a:rPr>
                <a:t>Secukinumab 300 mg s.c.</a:t>
              </a:r>
            </a:p>
          </p:txBody>
        </p:sp>
        <p:sp>
          <p:nvSpPr>
            <p:cNvPr id="55" name="TextBox 54"/>
            <p:cNvSpPr txBox="1"/>
            <p:nvPr/>
          </p:nvSpPr>
          <p:spPr>
            <a:xfrm>
              <a:off x="6240212" y="5821486"/>
              <a:ext cx="3277483" cy="356782"/>
            </a:xfrm>
            <a:prstGeom prst="rect">
              <a:avLst/>
            </a:prstGeom>
            <a:noFill/>
          </p:spPr>
          <p:txBody>
            <a:bodyPr wrap="square" rtlCol="0">
              <a:spAutoFit/>
            </a:bodyPr>
            <a:lstStyle/>
            <a:p>
              <a:pPr fontAlgn="base">
                <a:spcBef>
                  <a:spcPct val="0"/>
                </a:spcBef>
                <a:spcAft>
                  <a:spcPct val="0"/>
                </a:spcAft>
              </a:pPr>
              <a:r>
                <a:rPr lang="en-GB" sz="1400" b="1" dirty="0">
                  <a:solidFill>
                    <a:srgbClr val="231F20"/>
                  </a:solidFill>
                  <a:latin typeface="Arial" panose="020B0604020202020204" pitchFamily="34" charset="0"/>
                  <a:cs typeface="Arial" panose="020B0604020202020204" pitchFamily="34" charset="0"/>
                </a:rPr>
                <a:t>Secukinumab 150 mg s.c.</a:t>
              </a:r>
            </a:p>
          </p:txBody>
        </p:sp>
      </p:grpSp>
    </p:spTree>
    <p:extLst>
      <p:ext uri="{BB962C8B-B14F-4D97-AF65-F5344CB8AC3E}">
        <p14:creationId xmlns:p14="http://schemas.microsoft.com/office/powerpoint/2010/main" val="2304403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Secukinumab Provided Sustained Improvement in ASAS Partial Remission through 3 years</a:t>
            </a:r>
          </a:p>
        </p:txBody>
      </p:sp>
      <p:sp>
        <p:nvSpPr>
          <p:cNvPr id="4" name="Text Placeholder 3"/>
          <p:cNvSpPr>
            <a:spLocks noGrp="1"/>
          </p:cNvSpPr>
          <p:nvPr>
            <p:ph type="body" sz="quarter" idx="12"/>
          </p:nvPr>
        </p:nvSpPr>
        <p:spPr/>
        <p:txBody>
          <a:bodyPr/>
          <a:lstStyle/>
          <a:p>
            <a:pPr>
              <a:spcAft>
                <a:spcPts val="0"/>
              </a:spcAft>
            </a:pPr>
            <a:r>
              <a:rPr lang="en-US" dirty="0"/>
              <a:t>Data are shown as observed through week 156. </a:t>
            </a:r>
          </a:p>
          <a:p>
            <a:pPr>
              <a:spcAft>
                <a:spcPts val="0"/>
              </a:spcAft>
            </a:pPr>
            <a:r>
              <a:rPr lang="en-US" dirty="0"/>
              <a:t>ASAS, Assessment of Spondyloarthritis International Society; s.c., subcutaneous; </a:t>
            </a:r>
          </a:p>
          <a:p>
            <a:pPr>
              <a:spcAft>
                <a:spcPts val="0"/>
              </a:spcAft>
            </a:pPr>
            <a:r>
              <a:rPr lang="en-US" dirty="0"/>
              <a:t>n, number of patients in the treatment group with evaluation at each time point</a:t>
            </a:r>
          </a:p>
        </p:txBody>
      </p:sp>
      <p:grpSp>
        <p:nvGrpSpPr>
          <p:cNvPr id="7" name="Group 6"/>
          <p:cNvGrpSpPr/>
          <p:nvPr/>
        </p:nvGrpSpPr>
        <p:grpSpPr>
          <a:xfrm>
            <a:off x="498322" y="1375531"/>
            <a:ext cx="9597042" cy="2342803"/>
            <a:chOff x="2207258" y="-136521"/>
            <a:chExt cx="4864406" cy="4633245"/>
          </a:xfrm>
        </p:grpSpPr>
        <p:sp>
          <p:nvSpPr>
            <p:cNvPr id="8" name="Rectangle 7"/>
            <p:cNvSpPr/>
            <p:nvPr/>
          </p:nvSpPr>
          <p:spPr>
            <a:xfrm rot="16200000">
              <a:off x="5790381" y="3201365"/>
              <a:ext cx="640946"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400" dirty="0">
                  <a:solidFill>
                    <a:schemeClr val="bg1"/>
                  </a:solidFill>
                  <a:latin typeface="Times New Roman" panose="02020603050405020304" pitchFamily="18" charset="0"/>
                  <a:cs typeface="Times New Roman" panose="02020603050405020304" pitchFamily="18" charset="0"/>
                </a:rPr>
                <a:t>n=51</a:t>
              </a:r>
            </a:p>
          </p:txBody>
        </p:sp>
        <p:sp>
          <p:nvSpPr>
            <p:cNvPr id="9" name="Rectangle 8"/>
            <p:cNvSpPr/>
            <p:nvPr/>
          </p:nvSpPr>
          <p:spPr>
            <a:xfrm rot="16200000">
              <a:off x="6157340" y="3234195"/>
              <a:ext cx="575286"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400" dirty="0">
                  <a:solidFill>
                    <a:schemeClr val="bg1"/>
                  </a:solidFill>
                  <a:latin typeface="Times New Roman" panose="02020603050405020304" pitchFamily="18" charset="0"/>
                  <a:cs typeface="Times New Roman" panose="02020603050405020304" pitchFamily="18" charset="0"/>
                </a:rPr>
                <a:t>n=46</a:t>
              </a:r>
            </a:p>
          </p:txBody>
        </p:sp>
        <p:sp>
          <p:nvSpPr>
            <p:cNvPr id="10" name="Rectangle 9"/>
            <p:cNvSpPr/>
            <p:nvPr/>
          </p:nvSpPr>
          <p:spPr>
            <a:xfrm rot="16200000">
              <a:off x="2752498" y="3215460"/>
              <a:ext cx="612755"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400" dirty="0">
                  <a:solidFill>
                    <a:schemeClr val="bg1"/>
                  </a:solidFill>
                  <a:latin typeface="Times New Roman" panose="02020603050405020304" pitchFamily="18" charset="0"/>
                  <a:cs typeface="Times New Roman" panose="02020603050405020304" pitchFamily="18" charset="0"/>
                </a:rPr>
                <a:t>N=57</a:t>
              </a:r>
            </a:p>
          </p:txBody>
        </p:sp>
        <p:sp>
          <p:nvSpPr>
            <p:cNvPr id="11" name="Rectangle 10"/>
            <p:cNvSpPr/>
            <p:nvPr/>
          </p:nvSpPr>
          <p:spPr>
            <a:xfrm rot="16200000">
              <a:off x="3101257" y="3213185"/>
              <a:ext cx="617305"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400" dirty="0">
                  <a:solidFill>
                    <a:schemeClr val="bg1"/>
                  </a:solidFill>
                  <a:latin typeface="Times New Roman" panose="02020603050405020304" pitchFamily="18" charset="0"/>
                  <a:cs typeface="Times New Roman" panose="02020603050405020304" pitchFamily="18" charset="0"/>
                </a:rPr>
                <a:t>N=57</a:t>
              </a:r>
            </a:p>
          </p:txBody>
        </p:sp>
        <p:sp>
          <p:nvSpPr>
            <p:cNvPr id="12" name="Rectangle 11"/>
            <p:cNvSpPr/>
            <p:nvPr/>
          </p:nvSpPr>
          <p:spPr>
            <a:xfrm rot="16200000">
              <a:off x="4246105" y="3224784"/>
              <a:ext cx="594108"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400" dirty="0">
                  <a:solidFill>
                    <a:schemeClr val="bg1"/>
                  </a:solidFill>
                  <a:latin typeface="Times New Roman" panose="02020603050405020304" pitchFamily="18" charset="0"/>
                  <a:cs typeface="Times New Roman" panose="02020603050405020304" pitchFamily="18" charset="0"/>
                </a:rPr>
                <a:t>n=52</a:t>
              </a:r>
            </a:p>
          </p:txBody>
        </p:sp>
        <p:sp>
          <p:nvSpPr>
            <p:cNvPr id="13" name="Rectangle 12"/>
            <p:cNvSpPr/>
            <p:nvPr/>
          </p:nvSpPr>
          <p:spPr>
            <a:xfrm rot="16200000">
              <a:off x="4610970" y="3212711"/>
              <a:ext cx="618256"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400" dirty="0">
                  <a:solidFill>
                    <a:schemeClr val="bg1"/>
                  </a:solidFill>
                  <a:latin typeface="Times New Roman" panose="02020603050405020304" pitchFamily="18" charset="0"/>
                  <a:cs typeface="Times New Roman" panose="02020603050405020304" pitchFamily="18" charset="0"/>
                </a:rPr>
                <a:t>n=46</a:t>
              </a:r>
            </a:p>
          </p:txBody>
        </p:sp>
        <p:sp>
          <p:nvSpPr>
            <p:cNvPr id="14" name="Rectangle 13"/>
            <p:cNvSpPr/>
            <p:nvPr/>
          </p:nvSpPr>
          <p:spPr>
            <a:xfrm rot="16200000">
              <a:off x="3483771" y="3202991"/>
              <a:ext cx="637694"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400" dirty="0">
                  <a:solidFill>
                    <a:schemeClr val="bg1"/>
                  </a:solidFill>
                  <a:latin typeface="Times New Roman" panose="02020603050405020304" pitchFamily="18" charset="0"/>
                  <a:cs typeface="Times New Roman" panose="02020603050405020304" pitchFamily="18" charset="0"/>
                </a:rPr>
                <a:t>N=59</a:t>
              </a:r>
            </a:p>
          </p:txBody>
        </p:sp>
        <p:graphicFrame>
          <p:nvGraphicFramePr>
            <p:cNvPr id="15" name="Chart 14"/>
            <p:cNvGraphicFramePr/>
            <p:nvPr>
              <p:extLst>
                <p:ext uri="{D42A27DB-BD31-4B8C-83A1-F6EECF244321}">
                  <p14:modId xmlns:p14="http://schemas.microsoft.com/office/powerpoint/2010/main" val="3538842017"/>
                </p:ext>
              </p:extLst>
            </p:nvPr>
          </p:nvGraphicFramePr>
          <p:xfrm>
            <a:off x="2597939" y="640965"/>
            <a:ext cx="4473725" cy="2932823"/>
          </p:xfrm>
          <a:graphic>
            <a:graphicData uri="http://schemas.openxmlformats.org/drawingml/2006/chart">
              <c:chart xmlns:c="http://schemas.openxmlformats.org/drawingml/2006/chart" xmlns:r="http://schemas.openxmlformats.org/officeDocument/2006/relationships" r:id="rId3"/>
            </a:graphicData>
          </a:graphic>
        </p:graphicFrame>
        <p:sp>
          <p:nvSpPr>
            <p:cNvPr id="16" name="Rectangle 15"/>
            <p:cNvSpPr/>
            <p:nvPr/>
          </p:nvSpPr>
          <p:spPr>
            <a:xfrm rot="16200000">
              <a:off x="1732734" y="1685629"/>
              <a:ext cx="2208737" cy="265202"/>
            </a:xfrm>
            <a:prstGeom prst="rect">
              <a:avLst/>
            </a:prstGeom>
          </p:spPr>
          <p:txBody>
            <a:bodyPr wrap="square">
              <a:spAutoFit/>
            </a:bodyPr>
            <a:lstStyle/>
            <a:p>
              <a:pPr algn="ctr">
                <a:defRPr sz="1200" b="1" i="0" u="none" strike="noStrike" kern="1200" baseline="0">
                  <a:solidFill>
                    <a:srgbClr val="231F20"/>
                  </a:solidFill>
                  <a:latin typeface="+mn-lt"/>
                  <a:ea typeface="+mn-ea"/>
                  <a:cs typeface="Times New Roman" panose="02020603050405020304" pitchFamily="18" charset="0"/>
                </a:defRPr>
              </a:pPr>
              <a:r>
                <a:rPr lang="en-US" sz="1400" dirty="0">
                  <a:latin typeface="Times New Roman" panose="02020603050405020304" pitchFamily="18" charset="0"/>
                  <a:cs typeface="Times New Roman" panose="02020603050405020304" pitchFamily="18" charset="0"/>
                </a:rPr>
                <a:t>Percentage responders</a:t>
              </a:r>
            </a:p>
          </p:txBody>
        </p:sp>
        <p:sp>
          <p:nvSpPr>
            <p:cNvPr id="19" name="TextBox 18"/>
            <p:cNvSpPr txBox="1"/>
            <p:nvPr/>
          </p:nvSpPr>
          <p:spPr>
            <a:xfrm>
              <a:off x="3591744" y="3936219"/>
              <a:ext cx="171601" cy="54780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95</a:t>
              </a:r>
            </a:p>
          </p:txBody>
        </p:sp>
        <p:sp>
          <p:nvSpPr>
            <p:cNvPr id="20" name="TextBox 19"/>
            <p:cNvSpPr txBox="1"/>
            <p:nvPr/>
          </p:nvSpPr>
          <p:spPr>
            <a:xfrm>
              <a:off x="4922971" y="3948917"/>
              <a:ext cx="171601" cy="54780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92</a:t>
              </a:r>
            </a:p>
          </p:txBody>
        </p:sp>
        <p:sp>
          <p:nvSpPr>
            <p:cNvPr id="21" name="TextBox 20"/>
            <p:cNvSpPr txBox="1"/>
            <p:nvPr/>
          </p:nvSpPr>
          <p:spPr>
            <a:xfrm>
              <a:off x="3596704" y="3683574"/>
              <a:ext cx="171601" cy="54780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97</a:t>
              </a:r>
            </a:p>
          </p:txBody>
        </p:sp>
        <p:sp>
          <p:nvSpPr>
            <p:cNvPr id="22" name="TextBox 21"/>
            <p:cNvSpPr txBox="1"/>
            <p:nvPr/>
          </p:nvSpPr>
          <p:spPr>
            <a:xfrm>
              <a:off x="4922971" y="3656874"/>
              <a:ext cx="171601" cy="54780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93</a:t>
              </a:r>
            </a:p>
          </p:txBody>
        </p:sp>
        <p:sp>
          <p:nvSpPr>
            <p:cNvPr id="23" name="TextBox 22"/>
            <p:cNvSpPr txBox="1"/>
            <p:nvPr/>
          </p:nvSpPr>
          <p:spPr>
            <a:xfrm>
              <a:off x="3008296" y="3936219"/>
              <a:ext cx="200851" cy="54780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n= </a:t>
              </a:r>
            </a:p>
          </p:txBody>
        </p:sp>
        <p:sp>
          <p:nvSpPr>
            <p:cNvPr id="24" name="TextBox 23"/>
            <p:cNvSpPr txBox="1"/>
            <p:nvPr/>
          </p:nvSpPr>
          <p:spPr>
            <a:xfrm>
              <a:off x="3007074" y="3656874"/>
              <a:ext cx="200851" cy="54780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sp>
          <p:nvSpPr>
            <p:cNvPr id="25" name="TextBox 24"/>
            <p:cNvSpPr txBox="1"/>
            <p:nvPr/>
          </p:nvSpPr>
          <p:spPr>
            <a:xfrm>
              <a:off x="6264743" y="3936218"/>
              <a:ext cx="171601" cy="547807"/>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88</a:t>
              </a:r>
            </a:p>
          </p:txBody>
        </p:sp>
        <p:sp>
          <p:nvSpPr>
            <p:cNvPr id="26" name="TextBox 25"/>
            <p:cNvSpPr txBox="1"/>
            <p:nvPr/>
          </p:nvSpPr>
          <p:spPr>
            <a:xfrm>
              <a:off x="6260318" y="3610154"/>
              <a:ext cx="171601" cy="547807"/>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92</a:t>
              </a:r>
            </a:p>
          </p:txBody>
        </p:sp>
        <p:sp>
          <p:nvSpPr>
            <p:cNvPr id="27" name="Rectangle 26"/>
            <p:cNvSpPr/>
            <p:nvPr/>
          </p:nvSpPr>
          <p:spPr>
            <a:xfrm>
              <a:off x="2207258" y="-136521"/>
              <a:ext cx="1212414" cy="730410"/>
            </a:xfrm>
            <a:prstGeom prst="rect">
              <a:avLst/>
            </a:prstGeom>
            <a:ln>
              <a:solidFill>
                <a:schemeClr val="bg1"/>
              </a:solidFill>
            </a:ln>
          </p:spPr>
          <p:txBody>
            <a:bodyPr wrap="none">
              <a:spAutoFit/>
            </a:bodyPr>
            <a:lstStyle/>
            <a:p>
              <a:r>
                <a:rPr lang="en-US" b="1" dirty="0">
                  <a:latin typeface="Times New Roman" panose="02020603050405020304" pitchFamily="18" charset="0"/>
                  <a:cs typeface="Times New Roman" panose="02020603050405020304" pitchFamily="18" charset="0"/>
                </a:rPr>
                <a:t>A. Overall Population</a:t>
              </a:r>
              <a:endParaRPr lang="en-US" dirty="0">
                <a:latin typeface="Times New Roman" panose="02020603050405020304" pitchFamily="18" charset="0"/>
                <a:cs typeface="Times New Roman" panose="02020603050405020304" pitchFamily="18" charset="0"/>
              </a:endParaRPr>
            </a:p>
          </p:txBody>
        </p:sp>
      </p:grpSp>
      <p:sp>
        <p:nvSpPr>
          <p:cNvPr id="32" name="Rectangle 31"/>
          <p:cNvSpPr/>
          <p:nvPr/>
        </p:nvSpPr>
        <p:spPr>
          <a:xfrm>
            <a:off x="5297655" y="6446793"/>
            <a:ext cx="401155" cy="115526"/>
          </a:xfrm>
          <a:prstGeom prst="rect">
            <a:avLst/>
          </a:prstGeom>
          <a:solidFill>
            <a:srgbClr val="113C64"/>
          </a:solidFill>
          <a:ln w="12700">
            <a:solidFill>
              <a:srgbClr val="11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96716" fontAlgn="base">
              <a:spcBef>
                <a:spcPct val="0"/>
              </a:spcBef>
              <a:spcAft>
                <a:spcPct val="0"/>
              </a:spcAft>
            </a:pPr>
            <a:endParaRPr lang="en-GB" sz="1400" dirty="0">
              <a:solidFill>
                <a:srgbClr val="FFFFFF"/>
              </a:solidFill>
              <a:latin typeface="Times New Roman" panose="02020603050405020304" pitchFamily="18" charset="0"/>
              <a:cs typeface="Times New Roman" panose="02020603050405020304" pitchFamily="18" charset="0"/>
            </a:endParaRPr>
          </a:p>
        </p:txBody>
      </p:sp>
      <p:sp>
        <p:nvSpPr>
          <p:cNvPr id="33" name="TextBox 32"/>
          <p:cNvSpPr txBox="1"/>
          <p:nvPr/>
        </p:nvSpPr>
        <p:spPr>
          <a:xfrm>
            <a:off x="5698810" y="6334506"/>
            <a:ext cx="7499979" cy="141303"/>
          </a:xfrm>
          <a:prstGeom prst="rect">
            <a:avLst/>
          </a:prstGeom>
          <a:noFill/>
        </p:spPr>
        <p:txBody>
          <a:bodyPr wrap="square" rtlCol="0">
            <a:spAutoFit/>
          </a:bodyPr>
          <a:lstStyle/>
          <a:p>
            <a:pPr fontAlgn="base">
              <a:spcBef>
                <a:spcPct val="0"/>
              </a:spcBef>
              <a:spcAft>
                <a:spcPct val="0"/>
              </a:spcAft>
            </a:pPr>
            <a:r>
              <a:rPr lang="en-GB" sz="1400" b="1" dirty="0">
                <a:solidFill>
                  <a:srgbClr val="231F20"/>
                </a:solidFill>
                <a:latin typeface="Times New Roman" panose="02020603050405020304" pitchFamily="18" charset="0"/>
                <a:cs typeface="Times New Roman" panose="02020603050405020304" pitchFamily="18" charset="0"/>
              </a:rPr>
              <a:t>Secukinumab 300 mg s.c. (N = 113)</a:t>
            </a:r>
          </a:p>
        </p:txBody>
      </p:sp>
      <p:sp>
        <p:nvSpPr>
          <p:cNvPr id="34" name="Rectangle 33"/>
          <p:cNvSpPr/>
          <p:nvPr/>
        </p:nvSpPr>
        <p:spPr>
          <a:xfrm>
            <a:off x="5297655" y="6640342"/>
            <a:ext cx="401155" cy="79334"/>
          </a:xfrm>
          <a:prstGeom prst="rect">
            <a:avLst/>
          </a:prstGeom>
          <a:solidFill>
            <a:srgbClr val="559ED6"/>
          </a:solidFill>
          <a:ln w="12700">
            <a:solidFill>
              <a:srgbClr val="559E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096716" fontAlgn="base">
              <a:spcBef>
                <a:spcPct val="0"/>
              </a:spcBef>
              <a:spcAft>
                <a:spcPct val="0"/>
              </a:spcAft>
            </a:pPr>
            <a:endParaRPr lang="en-GB" sz="1400" dirty="0">
              <a:solidFill>
                <a:srgbClr val="FFFFFF"/>
              </a:solidFill>
              <a:latin typeface="Times New Roman" panose="02020603050405020304" pitchFamily="18" charset="0"/>
              <a:cs typeface="Times New Roman" panose="02020603050405020304" pitchFamily="18" charset="0"/>
            </a:endParaRPr>
          </a:p>
        </p:txBody>
      </p:sp>
      <p:sp>
        <p:nvSpPr>
          <p:cNvPr id="35" name="TextBox 34"/>
          <p:cNvSpPr txBox="1"/>
          <p:nvPr/>
        </p:nvSpPr>
        <p:spPr>
          <a:xfrm>
            <a:off x="5698810" y="6528055"/>
            <a:ext cx="7474833" cy="141303"/>
          </a:xfrm>
          <a:prstGeom prst="rect">
            <a:avLst/>
          </a:prstGeom>
          <a:noFill/>
        </p:spPr>
        <p:txBody>
          <a:bodyPr wrap="square" rtlCol="0">
            <a:spAutoFit/>
          </a:bodyPr>
          <a:lstStyle/>
          <a:p>
            <a:pPr fontAlgn="base">
              <a:spcBef>
                <a:spcPct val="0"/>
              </a:spcBef>
              <a:spcAft>
                <a:spcPct val="0"/>
              </a:spcAft>
            </a:pPr>
            <a:r>
              <a:rPr lang="en-GB" sz="1400" b="1" dirty="0">
                <a:solidFill>
                  <a:srgbClr val="231F20"/>
                </a:solidFill>
                <a:latin typeface="Times New Roman" panose="02020603050405020304" pitchFamily="18" charset="0"/>
                <a:cs typeface="Times New Roman" panose="02020603050405020304" pitchFamily="18" charset="0"/>
              </a:rPr>
              <a:t>Secukinumab 150 mg s.c. (N = 110)</a:t>
            </a:r>
          </a:p>
        </p:txBody>
      </p:sp>
      <p:grpSp>
        <p:nvGrpSpPr>
          <p:cNvPr id="36" name="Group 35"/>
          <p:cNvGrpSpPr/>
          <p:nvPr/>
        </p:nvGrpSpPr>
        <p:grpSpPr>
          <a:xfrm>
            <a:off x="228600" y="3870825"/>
            <a:ext cx="11082622" cy="2580293"/>
            <a:chOff x="-55755" y="1222091"/>
            <a:chExt cx="11082622" cy="4789665"/>
          </a:xfrm>
        </p:grpSpPr>
        <p:graphicFrame>
          <p:nvGraphicFramePr>
            <p:cNvPr id="37" name="Chart 36"/>
            <p:cNvGraphicFramePr/>
            <p:nvPr>
              <p:extLst>
                <p:ext uri="{D42A27DB-BD31-4B8C-83A1-F6EECF244321}">
                  <p14:modId xmlns:p14="http://schemas.microsoft.com/office/powerpoint/2010/main" val="148192835"/>
                </p:ext>
              </p:extLst>
            </p:nvPr>
          </p:nvGraphicFramePr>
          <p:xfrm>
            <a:off x="-55755" y="1348007"/>
            <a:ext cx="5715000" cy="3992541"/>
          </p:xfrm>
          <a:graphic>
            <a:graphicData uri="http://schemas.openxmlformats.org/drawingml/2006/chart">
              <c:chart xmlns:c="http://schemas.openxmlformats.org/drawingml/2006/chart" xmlns:r="http://schemas.openxmlformats.org/officeDocument/2006/relationships" r:id="rId4"/>
            </a:graphicData>
          </a:graphic>
        </p:graphicFrame>
        <p:sp>
          <p:nvSpPr>
            <p:cNvPr id="38" name="TextBox 37"/>
            <p:cNvSpPr txBox="1"/>
            <p:nvPr/>
          </p:nvSpPr>
          <p:spPr>
            <a:xfrm>
              <a:off x="1596668" y="5488697"/>
              <a:ext cx="338554" cy="514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74</a:t>
              </a:r>
            </a:p>
          </p:txBody>
        </p:sp>
        <p:sp>
          <p:nvSpPr>
            <p:cNvPr id="39" name="TextBox 38"/>
            <p:cNvSpPr txBox="1"/>
            <p:nvPr/>
          </p:nvSpPr>
          <p:spPr>
            <a:xfrm>
              <a:off x="1608478" y="5208379"/>
              <a:ext cx="338554" cy="514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77</a:t>
              </a:r>
            </a:p>
          </p:txBody>
        </p:sp>
        <p:sp>
          <p:nvSpPr>
            <p:cNvPr id="40" name="TextBox 39"/>
            <p:cNvSpPr txBox="1"/>
            <p:nvPr/>
          </p:nvSpPr>
          <p:spPr>
            <a:xfrm>
              <a:off x="1327124" y="5488697"/>
              <a:ext cx="396262" cy="276999"/>
            </a:xfrm>
            <a:prstGeom prst="rect">
              <a:avLst/>
            </a:prstGeom>
            <a:noFill/>
          </p:spPr>
          <p:txBody>
            <a:bodyPr wrap="none" rtlCol="0">
              <a:spAutoFit/>
            </a:bodyPr>
            <a:lstStyle/>
            <a:p>
              <a:r>
                <a:rPr lang="en-US" sz="1200" b="1" dirty="0">
                  <a:solidFill>
                    <a:srgbClr val="4F8AE4"/>
                  </a:solidFill>
                  <a:latin typeface="Times New Roman" panose="02020603050405020304" pitchFamily="18" charset="0"/>
                  <a:cs typeface="Times New Roman" panose="02020603050405020304" pitchFamily="18" charset="0"/>
                </a:rPr>
                <a:t>n= </a:t>
              </a:r>
            </a:p>
          </p:txBody>
        </p:sp>
        <p:sp>
          <p:nvSpPr>
            <p:cNvPr id="41" name="TextBox 40"/>
            <p:cNvSpPr txBox="1"/>
            <p:nvPr/>
          </p:nvSpPr>
          <p:spPr>
            <a:xfrm>
              <a:off x="1318621" y="5204424"/>
              <a:ext cx="396262" cy="514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sp>
          <p:nvSpPr>
            <p:cNvPr id="42" name="TextBox 41"/>
            <p:cNvSpPr txBox="1"/>
            <p:nvPr/>
          </p:nvSpPr>
          <p:spPr>
            <a:xfrm>
              <a:off x="3190754" y="5485378"/>
              <a:ext cx="338554" cy="514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73</a:t>
              </a:r>
            </a:p>
          </p:txBody>
        </p:sp>
        <p:sp>
          <p:nvSpPr>
            <p:cNvPr id="43" name="TextBox 42"/>
            <p:cNvSpPr txBox="1"/>
            <p:nvPr/>
          </p:nvSpPr>
          <p:spPr>
            <a:xfrm>
              <a:off x="3193979" y="5211186"/>
              <a:ext cx="338554" cy="514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75</a:t>
              </a:r>
            </a:p>
          </p:txBody>
        </p:sp>
        <p:sp>
          <p:nvSpPr>
            <p:cNvPr id="44" name="TextBox 43"/>
            <p:cNvSpPr txBox="1"/>
            <p:nvPr/>
          </p:nvSpPr>
          <p:spPr>
            <a:xfrm>
              <a:off x="2921210" y="5485378"/>
              <a:ext cx="396262" cy="514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n= </a:t>
              </a:r>
            </a:p>
          </p:txBody>
        </p:sp>
        <p:sp>
          <p:nvSpPr>
            <p:cNvPr id="45" name="TextBox 44"/>
            <p:cNvSpPr txBox="1"/>
            <p:nvPr/>
          </p:nvSpPr>
          <p:spPr>
            <a:xfrm>
              <a:off x="2929713" y="5204422"/>
              <a:ext cx="396262" cy="514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sp>
          <p:nvSpPr>
            <p:cNvPr id="46" name="TextBox 45"/>
            <p:cNvSpPr txBox="1"/>
            <p:nvPr/>
          </p:nvSpPr>
          <p:spPr>
            <a:xfrm>
              <a:off x="4873398" y="5485378"/>
              <a:ext cx="338554" cy="514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71</a:t>
              </a:r>
            </a:p>
          </p:txBody>
        </p:sp>
        <p:sp>
          <p:nvSpPr>
            <p:cNvPr id="47" name="TextBox 46"/>
            <p:cNvSpPr txBox="1"/>
            <p:nvPr/>
          </p:nvSpPr>
          <p:spPr>
            <a:xfrm>
              <a:off x="4860177" y="5226203"/>
              <a:ext cx="338554" cy="514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75</a:t>
              </a:r>
            </a:p>
          </p:txBody>
        </p:sp>
        <p:sp>
          <p:nvSpPr>
            <p:cNvPr id="48" name="TextBox 47"/>
            <p:cNvSpPr txBox="1"/>
            <p:nvPr/>
          </p:nvSpPr>
          <p:spPr>
            <a:xfrm>
              <a:off x="4603854" y="5485378"/>
              <a:ext cx="396262" cy="514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n= </a:t>
              </a:r>
            </a:p>
          </p:txBody>
        </p:sp>
        <p:sp>
          <p:nvSpPr>
            <p:cNvPr id="49" name="TextBox 48"/>
            <p:cNvSpPr txBox="1"/>
            <p:nvPr/>
          </p:nvSpPr>
          <p:spPr>
            <a:xfrm>
              <a:off x="4603854" y="5203854"/>
              <a:ext cx="396262" cy="514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graphicFrame>
          <p:nvGraphicFramePr>
            <p:cNvPr id="50" name="Chart 49"/>
            <p:cNvGraphicFramePr/>
            <p:nvPr>
              <p:extLst>
                <p:ext uri="{D42A27DB-BD31-4B8C-83A1-F6EECF244321}">
                  <p14:modId xmlns:p14="http://schemas.microsoft.com/office/powerpoint/2010/main" val="3649671302"/>
                </p:ext>
              </p:extLst>
            </p:nvPr>
          </p:nvGraphicFramePr>
          <p:xfrm>
            <a:off x="5311867" y="1222091"/>
            <a:ext cx="5715000" cy="4169665"/>
          </p:xfrm>
          <a:graphic>
            <a:graphicData uri="http://schemas.openxmlformats.org/drawingml/2006/chart">
              <c:chart xmlns:c="http://schemas.openxmlformats.org/drawingml/2006/chart" xmlns:r="http://schemas.openxmlformats.org/officeDocument/2006/relationships" r:id="rId5"/>
            </a:graphicData>
          </a:graphic>
        </p:graphicFrame>
        <p:sp>
          <p:nvSpPr>
            <p:cNvPr id="51" name="TextBox 50"/>
            <p:cNvSpPr txBox="1"/>
            <p:nvPr/>
          </p:nvSpPr>
          <p:spPr>
            <a:xfrm>
              <a:off x="7027181" y="5486789"/>
              <a:ext cx="338554" cy="514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21</a:t>
              </a:r>
            </a:p>
          </p:txBody>
        </p:sp>
        <p:sp>
          <p:nvSpPr>
            <p:cNvPr id="52" name="TextBox 51"/>
            <p:cNvSpPr txBox="1"/>
            <p:nvPr/>
          </p:nvSpPr>
          <p:spPr>
            <a:xfrm>
              <a:off x="7027181" y="5254877"/>
              <a:ext cx="338554" cy="514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20</a:t>
              </a:r>
            </a:p>
          </p:txBody>
        </p:sp>
        <p:sp>
          <p:nvSpPr>
            <p:cNvPr id="53" name="TextBox 52"/>
            <p:cNvSpPr txBox="1"/>
            <p:nvPr/>
          </p:nvSpPr>
          <p:spPr>
            <a:xfrm>
              <a:off x="6757637" y="5486789"/>
              <a:ext cx="396262" cy="514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n= </a:t>
              </a:r>
            </a:p>
          </p:txBody>
        </p:sp>
        <p:sp>
          <p:nvSpPr>
            <p:cNvPr id="54" name="TextBox 53"/>
            <p:cNvSpPr txBox="1"/>
            <p:nvPr/>
          </p:nvSpPr>
          <p:spPr>
            <a:xfrm>
              <a:off x="6757637" y="5254877"/>
              <a:ext cx="396262" cy="514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sp>
          <p:nvSpPr>
            <p:cNvPr id="55" name="TextBox 54"/>
            <p:cNvSpPr txBox="1"/>
            <p:nvPr/>
          </p:nvSpPr>
          <p:spPr>
            <a:xfrm>
              <a:off x="8572062" y="5497577"/>
              <a:ext cx="338554" cy="514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19</a:t>
              </a:r>
            </a:p>
          </p:txBody>
        </p:sp>
        <p:sp>
          <p:nvSpPr>
            <p:cNvPr id="56" name="TextBox 55"/>
            <p:cNvSpPr txBox="1"/>
            <p:nvPr/>
          </p:nvSpPr>
          <p:spPr>
            <a:xfrm>
              <a:off x="8563559" y="5203854"/>
              <a:ext cx="410960" cy="514179"/>
            </a:xfrm>
            <a:prstGeom prst="rect">
              <a:avLst/>
            </a:prstGeom>
            <a:noFill/>
          </p:spPr>
          <p:txBody>
            <a:bodyPr wrap="squar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18</a:t>
              </a:r>
            </a:p>
          </p:txBody>
        </p:sp>
        <p:sp>
          <p:nvSpPr>
            <p:cNvPr id="57" name="TextBox 56"/>
            <p:cNvSpPr txBox="1"/>
            <p:nvPr/>
          </p:nvSpPr>
          <p:spPr>
            <a:xfrm>
              <a:off x="8302518" y="5497577"/>
              <a:ext cx="396262" cy="514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n= </a:t>
              </a:r>
            </a:p>
          </p:txBody>
        </p:sp>
        <p:sp>
          <p:nvSpPr>
            <p:cNvPr id="58" name="TextBox 57"/>
            <p:cNvSpPr txBox="1"/>
            <p:nvPr/>
          </p:nvSpPr>
          <p:spPr>
            <a:xfrm>
              <a:off x="8302518" y="5249510"/>
              <a:ext cx="481010" cy="514179"/>
            </a:xfrm>
            <a:prstGeom prst="rect">
              <a:avLst/>
            </a:prstGeom>
            <a:noFill/>
          </p:spPr>
          <p:txBody>
            <a:bodyPr wrap="squar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sp>
          <p:nvSpPr>
            <p:cNvPr id="59" name="TextBox 58"/>
            <p:cNvSpPr txBox="1"/>
            <p:nvPr/>
          </p:nvSpPr>
          <p:spPr>
            <a:xfrm>
              <a:off x="10091182" y="5481422"/>
              <a:ext cx="338554" cy="514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17</a:t>
              </a:r>
            </a:p>
          </p:txBody>
        </p:sp>
        <p:sp>
          <p:nvSpPr>
            <p:cNvPr id="60" name="TextBox 59"/>
            <p:cNvSpPr txBox="1"/>
            <p:nvPr/>
          </p:nvSpPr>
          <p:spPr>
            <a:xfrm>
              <a:off x="10091182" y="5249510"/>
              <a:ext cx="338554" cy="514179"/>
            </a:xfrm>
            <a:prstGeom prst="rect">
              <a:avLst/>
            </a:prstGeom>
            <a:noFill/>
          </p:spPr>
          <p:txBody>
            <a:bodyPr wrap="non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17</a:t>
              </a:r>
            </a:p>
          </p:txBody>
        </p:sp>
        <p:sp>
          <p:nvSpPr>
            <p:cNvPr id="61" name="TextBox 60"/>
            <p:cNvSpPr txBox="1"/>
            <p:nvPr/>
          </p:nvSpPr>
          <p:spPr>
            <a:xfrm>
              <a:off x="9821638" y="5481422"/>
              <a:ext cx="396262" cy="514179"/>
            </a:xfrm>
            <a:prstGeom prst="rect">
              <a:avLst/>
            </a:prstGeom>
            <a:noFill/>
          </p:spPr>
          <p:txBody>
            <a:bodyPr wrap="none" rtlCol="0">
              <a:spAutoFit/>
            </a:bodyPr>
            <a:lstStyle/>
            <a:p>
              <a:r>
                <a:rPr lang="en-US" sz="1200" b="1" dirty="0">
                  <a:solidFill>
                    <a:srgbClr val="559ED6"/>
                  </a:solidFill>
                  <a:latin typeface="Times New Roman" panose="02020603050405020304" pitchFamily="18" charset="0"/>
                  <a:cs typeface="Times New Roman" panose="02020603050405020304" pitchFamily="18" charset="0"/>
                </a:rPr>
                <a:t>n= </a:t>
              </a:r>
            </a:p>
          </p:txBody>
        </p:sp>
        <p:sp>
          <p:nvSpPr>
            <p:cNvPr id="62" name="TextBox 61"/>
            <p:cNvSpPr txBox="1"/>
            <p:nvPr/>
          </p:nvSpPr>
          <p:spPr>
            <a:xfrm>
              <a:off x="9822071" y="5260397"/>
              <a:ext cx="481010" cy="514179"/>
            </a:xfrm>
            <a:prstGeom prst="rect">
              <a:avLst/>
            </a:prstGeom>
            <a:noFill/>
          </p:spPr>
          <p:txBody>
            <a:bodyPr wrap="square" rtlCol="0">
              <a:spAutoFit/>
            </a:bodyPr>
            <a:lstStyle/>
            <a:p>
              <a:r>
                <a:rPr lang="en-US" sz="1200" b="1" dirty="0">
                  <a:solidFill>
                    <a:srgbClr val="113C64"/>
                  </a:solidFill>
                  <a:latin typeface="Times New Roman" panose="02020603050405020304" pitchFamily="18" charset="0"/>
                  <a:cs typeface="Times New Roman" panose="02020603050405020304" pitchFamily="18" charset="0"/>
                </a:rPr>
                <a:t>n= </a:t>
              </a:r>
            </a:p>
          </p:txBody>
        </p:sp>
      </p:grpSp>
      <p:sp>
        <p:nvSpPr>
          <p:cNvPr id="63" name="Rectangle 62"/>
          <p:cNvSpPr/>
          <p:nvPr/>
        </p:nvSpPr>
        <p:spPr>
          <a:xfrm>
            <a:off x="2482097" y="3889350"/>
            <a:ext cx="1545616" cy="307777"/>
          </a:xfrm>
          <a:prstGeom prst="rect">
            <a:avLst/>
          </a:prstGeom>
        </p:spPr>
        <p:txBody>
          <a:bodyPr wrap="none">
            <a:spAutoFit/>
          </a:bodyPr>
          <a:lstStyle/>
          <a:p>
            <a:r>
              <a:rPr lang="en-GB" sz="1400" b="1" dirty="0"/>
              <a:t>Anti–TNF-naïve </a:t>
            </a:r>
            <a:endParaRPr lang="en-US" sz="1400" dirty="0"/>
          </a:p>
        </p:txBody>
      </p:sp>
      <p:sp>
        <p:nvSpPr>
          <p:cNvPr id="3" name="Rectangle 2"/>
          <p:cNvSpPr/>
          <p:nvPr/>
        </p:nvSpPr>
        <p:spPr>
          <a:xfrm>
            <a:off x="8373833" y="3900512"/>
            <a:ext cx="1218603" cy="307777"/>
          </a:xfrm>
          <a:prstGeom prst="rect">
            <a:avLst/>
          </a:prstGeom>
        </p:spPr>
        <p:txBody>
          <a:bodyPr wrap="none">
            <a:spAutoFit/>
          </a:bodyPr>
          <a:lstStyle/>
          <a:p>
            <a:r>
              <a:rPr lang="en-GB" sz="1400" b="1" dirty="0"/>
              <a:t>Anti–TNF-IR</a:t>
            </a:r>
            <a:endParaRPr lang="en-US" sz="1400" b="1" dirty="0"/>
          </a:p>
        </p:txBody>
      </p:sp>
      <p:sp>
        <p:nvSpPr>
          <p:cNvPr id="64" name="Rectangle 63"/>
          <p:cNvSpPr/>
          <p:nvPr/>
        </p:nvSpPr>
        <p:spPr>
          <a:xfrm>
            <a:off x="605971" y="3592699"/>
            <a:ext cx="2176686" cy="369332"/>
          </a:xfrm>
          <a:prstGeom prst="rect">
            <a:avLst/>
          </a:prstGeom>
          <a:ln>
            <a:solidFill>
              <a:schemeClr val="bg1"/>
            </a:solidFill>
          </a:ln>
        </p:spPr>
        <p:txBody>
          <a:bodyPr wrap="none">
            <a:spAutoFit/>
          </a:bodyPr>
          <a:lstStyle/>
          <a:p>
            <a:r>
              <a:rPr lang="en-US" b="1" dirty="0">
                <a:latin typeface="Times New Roman" panose="02020603050405020304" pitchFamily="18" charset="0"/>
                <a:cs typeface="Times New Roman" panose="02020603050405020304" pitchFamily="18" charset="0"/>
              </a:rPr>
              <a:t>B. Anti–TNF Status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6156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Summary of Efficacy Outcomes through 5 Years (Week 260) (slide 1/2)</a:t>
            </a:r>
            <a:endParaRPr lang="en-US" dirty="0"/>
          </a:p>
        </p:txBody>
      </p:sp>
      <p:sp>
        <p:nvSpPr>
          <p:cNvPr id="4" name="Text Placeholder 3"/>
          <p:cNvSpPr>
            <a:spLocks noGrp="1"/>
          </p:cNvSpPr>
          <p:nvPr>
            <p:ph type="body" sz="quarter" idx="12"/>
          </p:nvPr>
        </p:nvSpPr>
        <p:spPr/>
        <p:txBody>
          <a:bodyPr/>
          <a:lstStyle/>
          <a:p>
            <a:pPr algn="just">
              <a:lnSpc>
                <a:spcPct val="115000"/>
              </a:lnSpc>
              <a:spcAft>
                <a:spcPts val="0"/>
              </a:spcAft>
              <a:tabLst>
                <a:tab pos="342900" algn="l"/>
              </a:tabLst>
            </a:pPr>
            <a:r>
              <a:rPr lang="en-US" dirty="0"/>
              <a:t>ASAS, Assessment of Spondyloarthritis International Society; BASDAI, Bath Ankylosing Spondylitis Disease Activity Index; hsCRP, high sensitivity C-reactive protein; IR, inadequate response; M, number of patients in the treatment group with evaluation; SD, standard deviation; TNF, tumor necrosis factor</a:t>
            </a:r>
            <a:endParaRPr lang="en-US" sz="9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354331860"/>
              </p:ext>
            </p:extLst>
          </p:nvPr>
        </p:nvGraphicFramePr>
        <p:xfrm>
          <a:off x="609598" y="1909409"/>
          <a:ext cx="10972804" cy="4186590"/>
        </p:xfrm>
        <a:graphic>
          <a:graphicData uri="http://schemas.openxmlformats.org/drawingml/2006/table">
            <a:tbl>
              <a:tblPr firstRow="1" firstCol="1" bandRow="1" bandCol="1">
                <a:tableStyleId>{5940675A-B579-460E-94D1-54222C63F5DA}</a:tableStyleId>
              </a:tblPr>
              <a:tblGrid>
                <a:gridCol w="1390919">
                  <a:extLst>
                    <a:ext uri="{9D8B030D-6E8A-4147-A177-3AD203B41FA5}">
                      <a16:colId xmlns:a16="http://schemas.microsoft.com/office/drawing/2014/main" val="617449830"/>
                    </a:ext>
                  </a:extLst>
                </a:gridCol>
                <a:gridCol w="1390919">
                  <a:extLst>
                    <a:ext uri="{9D8B030D-6E8A-4147-A177-3AD203B41FA5}">
                      <a16:colId xmlns:a16="http://schemas.microsoft.com/office/drawing/2014/main" val="2391328521"/>
                    </a:ext>
                  </a:extLst>
                </a:gridCol>
                <a:gridCol w="1390919">
                  <a:extLst>
                    <a:ext uri="{9D8B030D-6E8A-4147-A177-3AD203B41FA5}">
                      <a16:colId xmlns:a16="http://schemas.microsoft.com/office/drawing/2014/main" val="1420725168"/>
                    </a:ext>
                  </a:extLst>
                </a:gridCol>
                <a:gridCol w="1313645">
                  <a:extLst>
                    <a:ext uri="{9D8B030D-6E8A-4147-A177-3AD203B41FA5}">
                      <a16:colId xmlns:a16="http://schemas.microsoft.com/office/drawing/2014/main" val="3388759021"/>
                    </a:ext>
                  </a:extLst>
                </a:gridCol>
                <a:gridCol w="1390919">
                  <a:extLst>
                    <a:ext uri="{9D8B030D-6E8A-4147-A177-3AD203B41FA5}">
                      <a16:colId xmlns:a16="http://schemas.microsoft.com/office/drawing/2014/main" val="4049548010"/>
                    </a:ext>
                  </a:extLst>
                </a:gridCol>
                <a:gridCol w="1390919">
                  <a:extLst>
                    <a:ext uri="{9D8B030D-6E8A-4147-A177-3AD203B41FA5}">
                      <a16:colId xmlns:a16="http://schemas.microsoft.com/office/drawing/2014/main" val="3670002272"/>
                    </a:ext>
                  </a:extLst>
                </a:gridCol>
                <a:gridCol w="1390919">
                  <a:extLst>
                    <a:ext uri="{9D8B030D-6E8A-4147-A177-3AD203B41FA5}">
                      <a16:colId xmlns:a16="http://schemas.microsoft.com/office/drawing/2014/main" val="3513774859"/>
                    </a:ext>
                  </a:extLst>
                </a:gridCol>
                <a:gridCol w="1313645">
                  <a:extLst>
                    <a:ext uri="{9D8B030D-6E8A-4147-A177-3AD203B41FA5}">
                      <a16:colId xmlns:a16="http://schemas.microsoft.com/office/drawing/2014/main" val="1146097921"/>
                    </a:ext>
                  </a:extLst>
                </a:gridCol>
              </a:tblGrid>
              <a:tr h="361152">
                <a:tc rowSpan="2">
                  <a:txBody>
                    <a:bodyPr/>
                    <a:lstStyle/>
                    <a:p>
                      <a:pPr marL="0" marR="0" algn="l">
                        <a:lnSpc>
                          <a:spcPct val="115000"/>
                        </a:lnSpc>
                        <a:spcBef>
                          <a:spcPts val="0"/>
                        </a:spcBef>
                        <a:spcAft>
                          <a:spcPts val="0"/>
                        </a:spcAft>
                        <a:tabLst>
                          <a:tab pos="342900" algn="l"/>
                        </a:tabLst>
                      </a:pPr>
                      <a:r>
                        <a:rPr lang="en-US" sz="1200" b="1" dirty="0">
                          <a:solidFill>
                            <a:schemeClr val="bg1"/>
                          </a:solidFill>
                          <a:effectLst/>
                        </a:rPr>
                        <a:t>Endpoints</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solidFill>
                      <a:srgbClr val="007989"/>
                    </a:solidFill>
                  </a:tcPr>
                </a:tc>
                <a:tc rowSpan="2">
                  <a:txBody>
                    <a:bodyPr/>
                    <a:lstStyle/>
                    <a:p>
                      <a:pPr marL="0" marR="0" algn="ctr">
                        <a:lnSpc>
                          <a:spcPct val="115000"/>
                        </a:lnSpc>
                        <a:spcBef>
                          <a:spcPts val="0"/>
                        </a:spcBef>
                        <a:spcAft>
                          <a:spcPts val="0"/>
                        </a:spcAft>
                        <a:tabLst>
                          <a:tab pos="342900" algn="l"/>
                        </a:tabLst>
                      </a:pPr>
                      <a:r>
                        <a:rPr lang="en-US" sz="1200" b="1" dirty="0">
                          <a:solidFill>
                            <a:schemeClr val="bg1"/>
                          </a:solidFill>
                          <a:effectLst/>
                        </a:rPr>
                        <a:t>Week</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solidFill>
                      <a:srgbClr val="007989"/>
                    </a:solidFill>
                  </a:tcPr>
                </a:tc>
                <a:tc gridSpan="3">
                  <a:txBody>
                    <a:bodyPr/>
                    <a:lstStyle/>
                    <a:p>
                      <a:pPr marL="0" marR="0" algn="ctr">
                        <a:lnSpc>
                          <a:spcPct val="115000"/>
                        </a:lnSpc>
                        <a:spcBef>
                          <a:spcPts val="0"/>
                        </a:spcBef>
                        <a:spcAft>
                          <a:spcPts val="0"/>
                        </a:spcAft>
                        <a:tabLst>
                          <a:tab pos="342900" algn="l"/>
                        </a:tabLst>
                      </a:pPr>
                      <a:r>
                        <a:rPr lang="en-US" sz="1200" b="1" dirty="0">
                          <a:solidFill>
                            <a:schemeClr val="bg1"/>
                          </a:solidFill>
                          <a:effectLst/>
                        </a:rPr>
                        <a:t>Secukinumab 300 mg</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solidFill>
                      <a:srgbClr val="113C64"/>
                    </a:solidFill>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tabLst>
                          <a:tab pos="342900" algn="l"/>
                        </a:tabLst>
                      </a:pPr>
                      <a:r>
                        <a:rPr lang="en-US" sz="1200" b="1" dirty="0">
                          <a:solidFill>
                            <a:schemeClr val="bg1"/>
                          </a:solidFill>
                          <a:effectLst/>
                        </a:rPr>
                        <a:t>Secukinumab 150 mg</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solidFill>
                      <a:srgbClr val="559ED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64780597"/>
                  </a:ext>
                </a:extLst>
              </a:tr>
              <a:tr h="575070">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b="1" dirty="0">
                          <a:solidFill>
                            <a:schemeClr val="bg1"/>
                          </a:solidFill>
                          <a:effectLst/>
                        </a:rPr>
                        <a:t>Overall population</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solidFill>
                      <a:srgbClr val="113C64"/>
                    </a:solidFill>
                  </a:tcPr>
                </a:tc>
                <a:tc>
                  <a:txBody>
                    <a:bodyPr/>
                    <a:lstStyle/>
                    <a:p>
                      <a:pPr marL="0" marR="0" algn="ctr">
                        <a:lnSpc>
                          <a:spcPct val="115000"/>
                        </a:lnSpc>
                        <a:spcBef>
                          <a:spcPts val="0"/>
                        </a:spcBef>
                        <a:spcAft>
                          <a:spcPts val="0"/>
                        </a:spcAft>
                        <a:tabLst>
                          <a:tab pos="342900" algn="l"/>
                        </a:tabLst>
                      </a:pPr>
                      <a:r>
                        <a:rPr lang="en-US" sz="1200" b="1" dirty="0">
                          <a:solidFill>
                            <a:schemeClr val="bg1"/>
                          </a:solidFill>
                          <a:effectLst/>
                        </a:rPr>
                        <a:t>TNF-naïve</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solidFill>
                      <a:srgbClr val="113C64"/>
                    </a:solidFill>
                  </a:tcPr>
                </a:tc>
                <a:tc>
                  <a:txBody>
                    <a:bodyPr/>
                    <a:lstStyle/>
                    <a:p>
                      <a:pPr marL="0" marR="0" algn="ctr">
                        <a:lnSpc>
                          <a:spcPct val="115000"/>
                        </a:lnSpc>
                        <a:spcBef>
                          <a:spcPts val="0"/>
                        </a:spcBef>
                        <a:spcAft>
                          <a:spcPts val="0"/>
                        </a:spcAft>
                        <a:tabLst>
                          <a:tab pos="342900" algn="l"/>
                        </a:tabLst>
                      </a:pPr>
                      <a:r>
                        <a:rPr lang="en-US" sz="1200" b="1" dirty="0">
                          <a:solidFill>
                            <a:schemeClr val="bg1"/>
                          </a:solidFill>
                          <a:effectLst/>
                        </a:rPr>
                        <a:t>TNF-IR</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solidFill>
                      <a:srgbClr val="113C64"/>
                    </a:solidFill>
                  </a:tcPr>
                </a:tc>
                <a:tc>
                  <a:txBody>
                    <a:bodyPr/>
                    <a:lstStyle/>
                    <a:p>
                      <a:pPr marL="0" marR="0" algn="ctr">
                        <a:lnSpc>
                          <a:spcPct val="115000"/>
                        </a:lnSpc>
                        <a:spcBef>
                          <a:spcPts val="0"/>
                        </a:spcBef>
                        <a:spcAft>
                          <a:spcPts val="0"/>
                        </a:spcAft>
                        <a:tabLst>
                          <a:tab pos="342900" algn="l"/>
                        </a:tabLst>
                      </a:pPr>
                      <a:r>
                        <a:rPr lang="en-US" sz="1200" b="1" dirty="0">
                          <a:solidFill>
                            <a:schemeClr val="bg1"/>
                          </a:solidFill>
                          <a:effectLst/>
                        </a:rPr>
                        <a:t>Overall population</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solidFill>
                      <a:srgbClr val="559ED6"/>
                    </a:solidFill>
                  </a:tcPr>
                </a:tc>
                <a:tc>
                  <a:txBody>
                    <a:bodyPr/>
                    <a:lstStyle/>
                    <a:p>
                      <a:pPr marL="0" marR="0" algn="ctr">
                        <a:lnSpc>
                          <a:spcPct val="115000"/>
                        </a:lnSpc>
                        <a:spcBef>
                          <a:spcPts val="0"/>
                        </a:spcBef>
                        <a:spcAft>
                          <a:spcPts val="0"/>
                        </a:spcAft>
                        <a:tabLst>
                          <a:tab pos="342900" algn="l"/>
                        </a:tabLst>
                      </a:pPr>
                      <a:r>
                        <a:rPr lang="en-US" sz="1200" b="1" dirty="0">
                          <a:solidFill>
                            <a:schemeClr val="bg1"/>
                          </a:solidFill>
                          <a:effectLst/>
                        </a:rPr>
                        <a:t>TNF-naïve</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solidFill>
                      <a:srgbClr val="559ED6"/>
                    </a:solidFill>
                  </a:tcPr>
                </a:tc>
                <a:tc>
                  <a:txBody>
                    <a:bodyPr/>
                    <a:lstStyle/>
                    <a:p>
                      <a:pPr marL="0" marR="0" algn="ctr">
                        <a:lnSpc>
                          <a:spcPct val="115000"/>
                        </a:lnSpc>
                        <a:spcBef>
                          <a:spcPts val="0"/>
                        </a:spcBef>
                        <a:spcAft>
                          <a:spcPts val="0"/>
                        </a:spcAft>
                        <a:tabLst>
                          <a:tab pos="342900" algn="l"/>
                        </a:tabLst>
                      </a:pPr>
                      <a:r>
                        <a:rPr lang="en-US" sz="1200" b="1" dirty="0">
                          <a:solidFill>
                            <a:schemeClr val="bg1"/>
                          </a:solidFill>
                          <a:effectLst/>
                        </a:rPr>
                        <a:t>TNF-IR</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solidFill>
                      <a:srgbClr val="559ED6"/>
                    </a:solidFill>
                  </a:tcPr>
                </a:tc>
                <a:extLst>
                  <a:ext uri="{0D108BD9-81ED-4DB2-BD59-A6C34878D82A}">
                    <a16:rowId xmlns:a16="http://schemas.microsoft.com/office/drawing/2014/main" val="3755253034"/>
                  </a:ext>
                </a:extLst>
              </a:tr>
              <a:tr h="361152">
                <a:tc rowSpan="3">
                  <a:txBody>
                    <a:bodyPr/>
                    <a:lstStyle/>
                    <a:p>
                      <a:pPr marL="0" marR="0" algn="l">
                        <a:lnSpc>
                          <a:spcPct val="115000"/>
                        </a:lnSpc>
                        <a:spcBef>
                          <a:spcPts val="0"/>
                        </a:spcBef>
                        <a:spcAft>
                          <a:spcPts val="0"/>
                        </a:spcAft>
                        <a:tabLst>
                          <a:tab pos="342900" algn="l"/>
                        </a:tabLst>
                      </a:pPr>
                      <a:r>
                        <a:rPr lang="en-US" sz="1200" b="1" dirty="0">
                          <a:effectLst/>
                        </a:rPr>
                        <a:t>ASAS 5/6, % (n/M)</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57.7 (56/97)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61.0 (47/77)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45.0 (9/20)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48.4 (46/95)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59.5 (44/74)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9.5 (2/21)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3410540887"/>
                  </a:ext>
                </a:extLst>
              </a:tr>
              <a:tr h="361152">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dirty="0">
                          <a:effectLst/>
                        </a:rPr>
                        <a:t>104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58.1 (54/93)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61.3 (46/75)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44.4 (8/18)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51.1 (47/92)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57.5 (42/73)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26.3 (5/19)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2464711115"/>
                  </a:ext>
                </a:extLst>
              </a:tr>
              <a:tr h="361152">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dirty="0">
                          <a:effectLst/>
                        </a:rPr>
                        <a:t>156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50.0 (46/92)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50.7 (38/75)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47.1 (8/17)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47.7 (42/88)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49.3 (35/71)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41.2 (7/17)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609955327"/>
                  </a:ext>
                </a:extLst>
              </a:tr>
              <a:tr h="361152">
                <a:tc rowSpan="3">
                  <a:txBody>
                    <a:bodyPr/>
                    <a:lstStyle/>
                    <a:p>
                      <a:pPr marL="0" marR="0" algn="l">
                        <a:lnSpc>
                          <a:spcPct val="115000"/>
                        </a:lnSpc>
                        <a:spcBef>
                          <a:spcPts val="0"/>
                        </a:spcBef>
                        <a:spcAft>
                          <a:spcPts val="0"/>
                        </a:spcAft>
                        <a:tabLst>
                          <a:tab pos="342900" algn="l"/>
                        </a:tabLst>
                      </a:pPr>
                      <a:r>
                        <a:rPr lang="en-US" sz="1200" b="1" dirty="0">
                          <a:effectLst/>
                        </a:rPr>
                        <a:t>BASDAI 50 response, % (n/M)</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48.5 (47/97)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50.6 (39/77)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40.0 (8/20)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41.1 (39/95)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45.9 (34/74)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23.8 (5/21)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3784989071"/>
                  </a:ext>
                </a:extLst>
              </a:tr>
              <a:tr h="361152">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dirty="0">
                          <a:effectLst/>
                        </a:rPr>
                        <a:t>104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61.3 (57/93)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65.3 (49/75)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44.4 (8/18)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45.7 (42/92)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52.1 (38/73)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21.1 (4/19)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1696581916"/>
                  </a:ext>
                </a:extLst>
              </a:tr>
              <a:tr h="361152">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dirty="0">
                          <a:effectLst/>
                        </a:rPr>
                        <a:t>156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55.4 (51/92)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57.3 (43/75)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47.1 (8/17)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42.0 (37/88)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45.1 (32/71)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29.4 (5/17)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3280419595"/>
                  </a:ext>
                </a:extLst>
              </a:tr>
              <a:tr h="361152">
                <a:tc rowSpan="3">
                  <a:txBody>
                    <a:bodyPr/>
                    <a:lstStyle/>
                    <a:p>
                      <a:pPr marL="0" marR="0" algn="l">
                        <a:lnSpc>
                          <a:spcPct val="115000"/>
                        </a:lnSpc>
                        <a:spcBef>
                          <a:spcPts val="0"/>
                        </a:spcBef>
                        <a:spcAft>
                          <a:spcPts val="0"/>
                        </a:spcAft>
                        <a:tabLst>
                          <a:tab pos="342900" algn="l"/>
                        </a:tabLst>
                      </a:pPr>
                      <a:r>
                        <a:rPr lang="en-US" sz="1200" b="1" dirty="0">
                          <a:effectLst/>
                        </a:rPr>
                        <a:t>hsCRP, mean change±SD (M)</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-6.5±12.7 (101)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-5.8±11.3 (79)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-9.1±16.7 (22)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-10.1±18.1 (96)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-11.0±16.1 (75)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-6.7±24.1 (21)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1812956052"/>
                  </a:ext>
                </a:extLst>
              </a:tr>
              <a:tr h="361152">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dirty="0">
                          <a:effectLst/>
                        </a:rPr>
                        <a:t>104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-5.4±11.8 (91)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-4.8±11.1 (73)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-7.8±14.5 (18)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-9.9±18.5 (91)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-11.0±18.1 (73)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-5.5±19.9 (18)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28441298"/>
                  </a:ext>
                </a:extLst>
              </a:tr>
              <a:tr h="361152">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dirty="0">
                          <a:effectLst/>
                        </a:rPr>
                        <a:t>156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-5.0±12.9 (93)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-4.2±12.2 (76)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-5.4±13.4 (17)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-8.6±18.3 (89)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-9.0±18.6 (70)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-5.3±24.6 (19)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571068365"/>
                  </a:ext>
                </a:extLst>
              </a:tr>
            </a:tbl>
          </a:graphicData>
        </a:graphic>
      </p:graphicFrame>
    </p:spTree>
    <p:extLst>
      <p:ext uri="{BB962C8B-B14F-4D97-AF65-F5344CB8AC3E}">
        <p14:creationId xmlns:p14="http://schemas.microsoft.com/office/powerpoint/2010/main" val="3037708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2" y="482603"/>
            <a:ext cx="10972800" cy="1041397"/>
          </a:xfrm>
        </p:spPr>
        <p:txBody>
          <a:bodyPr>
            <a:normAutofit/>
          </a:bodyPr>
          <a:lstStyle/>
          <a:p>
            <a:r>
              <a:rPr lang="en-US" b="1" dirty="0"/>
              <a:t>Summary of Efficacy Outcomes through 5 Years (Week 260) (slide 2/2)</a:t>
            </a:r>
            <a:endParaRPr lang="en-US" dirty="0"/>
          </a:p>
        </p:txBody>
      </p:sp>
      <p:sp>
        <p:nvSpPr>
          <p:cNvPr id="4" name="Text Placeholder 3"/>
          <p:cNvSpPr>
            <a:spLocks noGrp="1"/>
          </p:cNvSpPr>
          <p:nvPr>
            <p:ph type="body" sz="quarter" idx="12"/>
          </p:nvPr>
        </p:nvSpPr>
        <p:spPr/>
        <p:txBody>
          <a:bodyPr/>
          <a:lstStyle/>
          <a:p>
            <a:pPr algn="just">
              <a:lnSpc>
                <a:spcPct val="115000"/>
              </a:lnSpc>
              <a:spcAft>
                <a:spcPts val="0"/>
              </a:spcAft>
              <a:tabLst>
                <a:tab pos="342900" algn="l"/>
              </a:tabLst>
            </a:pPr>
            <a:r>
              <a:rPr lang="en-US" baseline="30000" dirty="0"/>
              <a:t>1</a:t>
            </a:r>
            <a:r>
              <a:rPr lang="en-US" dirty="0"/>
              <a:t>subgroup analysis not pre-specified for ASDAS-CRP inactive disease </a:t>
            </a:r>
            <a:endParaRPr lang="en-US" sz="900" dirty="0"/>
          </a:p>
          <a:p>
            <a:pPr algn="just">
              <a:lnSpc>
                <a:spcPct val="115000"/>
              </a:lnSpc>
              <a:spcAft>
                <a:spcPts val="0"/>
              </a:spcAft>
              <a:tabLst>
                <a:tab pos="342900" algn="l"/>
              </a:tabLst>
            </a:pPr>
            <a:r>
              <a:rPr lang="en-US" dirty="0"/>
              <a:t>ASDAS, Ankylosing Spondylitis Disease Activity; CRP, C-reactive protein; IR, inadequate response; M, number of patients in the treatment group with evaluation; ND, not done by TNF status; TNF, tumor necrosis factor</a:t>
            </a:r>
            <a:endParaRPr lang="en-US" sz="9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883125954"/>
              </p:ext>
            </p:extLst>
          </p:nvPr>
        </p:nvGraphicFramePr>
        <p:xfrm>
          <a:off x="609598" y="1909408"/>
          <a:ext cx="10972804" cy="4186592"/>
        </p:xfrm>
        <a:graphic>
          <a:graphicData uri="http://schemas.openxmlformats.org/drawingml/2006/table">
            <a:tbl>
              <a:tblPr firstRow="1" firstCol="1" bandRow="1" bandCol="1">
                <a:tableStyleId>{5940675A-B579-460E-94D1-54222C63F5DA}</a:tableStyleId>
              </a:tblPr>
              <a:tblGrid>
                <a:gridCol w="1390919">
                  <a:extLst>
                    <a:ext uri="{9D8B030D-6E8A-4147-A177-3AD203B41FA5}">
                      <a16:colId xmlns:a16="http://schemas.microsoft.com/office/drawing/2014/main" val="617449830"/>
                    </a:ext>
                  </a:extLst>
                </a:gridCol>
                <a:gridCol w="1390919">
                  <a:extLst>
                    <a:ext uri="{9D8B030D-6E8A-4147-A177-3AD203B41FA5}">
                      <a16:colId xmlns:a16="http://schemas.microsoft.com/office/drawing/2014/main" val="2391328521"/>
                    </a:ext>
                  </a:extLst>
                </a:gridCol>
                <a:gridCol w="1390919">
                  <a:extLst>
                    <a:ext uri="{9D8B030D-6E8A-4147-A177-3AD203B41FA5}">
                      <a16:colId xmlns:a16="http://schemas.microsoft.com/office/drawing/2014/main" val="1420725168"/>
                    </a:ext>
                  </a:extLst>
                </a:gridCol>
                <a:gridCol w="1313645">
                  <a:extLst>
                    <a:ext uri="{9D8B030D-6E8A-4147-A177-3AD203B41FA5}">
                      <a16:colId xmlns:a16="http://schemas.microsoft.com/office/drawing/2014/main" val="3388759021"/>
                    </a:ext>
                  </a:extLst>
                </a:gridCol>
                <a:gridCol w="1390919">
                  <a:extLst>
                    <a:ext uri="{9D8B030D-6E8A-4147-A177-3AD203B41FA5}">
                      <a16:colId xmlns:a16="http://schemas.microsoft.com/office/drawing/2014/main" val="4049548010"/>
                    </a:ext>
                  </a:extLst>
                </a:gridCol>
                <a:gridCol w="1390919">
                  <a:extLst>
                    <a:ext uri="{9D8B030D-6E8A-4147-A177-3AD203B41FA5}">
                      <a16:colId xmlns:a16="http://schemas.microsoft.com/office/drawing/2014/main" val="3670002272"/>
                    </a:ext>
                  </a:extLst>
                </a:gridCol>
                <a:gridCol w="1390919">
                  <a:extLst>
                    <a:ext uri="{9D8B030D-6E8A-4147-A177-3AD203B41FA5}">
                      <a16:colId xmlns:a16="http://schemas.microsoft.com/office/drawing/2014/main" val="3513774859"/>
                    </a:ext>
                  </a:extLst>
                </a:gridCol>
                <a:gridCol w="1313645">
                  <a:extLst>
                    <a:ext uri="{9D8B030D-6E8A-4147-A177-3AD203B41FA5}">
                      <a16:colId xmlns:a16="http://schemas.microsoft.com/office/drawing/2014/main" val="1146097921"/>
                    </a:ext>
                  </a:extLst>
                </a:gridCol>
              </a:tblGrid>
              <a:tr h="332018">
                <a:tc rowSpan="2">
                  <a:txBody>
                    <a:bodyPr/>
                    <a:lstStyle/>
                    <a:p>
                      <a:pPr marL="0" marR="0" algn="l">
                        <a:lnSpc>
                          <a:spcPct val="115000"/>
                        </a:lnSpc>
                        <a:spcBef>
                          <a:spcPts val="0"/>
                        </a:spcBef>
                        <a:spcAft>
                          <a:spcPts val="0"/>
                        </a:spcAft>
                        <a:tabLst>
                          <a:tab pos="342900" algn="l"/>
                        </a:tabLst>
                      </a:pPr>
                      <a:r>
                        <a:rPr lang="en-US" sz="1200" b="1" dirty="0">
                          <a:solidFill>
                            <a:schemeClr val="bg1"/>
                          </a:solidFill>
                          <a:effectLst/>
                        </a:rPr>
                        <a:t>Endpoints</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59564" marR="59564" marT="0" marB="0" anchor="ctr">
                    <a:solidFill>
                      <a:srgbClr val="007989"/>
                    </a:solidFill>
                  </a:tcPr>
                </a:tc>
                <a:tc rowSpan="2">
                  <a:txBody>
                    <a:bodyPr/>
                    <a:lstStyle/>
                    <a:p>
                      <a:pPr marL="0" marR="0" algn="ctr">
                        <a:lnSpc>
                          <a:spcPct val="115000"/>
                        </a:lnSpc>
                        <a:spcBef>
                          <a:spcPts val="0"/>
                        </a:spcBef>
                        <a:spcAft>
                          <a:spcPts val="0"/>
                        </a:spcAft>
                        <a:tabLst>
                          <a:tab pos="342900" algn="l"/>
                        </a:tabLst>
                      </a:pPr>
                      <a:r>
                        <a:rPr lang="en-US" sz="1200" b="1" dirty="0">
                          <a:solidFill>
                            <a:schemeClr val="bg1"/>
                          </a:solidFill>
                          <a:effectLst/>
                        </a:rPr>
                        <a:t>Week</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59564" marR="59564" marT="0" marB="0" anchor="ctr">
                    <a:solidFill>
                      <a:srgbClr val="007989"/>
                    </a:solidFill>
                  </a:tcPr>
                </a:tc>
                <a:tc gridSpan="3">
                  <a:txBody>
                    <a:bodyPr/>
                    <a:lstStyle/>
                    <a:p>
                      <a:pPr marL="0" marR="0" algn="ctr">
                        <a:lnSpc>
                          <a:spcPct val="115000"/>
                        </a:lnSpc>
                        <a:spcBef>
                          <a:spcPts val="0"/>
                        </a:spcBef>
                        <a:spcAft>
                          <a:spcPts val="0"/>
                        </a:spcAft>
                        <a:tabLst>
                          <a:tab pos="342900" algn="l"/>
                        </a:tabLst>
                      </a:pPr>
                      <a:r>
                        <a:rPr lang="en-US" sz="1200" b="1" dirty="0">
                          <a:solidFill>
                            <a:schemeClr val="bg1"/>
                          </a:solidFill>
                          <a:effectLst/>
                        </a:rPr>
                        <a:t>Secukinumab 300 mg</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59564" marR="59564" marT="0" marB="0" anchor="ctr">
                    <a:solidFill>
                      <a:srgbClr val="113C64"/>
                    </a:solidFill>
                  </a:tcPr>
                </a:tc>
                <a:tc hMerge="1">
                  <a:txBody>
                    <a:bodyPr/>
                    <a:lstStyle/>
                    <a:p>
                      <a:endParaRPr lang="en-US"/>
                    </a:p>
                  </a:txBody>
                  <a:tcPr/>
                </a:tc>
                <a:tc hMerge="1">
                  <a:txBody>
                    <a:bodyPr/>
                    <a:lstStyle/>
                    <a:p>
                      <a:endParaRPr lang="en-US"/>
                    </a:p>
                  </a:txBody>
                  <a:tcPr/>
                </a:tc>
                <a:tc gridSpan="3">
                  <a:txBody>
                    <a:bodyPr/>
                    <a:lstStyle/>
                    <a:p>
                      <a:pPr marL="0" marR="0" algn="ctr">
                        <a:lnSpc>
                          <a:spcPct val="115000"/>
                        </a:lnSpc>
                        <a:spcBef>
                          <a:spcPts val="0"/>
                        </a:spcBef>
                        <a:spcAft>
                          <a:spcPts val="0"/>
                        </a:spcAft>
                        <a:tabLst>
                          <a:tab pos="342900" algn="l"/>
                        </a:tabLst>
                      </a:pPr>
                      <a:r>
                        <a:rPr lang="en-US" sz="1200" b="1" dirty="0">
                          <a:solidFill>
                            <a:schemeClr val="bg1"/>
                          </a:solidFill>
                          <a:effectLst/>
                        </a:rPr>
                        <a:t>Secukinumab 150 mg</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59564" marR="59564" marT="0" marB="0" anchor="ctr">
                    <a:solidFill>
                      <a:srgbClr val="559ED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64780597"/>
                  </a:ext>
                </a:extLst>
              </a:tr>
              <a:tr h="577974">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b="1" dirty="0">
                          <a:solidFill>
                            <a:schemeClr val="bg1"/>
                          </a:solidFill>
                          <a:effectLst/>
                        </a:rPr>
                        <a:t>Overall population</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59564" marR="59564" marT="0" marB="0" anchor="ctr">
                    <a:solidFill>
                      <a:srgbClr val="113C64"/>
                    </a:solidFill>
                  </a:tcPr>
                </a:tc>
                <a:tc>
                  <a:txBody>
                    <a:bodyPr/>
                    <a:lstStyle/>
                    <a:p>
                      <a:pPr marL="0" marR="0" algn="ctr">
                        <a:lnSpc>
                          <a:spcPct val="115000"/>
                        </a:lnSpc>
                        <a:spcBef>
                          <a:spcPts val="0"/>
                        </a:spcBef>
                        <a:spcAft>
                          <a:spcPts val="0"/>
                        </a:spcAft>
                        <a:tabLst>
                          <a:tab pos="342900" algn="l"/>
                        </a:tabLst>
                      </a:pPr>
                      <a:r>
                        <a:rPr lang="en-US" sz="1200" b="1" dirty="0">
                          <a:solidFill>
                            <a:schemeClr val="bg1"/>
                          </a:solidFill>
                          <a:effectLst/>
                        </a:rPr>
                        <a:t>TNF-naïve</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59564" marR="59564" marT="0" marB="0" anchor="ctr">
                    <a:solidFill>
                      <a:srgbClr val="113C64"/>
                    </a:solidFill>
                  </a:tcPr>
                </a:tc>
                <a:tc>
                  <a:txBody>
                    <a:bodyPr/>
                    <a:lstStyle/>
                    <a:p>
                      <a:pPr marL="0" marR="0" algn="ctr">
                        <a:lnSpc>
                          <a:spcPct val="115000"/>
                        </a:lnSpc>
                        <a:spcBef>
                          <a:spcPts val="0"/>
                        </a:spcBef>
                        <a:spcAft>
                          <a:spcPts val="0"/>
                        </a:spcAft>
                        <a:tabLst>
                          <a:tab pos="342900" algn="l"/>
                        </a:tabLst>
                      </a:pPr>
                      <a:r>
                        <a:rPr lang="en-US" sz="1200" b="1" dirty="0">
                          <a:solidFill>
                            <a:schemeClr val="bg1"/>
                          </a:solidFill>
                          <a:effectLst/>
                        </a:rPr>
                        <a:t>TNF-IR</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59564" marR="59564" marT="0" marB="0" anchor="ctr">
                    <a:solidFill>
                      <a:srgbClr val="113C64"/>
                    </a:solidFill>
                  </a:tcPr>
                </a:tc>
                <a:tc>
                  <a:txBody>
                    <a:bodyPr/>
                    <a:lstStyle/>
                    <a:p>
                      <a:pPr marL="0" marR="0" algn="ctr">
                        <a:lnSpc>
                          <a:spcPct val="115000"/>
                        </a:lnSpc>
                        <a:spcBef>
                          <a:spcPts val="0"/>
                        </a:spcBef>
                        <a:spcAft>
                          <a:spcPts val="0"/>
                        </a:spcAft>
                        <a:tabLst>
                          <a:tab pos="342900" algn="l"/>
                        </a:tabLst>
                      </a:pPr>
                      <a:r>
                        <a:rPr lang="en-US" sz="1200" b="1" dirty="0">
                          <a:solidFill>
                            <a:schemeClr val="bg1"/>
                          </a:solidFill>
                          <a:effectLst/>
                        </a:rPr>
                        <a:t>Overall population</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59564" marR="59564" marT="0" marB="0" anchor="ctr">
                    <a:solidFill>
                      <a:srgbClr val="559ED6"/>
                    </a:solidFill>
                  </a:tcPr>
                </a:tc>
                <a:tc>
                  <a:txBody>
                    <a:bodyPr/>
                    <a:lstStyle/>
                    <a:p>
                      <a:pPr marL="0" marR="0" algn="ctr">
                        <a:lnSpc>
                          <a:spcPct val="115000"/>
                        </a:lnSpc>
                        <a:spcBef>
                          <a:spcPts val="0"/>
                        </a:spcBef>
                        <a:spcAft>
                          <a:spcPts val="0"/>
                        </a:spcAft>
                        <a:tabLst>
                          <a:tab pos="342900" algn="l"/>
                        </a:tabLst>
                      </a:pPr>
                      <a:r>
                        <a:rPr lang="en-US" sz="1200" b="1" dirty="0">
                          <a:solidFill>
                            <a:schemeClr val="bg1"/>
                          </a:solidFill>
                          <a:effectLst/>
                        </a:rPr>
                        <a:t>TNF-naïve</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59564" marR="59564" marT="0" marB="0" anchor="ctr">
                    <a:solidFill>
                      <a:srgbClr val="559ED6"/>
                    </a:solidFill>
                  </a:tcPr>
                </a:tc>
                <a:tc>
                  <a:txBody>
                    <a:bodyPr/>
                    <a:lstStyle/>
                    <a:p>
                      <a:pPr marL="0" marR="0" algn="ctr">
                        <a:lnSpc>
                          <a:spcPct val="115000"/>
                        </a:lnSpc>
                        <a:spcBef>
                          <a:spcPts val="0"/>
                        </a:spcBef>
                        <a:spcAft>
                          <a:spcPts val="0"/>
                        </a:spcAft>
                        <a:tabLst>
                          <a:tab pos="342900" algn="l"/>
                        </a:tabLst>
                      </a:pPr>
                      <a:r>
                        <a:rPr lang="en-US" sz="1200" b="1" dirty="0">
                          <a:solidFill>
                            <a:schemeClr val="bg1"/>
                          </a:solidFill>
                          <a:effectLst/>
                        </a:rPr>
                        <a:t>TNF-IR</a:t>
                      </a:r>
                      <a:endParaRPr lang="en-US" sz="1200" b="1" dirty="0">
                        <a:solidFill>
                          <a:schemeClr val="bg1"/>
                        </a:solidFill>
                        <a:effectLst/>
                        <a:latin typeface="+mn-lt"/>
                        <a:ea typeface="Calibri" panose="020F0502020204030204" pitchFamily="34" charset="0"/>
                        <a:cs typeface="Times New Roman" panose="02020603050405020304" pitchFamily="18" charset="0"/>
                      </a:endParaRPr>
                    </a:p>
                  </a:txBody>
                  <a:tcPr marL="59564" marR="59564" marT="0" marB="0" anchor="ctr">
                    <a:solidFill>
                      <a:srgbClr val="559ED6"/>
                    </a:solidFill>
                  </a:tcPr>
                </a:tc>
                <a:extLst>
                  <a:ext uri="{0D108BD9-81ED-4DB2-BD59-A6C34878D82A}">
                    <a16:rowId xmlns:a16="http://schemas.microsoft.com/office/drawing/2014/main" val="3755253034"/>
                  </a:ext>
                </a:extLst>
              </a:tr>
              <a:tr h="332018">
                <a:tc rowSpan="3">
                  <a:txBody>
                    <a:bodyPr/>
                    <a:lstStyle/>
                    <a:p>
                      <a:pPr marL="0" marR="0" algn="l">
                        <a:lnSpc>
                          <a:spcPct val="115000"/>
                        </a:lnSpc>
                        <a:spcBef>
                          <a:spcPts val="0"/>
                        </a:spcBef>
                        <a:spcAft>
                          <a:spcPts val="0"/>
                        </a:spcAft>
                        <a:tabLst>
                          <a:tab pos="342900" algn="l"/>
                        </a:tabLst>
                      </a:pPr>
                      <a:r>
                        <a:rPr lang="en-US" sz="1200" b="1" dirty="0">
                          <a:effectLst/>
                        </a:rPr>
                        <a:t>ASDAS-CRP inactive disease</a:t>
                      </a:r>
                      <a:r>
                        <a:rPr lang="en-US" sz="1200" b="1" baseline="30000" dirty="0">
                          <a:effectLst/>
                        </a:rPr>
                        <a:t>1</a:t>
                      </a:r>
                      <a:r>
                        <a:rPr lang="en-US" sz="1200" b="1" dirty="0">
                          <a:effectLst/>
                        </a:rPr>
                        <a:t>, % (n/M)</a:t>
                      </a:r>
                      <a:endParaRPr lang="en-US" sz="1200" b="1"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52</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25.8 (25/97)</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26.0 (20/77)</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25.0 (5/20)</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16.8 (16/95)</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20.3 (15/74)</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4.8 (1/21)</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3949704356"/>
                  </a:ext>
                </a:extLst>
              </a:tr>
              <a:tr h="332018">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dirty="0">
                          <a:effectLst/>
                        </a:rPr>
                        <a:t>104</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34.4 (31/90)</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36.1 (26/72)</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27.8 (5/18)</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17.6 (16/91)</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21.9 (16/73)</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0 (0/18)</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1575807732"/>
                  </a:ext>
                </a:extLst>
              </a:tr>
              <a:tr h="386584">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dirty="0">
                          <a:effectLst/>
                        </a:rPr>
                        <a:t>156</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25.0 (23/92)</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24.0 (18/75)</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29.4 (5/17)</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18.4 (16/87)</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21.4 (15/70)</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5.9 (1/17)</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2638271737"/>
                  </a:ext>
                </a:extLst>
              </a:tr>
              <a:tr h="332018">
                <a:tc rowSpan="3">
                  <a:txBody>
                    <a:bodyPr/>
                    <a:lstStyle/>
                    <a:p>
                      <a:pPr marL="0" marR="0" algn="l">
                        <a:lnSpc>
                          <a:spcPct val="115000"/>
                        </a:lnSpc>
                        <a:spcBef>
                          <a:spcPts val="0"/>
                        </a:spcBef>
                        <a:spcAft>
                          <a:spcPts val="0"/>
                        </a:spcAft>
                        <a:tabLst>
                          <a:tab pos="342900" algn="l"/>
                        </a:tabLst>
                      </a:pPr>
                      <a:r>
                        <a:rPr lang="en-US" sz="1200" b="1" dirty="0">
                          <a:effectLst/>
                        </a:rPr>
                        <a:t>ASDAS clinically important change</a:t>
                      </a:r>
                      <a:endParaRPr lang="en-US" sz="1200" b="1"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52</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62.9 (61/97)</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64.2 (61/95)</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278398833"/>
                  </a:ext>
                </a:extLst>
              </a:tr>
              <a:tr h="332018">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dirty="0">
                          <a:effectLst/>
                        </a:rPr>
                        <a:t>104</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66.7 (60/90)</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58.2 (53/91)</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4053818704"/>
                  </a:ext>
                </a:extLst>
              </a:tr>
              <a:tr h="386584">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dirty="0">
                          <a:effectLst/>
                        </a:rPr>
                        <a:t>156</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66.3 (61/92)</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52.9 (46/87)</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570065689"/>
                  </a:ext>
                </a:extLst>
              </a:tr>
              <a:tr h="332018">
                <a:tc rowSpan="3">
                  <a:txBody>
                    <a:bodyPr/>
                    <a:lstStyle/>
                    <a:p>
                      <a:pPr marL="0" marR="0" algn="l">
                        <a:lnSpc>
                          <a:spcPct val="115000"/>
                        </a:lnSpc>
                        <a:spcBef>
                          <a:spcPts val="0"/>
                        </a:spcBef>
                        <a:spcAft>
                          <a:spcPts val="0"/>
                        </a:spcAft>
                        <a:tabLst>
                          <a:tab pos="342900" algn="l"/>
                        </a:tabLst>
                      </a:pPr>
                      <a:r>
                        <a:rPr lang="en-US" sz="1200" b="1" dirty="0">
                          <a:effectLst/>
                        </a:rPr>
                        <a:t>ASDAS major improvement</a:t>
                      </a:r>
                      <a:endParaRPr lang="en-US" sz="1200" b="1"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52</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38.1 (37/97)</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32.6 (31/95)</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3232413479"/>
                  </a:ext>
                </a:extLst>
              </a:tr>
              <a:tr h="332018">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dirty="0">
                          <a:effectLst/>
                        </a:rPr>
                        <a:t>104</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38.9 (35/90)</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33.0 (30/91)</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3316296995"/>
                  </a:ext>
                </a:extLst>
              </a:tr>
              <a:tr h="511324">
                <a:tc vMerge="1">
                  <a:txBody>
                    <a:bodyPr/>
                    <a:lstStyle/>
                    <a:p>
                      <a:endParaRPr lang="en-US"/>
                    </a:p>
                  </a:txBody>
                  <a:tcPr/>
                </a:tc>
                <a:tc>
                  <a:txBody>
                    <a:bodyPr/>
                    <a:lstStyle/>
                    <a:p>
                      <a:pPr marL="0" marR="0" algn="ctr">
                        <a:lnSpc>
                          <a:spcPct val="115000"/>
                        </a:lnSpc>
                        <a:spcBef>
                          <a:spcPts val="0"/>
                        </a:spcBef>
                        <a:spcAft>
                          <a:spcPts val="0"/>
                        </a:spcAft>
                        <a:tabLst>
                          <a:tab pos="342900" algn="l"/>
                        </a:tabLst>
                      </a:pPr>
                      <a:r>
                        <a:rPr lang="en-US" sz="1200" dirty="0">
                          <a:effectLst/>
                        </a:rPr>
                        <a:t>156</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35.9 (33/92)</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29.9 (26/87)</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tc>
                  <a:txBody>
                    <a:bodyPr/>
                    <a:lstStyle/>
                    <a:p>
                      <a:pPr marL="0" marR="0" algn="ctr">
                        <a:lnSpc>
                          <a:spcPct val="115000"/>
                        </a:lnSpc>
                        <a:spcBef>
                          <a:spcPts val="0"/>
                        </a:spcBef>
                        <a:spcAft>
                          <a:spcPts val="0"/>
                        </a:spcAft>
                        <a:tabLst>
                          <a:tab pos="342900" algn="l"/>
                        </a:tabLst>
                      </a:pPr>
                      <a:r>
                        <a:rPr lang="en-US" sz="1200" dirty="0">
                          <a:effectLst/>
                        </a:rPr>
                        <a:t>ND</a:t>
                      </a:r>
                      <a:endParaRPr lang="en-US" sz="1200" dirty="0">
                        <a:effectLst/>
                        <a:latin typeface="+mn-lt"/>
                        <a:ea typeface="Calibri" panose="020F0502020204030204" pitchFamily="34" charset="0"/>
                        <a:cs typeface="Times New Roman" panose="02020603050405020304" pitchFamily="18" charset="0"/>
                      </a:endParaRPr>
                    </a:p>
                  </a:txBody>
                  <a:tcPr marL="59564" marR="59564" marT="0" marB="0" anchor="ctr"/>
                </a:tc>
                <a:extLst>
                  <a:ext uri="{0D108BD9-81ED-4DB2-BD59-A6C34878D82A}">
                    <a16:rowId xmlns:a16="http://schemas.microsoft.com/office/drawing/2014/main" val="1348043160"/>
                  </a:ext>
                </a:extLst>
              </a:tr>
            </a:tbl>
          </a:graphicData>
        </a:graphic>
      </p:graphicFrame>
    </p:spTree>
    <p:extLst>
      <p:ext uri="{BB962C8B-B14F-4D97-AF65-F5344CB8AC3E}">
        <p14:creationId xmlns:p14="http://schemas.microsoft.com/office/powerpoint/2010/main" val="3417597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Safety Profile Over the Entire Safety Reporting Period (slide 1/2)</a:t>
            </a:r>
            <a:endParaRPr lang="en-US" dirty="0"/>
          </a:p>
        </p:txBody>
      </p:sp>
      <p:sp>
        <p:nvSpPr>
          <p:cNvPr id="4" name="Text Placeholder 3"/>
          <p:cNvSpPr>
            <a:spLocks noGrp="1"/>
          </p:cNvSpPr>
          <p:nvPr>
            <p:ph type="body" sz="quarter" idx="12"/>
          </p:nvPr>
        </p:nvSpPr>
        <p:spPr/>
        <p:txBody>
          <a:bodyPr/>
          <a:lstStyle/>
          <a:p>
            <a:pPr>
              <a:spcAft>
                <a:spcPts val="0"/>
              </a:spcAft>
            </a:pPr>
            <a:r>
              <a:rPr lang="en-US" dirty="0"/>
              <a:t>*Includes placebo patients who were re-randomized to secukinumab at Week 16</a:t>
            </a:r>
          </a:p>
          <a:p>
            <a:pPr>
              <a:spcAft>
                <a:spcPts val="0"/>
              </a:spcAft>
            </a:pPr>
            <a:r>
              <a:rPr lang="en-US" baseline="30000" dirty="0"/>
              <a:t>╥</a:t>
            </a:r>
            <a:r>
              <a:rPr lang="en-US" dirty="0"/>
              <a:t>AEs with incidence rate &gt;5 per 100 patient years or relative frequency &gt;2% in the combined secukinumab group</a:t>
            </a:r>
          </a:p>
          <a:p>
            <a:pPr>
              <a:spcAft>
                <a:spcPts val="0"/>
              </a:spcAft>
            </a:pPr>
            <a:r>
              <a:rPr lang="en-US" dirty="0"/>
              <a:t>AEs, adverse events; EAIR, exposure adjusted incident rate; N, total number of patients</a:t>
            </a:r>
          </a:p>
        </p:txBody>
      </p:sp>
      <p:graphicFrame>
        <p:nvGraphicFramePr>
          <p:cNvPr id="5" name="Table 4"/>
          <p:cNvGraphicFramePr>
            <a:graphicFrameLocks noGrp="1"/>
          </p:cNvGraphicFramePr>
          <p:nvPr>
            <p:extLst>
              <p:ext uri="{D42A27DB-BD31-4B8C-83A1-F6EECF244321}">
                <p14:modId xmlns:p14="http://schemas.microsoft.com/office/powerpoint/2010/main" val="2667197625"/>
              </p:ext>
            </p:extLst>
          </p:nvPr>
        </p:nvGraphicFramePr>
        <p:xfrm>
          <a:off x="609599" y="1904996"/>
          <a:ext cx="10972800" cy="4004220"/>
        </p:xfrm>
        <a:graphic>
          <a:graphicData uri="http://schemas.openxmlformats.org/drawingml/2006/table">
            <a:tbl>
              <a:tblPr firstRow="1" bandRow="1">
                <a:tableStyleId>{5940675A-B579-460E-94D1-54222C63F5DA}</a:tableStyleId>
              </a:tblPr>
              <a:tblGrid>
                <a:gridCol w="3936339">
                  <a:extLst>
                    <a:ext uri="{9D8B030D-6E8A-4147-A177-3AD203B41FA5}">
                      <a16:colId xmlns:a16="http://schemas.microsoft.com/office/drawing/2014/main" val="3633535308"/>
                    </a:ext>
                  </a:extLst>
                </a:gridCol>
                <a:gridCol w="2345487">
                  <a:extLst>
                    <a:ext uri="{9D8B030D-6E8A-4147-A177-3AD203B41FA5}">
                      <a16:colId xmlns:a16="http://schemas.microsoft.com/office/drawing/2014/main" val="134308076"/>
                    </a:ext>
                  </a:extLst>
                </a:gridCol>
                <a:gridCol w="2345487">
                  <a:extLst>
                    <a:ext uri="{9D8B030D-6E8A-4147-A177-3AD203B41FA5}">
                      <a16:colId xmlns:a16="http://schemas.microsoft.com/office/drawing/2014/main" val="2049472499"/>
                    </a:ext>
                  </a:extLst>
                </a:gridCol>
                <a:gridCol w="2345487">
                  <a:extLst>
                    <a:ext uri="{9D8B030D-6E8A-4147-A177-3AD203B41FA5}">
                      <a16:colId xmlns:a16="http://schemas.microsoft.com/office/drawing/2014/main" val="2781516532"/>
                    </a:ext>
                  </a:extLst>
                </a:gridCol>
              </a:tblGrid>
              <a:tr h="914404">
                <a:tc>
                  <a:txBody>
                    <a:bodyPr/>
                    <a:lstStyle/>
                    <a:p>
                      <a:pPr marL="0" marR="0">
                        <a:lnSpc>
                          <a:spcPct val="115000"/>
                        </a:lnSpc>
                        <a:spcBef>
                          <a:spcPts val="0"/>
                        </a:spcBef>
                        <a:spcAft>
                          <a:spcPts val="1000"/>
                        </a:spcAft>
                        <a:tabLst>
                          <a:tab pos="342900" algn="l"/>
                          <a:tab pos="1668145" algn="l"/>
                        </a:tabLst>
                      </a:pPr>
                      <a:r>
                        <a:rPr lang="en-US" sz="1200" b="1" dirty="0">
                          <a:solidFill>
                            <a:schemeClr val="bg1"/>
                          </a:solidFill>
                          <a:effectLst/>
                        </a:rPr>
                        <a:t>Variable</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solidFill>
                      <a:srgbClr val="007989"/>
                    </a:solidFill>
                  </a:tcPr>
                </a:tc>
                <a:tc>
                  <a:txBody>
                    <a:bodyPr/>
                    <a:lstStyle/>
                    <a:p>
                      <a:pPr marL="0" marR="0" algn="ctr">
                        <a:lnSpc>
                          <a:spcPct val="100000"/>
                        </a:lnSpc>
                        <a:spcBef>
                          <a:spcPts val="0"/>
                        </a:spcBef>
                        <a:spcAft>
                          <a:spcPts val="600"/>
                        </a:spcAft>
                        <a:tabLst>
                          <a:tab pos="342900" algn="l"/>
                          <a:tab pos="1668145" algn="l"/>
                        </a:tabLst>
                      </a:pPr>
                      <a:r>
                        <a:rPr lang="en-US" sz="1200" b="1" dirty="0">
                          <a:solidFill>
                            <a:schemeClr val="bg1"/>
                          </a:solidFill>
                          <a:effectLst/>
                        </a:rPr>
                        <a:t>Any Secukinumab 300 mg </a:t>
                      </a:r>
                    </a:p>
                    <a:p>
                      <a:pPr marL="0" marR="0" algn="ctr">
                        <a:lnSpc>
                          <a:spcPct val="100000"/>
                        </a:lnSpc>
                        <a:spcBef>
                          <a:spcPts val="0"/>
                        </a:spcBef>
                        <a:spcAft>
                          <a:spcPts val="600"/>
                        </a:spcAft>
                        <a:tabLst>
                          <a:tab pos="342900" algn="l"/>
                          <a:tab pos="1668145" algn="l"/>
                        </a:tabLst>
                      </a:pPr>
                      <a:r>
                        <a:rPr lang="en-US" sz="1200" b="1" dirty="0">
                          <a:solidFill>
                            <a:schemeClr val="bg1"/>
                          </a:solidFill>
                          <a:effectLst/>
                        </a:rPr>
                        <a:t>(N = 113)</a:t>
                      </a:r>
                      <a:r>
                        <a:rPr lang="en-US" sz="1200" b="1" baseline="30000" dirty="0">
                          <a:solidFill>
                            <a:schemeClr val="bg1"/>
                          </a:solidFill>
                          <a:effectLst/>
                        </a:rPr>
                        <a:t>*</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solidFill>
                      <a:srgbClr val="113C64"/>
                    </a:solidFill>
                  </a:tcPr>
                </a:tc>
                <a:tc>
                  <a:txBody>
                    <a:bodyPr/>
                    <a:lstStyle/>
                    <a:p>
                      <a:pPr marL="0" marR="0" algn="ctr">
                        <a:lnSpc>
                          <a:spcPct val="100000"/>
                        </a:lnSpc>
                        <a:spcBef>
                          <a:spcPts val="0"/>
                        </a:spcBef>
                        <a:spcAft>
                          <a:spcPts val="600"/>
                        </a:spcAft>
                        <a:tabLst>
                          <a:tab pos="342900" algn="l"/>
                          <a:tab pos="1668145" algn="l"/>
                        </a:tabLst>
                      </a:pPr>
                      <a:r>
                        <a:rPr lang="en-US" sz="1200" b="1" dirty="0">
                          <a:solidFill>
                            <a:schemeClr val="bg1"/>
                          </a:solidFill>
                          <a:effectLst/>
                        </a:rPr>
                        <a:t>Any Secukinumab 150 mg</a:t>
                      </a:r>
                    </a:p>
                    <a:p>
                      <a:pPr marL="0" marR="0" algn="ctr">
                        <a:lnSpc>
                          <a:spcPct val="100000"/>
                        </a:lnSpc>
                        <a:spcBef>
                          <a:spcPts val="0"/>
                        </a:spcBef>
                        <a:spcAft>
                          <a:spcPts val="600"/>
                        </a:spcAft>
                        <a:tabLst>
                          <a:tab pos="342900" algn="l"/>
                          <a:tab pos="1668145" algn="l"/>
                        </a:tabLst>
                      </a:pPr>
                      <a:r>
                        <a:rPr lang="en-US" sz="1200" b="1" dirty="0">
                          <a:solidFill>
                            <a:schemeClr val="bg1"/>
                          </a:solidFill>
                          <a:effectLst/>
                        </a:rPr>
                        <a:t> (N = 110)</a:t>
                      </a:r>
                      <a:r>
                        <a:rPr lang="en-US" sz="1200" b="1" baseline="30000" dirty="0">
                          <a:solidFill>
                            <a:schemeClr val="bg1"/>
                          </a:solidFill>
                          <a:effectLst/>
                        </a:rPr>
                        <a:t>*</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solidFill>
                      <a:srgbClr val="559ED6"/>
                    </a:solidFill>
                  </a:tcPr>
                </a:tc>
                <a:tc>
                  <a:txBody>
                    <a:bodyPr/>
                    <a:lstStyle/>
                    <a:p>
                      <a:pPr marL="0" marR="0" algn="ctr">
                        <a:lnSpc>
                          <a:spcPct val="100000"/>
                        </a:lnSpc>
                        <a:spcBef>
                          <a:spcPts val="0"/>
                        </a:spcBef>
                        <a:spcAft>
                          <a:spcPts val="600"/>
                        </a:spcAft>
                        <a:tabLst>
                          <a:tab pos="342900" algn="l"/>
                          <a:tab pos="1668145" algn="l"/>
                        </a:tabLst>
                      </a:pPr>
                      <a:r>
                        <a:rPr lang="en-US" sz="1200" b="1" dirty="0">
                          <a:solidFill>
                            <a:schemeClr val="bg1"/>
                          </a:solidFill>
                          <a:effectLst/>
                        </a:rPr>
                        <a:t>Any secukinumab Pooled </a:t>
                      </a:r>
                    </a:p>
                    <a:p>
                      <a:pPr marL="0" marR="0" algn="ctr">
                        <a:lnSpc>
                          <a:spcPct val="100000"/>
                        </a:lnSpc>
                        <a:spcBef>
                          <a:spcPts val="0"/>
                        </a:spcBef>
                        <a:spcAft>
                          <a:spcPts val="600"/>
                        </a:spcAft>
                        <a:tabLst>
                          <a:tab pos="342900" algn="l"/>
                          <a:tab pos="1668145" algn="l"/>
                        </a:tabLst>
                      </a:pPr>
                      <a:r>
                        <a:rPr lang="en-US" sz="1200" b="1" dirty="0">
                          <a:solidFill>
                            <a:schemeClr val="bg1"/>
                          </a:solidFill>
                          <a:effectLst/>
                        </a:rPr>
                        <a:t>(N = 223)</a:t>
                      </a:r>
                      <a:r>
                        <a:rPr lang="en-US" sz="1200" b="1" baseline="30000" dirty="0">
                          <a:solidFill>
                            <a:schemeClr val="bg1"/>
                          </a:solidFill>
                          <a:effectLst/>
                        </a:rPr>
                        <a:t>*</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solidFill>
                      <a:srgbClr val="AC4E1B"/>
                    </a:solidFill>
                  </a:tcPr>
                </a:tc>
                <a:extLst>
                  <a:ext uri="{0D108BD9-81ED-4DB2-BD59-A6C34878D82A}">
                    <a16:rowId xmlns:a16="http://schemas.microsoft.com/office/drawing/2014/main" val="3925372273"/>
                  </a:ext>
                </a:extLst>
              </a:tr>
              <a:tr h="444842">
                <a:tc>
                  <a:txBody>
                    <a:bodyPr/>
                    <a:lstStyle/>
                    <a:p>
                      <a:pPr marL="0" marR="0">
                        <a:lnSpc>
                          <a:spcPct val="115000"/>
                        </a:lnSpc>
                        <a:spcBef>
                          <a:spcPts val="0"/>
                        </a:spcBef>
                        <a:spcAft>
                          <a:spcPts val="1000"/>
                        </a:spcAft>
                        <a:tabLst>
                          <a:tab pos="342900" algn="l"/>
                          <a:tab pos="1668145" algn="l"/>
                        </a:tabLst>
                      </a:pPr>
                      <a:r>
                        <a:rPr lang="en-US" sz="1200" b="1" dirty="0">
                          <a:effectLst/>
                        </a:rPr>
                        <a:t>Exposure to study treatment – days, mean ± SD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0"/>
                        </a:spcAft>
                        <a:tabLst>
                          <a:tab pos="342900" algn="l"/>
                        </a:tabLst>
                      </a:pPr>
                      <a:r>
                        <a:rPr lang="en-US" sz="1200" dirty="0">
                          <a:effectLst/>
                        </a:rPr>
                        <a:t>980.3 ± 305.4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0"/>
                        </a:spcAft>
                        <a:tabLst>
                          <a:tab pos="342900" algn="l"/>
                        </a:tabLst>
                      </a:pPr>
                      <a:r>
                        <a:rPr lang="en-US" sz="1200" dirty="0">
                          <a:effectLst/>
                        </a:rPr>
                        <a:t>990.8 ± 272.5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0"/>
                        </a:spcAft>
                        <a:tabLst>
                          <a:tab pos="342900" algn="l"/>
                        </a:tabLst>
                      </a:pPr>
                      <a:r>
                        <a:rPr lang="en-US" sz="1200" dirty="0">
                          <a:effectLst/>
                        </a:rPr>
                        <a:t>985.5 ± 289.0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698382956"/>
                  </a:ext>
                </a:extLst>
              </a:tr>
              <a:tr h="444842">
                <a:tc>
                  <a:txBody>
                    <a:bodyPr/>
                    <a:lstStyle/>
                    <a:p>
                      <a:pPr marL="0" marR="0">
                        <a:lnSpc>
                          <a:spcPct val="115000"/>
                        </a:lnSpc>
                        <a:spcBef>
                          <a:spcPts val="0"/>
                        </a:spcBef>
                        <a:spcAft>
                          <a:spcPts val="1000"/>
                        </a:spcAft>
                        <a:tabLst>
                          <a:tab pos="342900" algn="l"/>
                          <a:tab pos="1668145" algn="l"/>
                        </a:tabLst>
                      </a:pPr>
                      <a:r>
                        <a:rPr lang="en-US" sz="1200" b="1" dirty="0">
                          <a:effectLst/>
                        </a:rPr>
                        <a:t>Discontinued due to AEs, n (%)</a:t>
                      </a:r>
                      <a:r>
                        <a:rPr lang="en-US" sz="1200" b="1" baseline="30000" dirty="0">
                          <a:effectLst/>
                        </a:rPr>
                        <a:t>*</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0"/>
                        </a:spcAft>
                        <a:tabLst>
                          <a:tab pos="342900" algn="l"/>
                        </a:tabLst>
                      </a:pPr>
                      <a:r>
                        <a:rPr lang="en-US" sz="1200" dirty="0">
                          <a:effectLst/>
                        </a:rPr>
                        <a:t>5 (4.4)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0"/>
                        </a:spcAft>
                        <a:tabLst>
                          <a:tab pos="342900" algn="l"/>
                        </a:tabLst>
                      </a:pPr>
                      <a:r>
                        <a:rPr lang="en-US" sz="1200" dirty="0">
                          <a:effectLst/>
                        </a:rPr>
                        <a:t>5 (4.5)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0"/>
                        </a:spcAft>
                        <a:tabLst>
                          <a:tab pos="342900" algn="l"/>
                        </a:tabLst>
                      </a:pPr>
                      <a:r>
                        <a:rPr lang="en-US" sz="1200" dirty="0">
                          <a:effectLst/>
                        </a:rPr>
                        <a:t>10 (4.5)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3277029640"/>
                  </a:ext>
                </a:extLst>
              </a:tr>
              <a:tr h="218218">
                <a:tc gridSpan="4">
                  <a:txBody>
                    <a:bodyPr/>
                    <a:lstStyle/>
                    <a:p>
                      <a:pPr marL="0" marR="0" algn="ctr">
                        <a:lnSpc>
                          <a:spcPct val="115000"/>
                        </a:lnSpc>
                        <a:spcBef>
                          <a:spcPts val="0"/>
                        </a:spcBef>
                        <a:spcAft>
                          <a:spcPts val="0"/>
                        </a:spcAft>
                        <a:tabLst>
                          <a:tab pos="342900" algn="l"/>
                        </a:tabLst>
                      </a:pPr>
                      <a:r>
                        <a:rPr lang="en-US" sz="1200" b="1" dirty="0">
                          <a:effectLst/>
                        </a:rPr>
                        <a:t>Treatment-emergent AEs, n (EAIR per 100 patient-years)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0006543"/>
                  </a:ext>
                </a:extLst>
              </a:tr>
              <a:tr h="220462">
                <a:tc>
                  <a:txBody>
                    <a:bodyPr/>
                    <a:lstStyle/>
                    <a:p>
                      <a:pPr marL="0" marR="0">
                        <a:lnSpc>
                          <a:spcPct val="115000"/>
                        </a:lnSpc>
                        <a:spcBef>
                          <a:spcPts val="0"/>
                        </a:spcBef>
                        <a:spcAft>
                          <a:spcPts val="1000"/>
                        </a:spcAft>
                        <a:tabLst>
                          <a:tab pos="342900" algn="l"/>
                          <a:tab pos="1668145" algn="l"/>
                        </a:tabLst>
                      </a:pPr>
                      <a:r>
                        <a:rPr lang="en-US" sz="1200" b="1" dirty="0">
                          <a:effectLst/>
                        </a:rPr>
                        <a:t>Any AEs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0"/>
                        </a:spcAft>
                        <a:tabLst>
                          <a:tab pos="342900" algn="l"/>
                        </a:tabLst>
                      </a:pPr>
                      <a:r>
                        <a:rPr lang="en-US" sz="1200" dirty="0">
                          <a:effectLst/>
                        </a:rPr>
                        <a:t>102 (130.6)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0"/>
                        </a:spcAft>
                        <a:tabLst>
                          <a:tab pos="342900" algn="l"/>
                        </a:tabLst>
                      </a:pPr>
                      <a:r>
                        <a:rPr lang="en-US" sz="1200" dirty="0">
                          <a:effectLst/>
                        </a:rPr>
                        <a:t>98 (129.6)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0"/>
                        </a:spcAft>
                        <a:tabLst>
                          <a:tab pos="342900" algn="l"/>
                        </a:tabLst>
                      </a:pPr>
                      <a:r>
                        <a:rPr lang="en-US" sz="1200" dirty="0">
                          <a:effectLst/>
                        </a:rPr>
                        <a:t>200 (130.1)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2056271898"/>
                  </a:ext>
                </a:extLst>
              </a:tr>
              <a:tr h="220462">
                <a:tc>
                  <a:txBody>
                    <a:bodyPr/>
                    <a:lstStyle/>
                    <a:p>
                      <a:pPr marL="0" marR="0">
                        <a:lnSpc>
                          <a:spcPct val="115000"/>
                        </a:lnSpc>
                        <a:spcBef>
                          <a:spcPts val="0"/>
                        </a:spcBef>
                        <a:spcAft>
                          <a:spcPts val="1000"/>
                        </a:spcAft>
                        <a:tabLst>
                          <a:tab pos="342900" algn="l"/>
                          <a:tab pos="1668145" algn="l"/>
                        </a:tabLst>
                      </a:pPr>
                      <a:r>
                        <a:rPr lang="en-US" sz="1200" b="1" dirty="0">
                          <a:effectLst/>
                        </a:rPr>
                        <a:t>Any serious AEs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0"/>
                        </a:spcAft>
                        <a:tabLst>
                          <a:tab pos="342900" algn="l"/>
                        </a:tabLst>
                      </a:pPr>
                      <a:r>
                        <a:rPr lang="en-US" sz="1200" dirty="0">
                          <a:effectLst/>
                        </a:rPr>
                        <a:t>11 (3.8)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0"/>
                        </a:spcAft>
                        <a:tabLst>
                          <a:tab pos="342900" algn="l"/>
                        </a:tabLst>
                      </a:pPr>
                      <a:r>
                        <a:rPr lang="en-US" sz="1200" dirty="0">
                          <a:effectLst/>
                        </a:rPr>
                        <a:t>11 (3.9)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0"/>
                        </a:spcAft>
                        <a:tabLst>
                          <a:tab pos="342900" algn="l"/>
                        </a:tabLst>
                      </a:pPr>
                      <a:r>
                        <a:rPr lang="en-US" sz="1200" dirty="0">
                          <a:effectLst/>
                        </a:rPr>
                        <a:t>22 (3.8)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2520817269"/>
                  </a:ext>
                </a:extLst>
              </a:tr>
              <a:tr h="218218">
                <a:tc gridSpan="4">
                  <a:txBody>
                    <a:bodyPr/>
                    <a:lstStyle/>
                    <a:p>
                      <a:pPr marL="0" marR="0">
                        <a:lnSpc>
                          <a:spcPct val="115000"/>
                        </a:lnSpc>
                        <a:spcBef>
                          <a:spcPts val="0"/>
                        </a:spcBef>
                        <a:spcAft>
                          <a:spcPts val="1000"/>
                        </a:spcAft>
                        <a:tabLst>
                          <a:tab pos="342900" algn="l"/>
                          <a:tab pos="1668145" algn="l"/>
                        </a:tabLst>
                      </a:pPr>
                      <a:r>
                        <a:rPr lang="en-US" sz="1200" b="1" dirty="0">
                          <a:effectLst/>
                        </a:rPr>
                        <a:t>Most common AEs</a:t>
                      </a:r>
                      <a:r>
                        <a:rPr lang="en-US" sz="1200" b="1" baseline="30000" dirty="0">
                          <a:effectLst/>
                        </a:rPr>
                        <a:t>╥</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42479721"/>
                  </a:ext>
                </a:extLst>
              </a:tr>
              <a:tr h="220462">
                <a:tc>
                  <a:txBody>
                    <a:bodyPr/>
                    <a:lstStyle/>
                    <a:p>
                      <a:pPr marL="161290" marR="0">
                        <a:lnSpc>
                          <a:spcPct val="115000"/>
                        </a:lnSpc>
                        <a:spcBef>
                          <a:spcPts val="0"/>
                        </a:spcBef>
                        <a:spcAft>
                          <a:spcPts val="1000"/>
                        </a:spcAft>
                        <a:tabLst>
                          <a:tab pos="342900" algn="l"/>
                          <a:tab pos="1668145" algn="l"/>
                        </a:tabLst>
                      </a:pPr>
                      <a:r>
                        <a:rPr lang="en-US" sz="1200" dirty="0">
                          <a:effectLst/>
                        </a:rPr>
                        <a:t>Nasopharyngitis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27 (10.6)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27 (11.1)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54 (10.8)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2016906534"/>
                  </a:ext>
                </a:extLst>
              </a:tr>
              <a:tr h="220462">
                <a:tc>
                  <a:txBody>
                    <a:bodyPr/>
                    <a:lstStyle/>
                    <a:p>
                      <a:pPr marL="161290" marR="0">
                        <a:lnSpc>
                          <a:spcPct val="115000"/>
                        </a:lnSpc>
                        <a:spcBef>
                          <a:spcPts val="0"/>
                        </a:spcBef>
                        <a:spcAft>
                          <a:spcPts val="1000"/>
                        </a:spcAft>
                        <a:tabLst>
                          <a:tab pos="342900" algn="l"/>
                          <a:tab pos="1668145" algn="l"/>
                        </a:tabLst>
                      </a:pPr>
                      <a:r>
                        <a:rPr lang="en-US" sz="1200" dirty="0">
                          <a:effectLst/>
                        </a:rPr>
                        <a:t>Arthralgia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14 (5.0)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14 (5.1)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28 (5.0)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2715036242"/>
                  </a:ext>
                </a:extLst>
              </a:tr>
              <a:tr h="220462">
                <a:tc>
                  <a:txBody>
                    <a:bodyPr/>
                    <a:lstStyle/>
                    <a:p>
                      <a:pPr marL="161290" marR="0">
                        <a:lnSpc>
                          <a:spcPct val="115000"/>
                        </a:lnSpc>
                        <a:spcBef>
                          <a:spcPts val="0"/>
                        </a:spcBef>
                        <a:spcAft>
                          <a:spcPts val="1000"/>
                        </a:spcAft>
                        <a:tabLst>
                          <a:tab pos="342900" algn="l"/>
                          <a:tab pos="1668145" algn="l"/>
                        </a:tabLst>
                      </a:pPr>
                      <a:r>
                        <a:rPr lang="en-US" sz="1200" dirty="0">
                          <a:effectLst/>
                        </a:rPr>
                        <a:t>Respiratory tract infection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16 (5.9)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12 (4.3)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28 (5.1)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89988304"/>
                  </a:ext>
                </a:extLst>
              </a:tr>
              <a:tr h="220462">
                <a:tc>
                  <a:txBody>
                    <a:bodyPr/>
                    <a:lstStyle/>
                    <a:p>
                      <a:pPr marL="161290" marR="0">
                        <a:lnSpc>
                          <a:spcPct val="115000"/>
                        </a:lnSpc>
                        <a:spcBef>
                          <a:spcPts val="0"/>
                        </a:spcBef>
                        <a:spcAft>
                          <a:spcPts val="1000"/>
                        </a:spcAft>
                        <a:tabLst>
                          <a:tab pos="342900" algn="l"/>
                          <a:tab pos="1668145" algn="l"/>
                        </a:tabLst>
                      </a:pPr>
                      <a:r>
                        <a:rPr lang="en-US" sz="1200" dirty="0">
                          <a:effectLst/>
                        </a:rPr>
                        <a:t>Headache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14 (5.0)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12 (4.5)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26 (4.7)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1085230591"/>
                  </a:ext>
                </a:extLst>
              </a:tr>
              <a:tr h="220462">
                <a:tc>
                  <a:txBody>
                    <a:bodyPr/>
                    <a:lstStyle/>
                    <a:p>
                      <a:pPr marL="161290" marR="0">
                        <a:lnSpc>
                          <a:spcPct val="115000"/>
                        </a:lnSpc>
                        <a:spcBef>
                          <a:spcPts val="0"/>
                        </a:spcBef>
                        <a:spcAft>
                          <a:spcPts val="1000"/>
                        </a:spcAft>
                        <a:tabLst>
                          <a:tab pos="342900" algn="l"/>
                          <a:tab pos="1668145" algn="l"/>
                        </a:tabLst>
                      </a:pPr>
                      <a:r>
                        <a:rPr lang="en-US" sz="1200" dirty="0">
                          <a:effectLst/>
                        </a:rPr>
                        <a:t>Bronchitis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9 (3.1)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14 (5.1)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23 (4.1)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201194581"/>
                  </a:ext>
                </a:extLst>
              </a:tr>
              <a:tr h="220462">
                <a:tc>
                  <a:txBody>
                    <a:bodyPr/>
                    <a:lstStyle/>
                    <a:p>
                      <a:pPr marL="161290" marR="0">
                        <a:lnSpc>
                          <a:spcPct val="115000"/>
                        </a:lnSpc>
                        <a:spcBef>
                          <a:spcPts val="0"/>
                        </a:spcBef>
                        <a:spcAft>
                          <a:spcPts val="1000"/>
                        </a:spcAft>
                        <a:tabLst>
                          <a:tab pos="342900" algn="l"/>
                          <a:tab pos="1668145" algn="l"/>
                        </a:tabLst>
                      </a:pPr>
                      <a:r>
                        <a:rPr lang="en-US" sz="1200" dirty="0">
                          <a:effectLst/>
                        </a:rPr>
                        <a:t>Diarrhoea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9 (3.2)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11 (4.0)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20 (3.6)</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1293984211"/>
                  </a:ext>
                </a:extLst>
              </a:tr>
            </a:tbl>
          </a:graphicData>
        </a:graphic>
      </p:graphicFrame>
    </p:spTree>
    <p:extLst>
      <p:ext uri="{BB962C8B-B14F-4D97-AF65-F5344CB8AC3E}">
        <p14:creationId xmlns:p14="http://schemas.microsoft.com/office/powerpoint/2010/main" val="2849311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Safety Profile Over the Entire Safety Reporting Period (slide 2/2)</a:t>
            </a:r>
            <a:endParaRPr lang="en-US" dirty="0"/>
          </a:p>
        </p:txBody>
      </p:sp>
      <p:sp>
        <p:nvSpPr>
          <p:cNvPr id="4" name="Text Placeholder 3"/>
          <p:cNvSpPr>
            <a:spLocks noGrp="1"/>
          </p:cNvSpPr>
          <p:nvPr>
            <p:ph type="body" sz="quarter" idx="12"/>
          </p:nvPr>
        </p:nvSpPr>
        <p:spPr/>
        <p:txBody>
          <a:bodyPr/>
          <a:lstStyle/>
          <a:p>
            <a:pPr>
              <a:spcAft>
                <a:spcPts val="0"/>
              </a:spcAft>
            </a:pPr>
            <a:r>
              <a:rPr lang="en-US" baseline="30000" dirty="0"/>
              <a:t>$</a:t>
            </a:r>
            <a:r>
              <a:rPr lang="en-US" dirty="0"/>
              <a:t>No Grade 3/4 neutropenic laboratory values were reported as AEs or had associated infections; EAIR not reported</a:t>
            </a:r>
          </a:p>
          <a:p>
            <a:pPr>
              <a:spcAft>
                <a:spcPts val="0"/>
              </a:spcAft>
            </a:pPr>
            <a:r>
              <a:rPr lang="en-US" dirty="0"/>
              <a:t>AEs, adverse events; EAIR, exposure adjusted incident rate; MACE, major adverse cardiovascular event; N, total number of patients</a:t>
            </a:r>
          </a:p>
        </p:txBody>
      </p:sp>
      <p:graphicFrame>
        <p:nvGraphicFramePr>
          <p:cNvPr id="5" name="Table 4"/>
          <p:cNvGraphicFramePr>
            <a:graphicFrameLocks noGrp="1"/>
          </p:cNvGraphicFramePr>
          <p:nvPr>
            <p:extLst>
              <p:ext uri="{D42A27DB-BD31-4B8C-83A1-F6EECF244321}">
                <p14:modId xmlns:p14="http://schemas.microsoft.com/office/powerpoint/2010/main" val="1208688392"/>
              </p:ext>
            </p:extLst>
          </p:nvPr>
        </p:nvGraphicFramePr>
        <p:xfrm>
          <a:off x="609600" y="1904999"/>
          <a:ext cx="10972800" cy="3575810"/>
        </p:xfrm>
        <a:graphic>
          <a:graphicData uri="http://schemas.openxmlformats.org/drawingml/2006/table">
            <a:tbl>
              <a:tblPr firstRow="1" bandRow="1">
                <a:tableStyleId>{5940675A-B579-460E-94D1-54222C63F5DA}</a:tableStyleId>
              </a:tblPr>
              <a:tblGrid>
                <a:gridCol w="3936339">
                  <a:extLst>
                    <a:ext uri="{9D8B030D-6E8A-4147-A177-3AD203B41FA5}">
                      <a16:colId xmlns:a16="http://schemas.microsoft.com/office/drawing/2014/main" val="3633535308"/>
                    </a:ext>
                  </a:extLst>
                </a:gridCol>
                <a:gridCol w="2345487">
                  <a:extLst>
                    <a:ext uri="{9D8B030D-6E8A-4147-A177-3AD203B41FA5}">
                      <a16:colId xmlns:a16="http://schemas.microsoft.com/office/drawing/2014/main" val="134308076"/>
                    </a:ext>
                  </a:extLst>
                </a:gridCol>
                <a:gridCol w="2345487">
                  <a:extLst>
                    <a:ext uri="{9D8B030D-6E8A-4147-A177-3AD203B41FA5}">
                      <a16:colId xmlns:a16="http://schemas.microsoft.com/office/drawing/2014/main" val="2049472499"/>
                    </a:ext>
                  </a:extLst>
                </a:gridCol>
                <a:gridCol w="2345487">
                  <a:extLst>
                    <a:ext uri="{9D8B030D-6E8A-4147-A177-3AD203B41FA5}">
                      <a16:colId xmlns:a16="http://schemas.microsoft.com/office/drawing/2014/main" val="2781516532"/>
                    </a:ext>
                  </a:extLst>
                </a:gridCol>
              </a:tblGrid>
              <a:tr h="914400">
                <a:tc>
                  <a:txBody>
                    <a:bodyPr/>
                    <a:lstStyle/>
                    <a:p>
                      <a:pPr marL="0" marR="0">
                        <a:lnSpc>
                          <a:spcPct val="100000"/>
                        </a:lnSpc>
                        <a:spcBef>
                          <a:spcPts val="0"/>
                        </a:spcBef>
                        <a:spcAft>
                          <a:spcPts val="600"/>
                        </a:spcAft>
                        <a:tabLst>
                          <a:tab pos="342900" algn="l"/>
                          <a:tab pos="1668145" algn="l"/>
                        </a:tabLst>
                      </a:pPr>
                      <a:r>
                        <a:rPr lang="en-US" sz="1200" b="1" dirty="0">
                          <a:solidFill>
                            <a:schemeClr val="bg1"/>
                          </a:solidFill>
                          <a:effectLst/>
                        </a:rPr>
                        <a:t>Variable</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solidFill>
                      <a:srgbClr val="007989"/>
                    </a:solidFill>
                  </a:tcPr>
                </a:tc>
                <a:tc>
                  <a:txBody>
                    <a:bodyPr/>
                    <a:lstStyle/>
                    <a:p>
                      <a:pPr marL="0" marR="0" algn="ctr">
                        <a:lnSpc>
                          <a:spcPct val="100000"/>
                        </a:lnSpc>
                        <a:spcBef>
                          <a:spcPts val="0"/>
                        </a:spcBef>
                        <a:spcAft>
                          <a:spcPts val="600"/>
                        </a:spcAft>
                        <a:tabLst>
                          <a:tab pos="342900" algn="l"/>
                          <a:tab pos="1668145" algn="l"/>
                        </a:tabLst>
                      </a:pPr>
                      <a:r>
                        <a:rPr lang="en-US" sz="1200" b="1" dirty="0">
                          <a:solidFill>
                            <a:schemeClr val="bg1"/>
                          </a:solidFill>
                          <a:effectLst/>
                        </a:rPr>
                        <a:t>Any Secukinumab 300 mg </a:t>
                      </a:r>
                    </a:p>
                    <a:p>
                      <a:pPr marL="0" marR="0" algn="ctr">
                        <a:lnSpc>
                          <a:spcPct val="100000"/>
                        </a:lnSpc>
                        <a:spcBef>
                          <a:spcPts val="0"/>
                        </a:spcBef>
                        <a:spcAft>
                          <a:spcPts val="600"/>
                        </a:spcAft>
                        <a:tabLst>
                          <a:tab pos="342900" algn="l"/>
                          <a:tab pos="1668145" algn="l"/>
                        </a:tabLst>
                      </a:pPr>
                      <a:r>
                        <a:rPr lang="en-US" sz="1200" b="1" dirty="0">
                          <a:solidFill>
                            <a:schemeClr val="bg1"/>
                          </a:solidFill>
                          <a:effectLst/>
                        </a:rPr>
                        <a:t>(N = 113)</a:t>
                      </a:r>
                      <a:r>
                        <a:rPr lang="en-US" sz="1200" b="1" baseline="30000" dirty="0">
                          <a:solidFill>
                            <a:schemeClr val="bg1"/>
                          </a:solidFill>
                          <a:effectLst/>
                        </a:rPr>
                        <a:t>*</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solidFill>
                      <a:srgbClr val="113C64"/>
                    </a:solidFill>
                  </a:tcPr>
                </a:tc>
                <a:tc>
                  <a:txBody>
                    <a:bodyPr/>
                    <a:lstStyle/>
                    <a:p>
                      <a:pPr marL="0" marR="0" algn="ctr">
                        <a:lnSpc>
                          <a:spcPct val="100000"/>
                        </a:lnSpc>
                        <a:spcBef>
                          <a:spcPts val="0"/>
                        </a:spcBef>
                        <a:spcAft>
                          <a:spcPts val="600"/>
                        </a:spcAft>
                        <a:tabLst>
                          <a:tab pos="342900" algn="l"/>
                          <a:tab pos="1668145" algn="l"/>
                        </a:tabLst>
                      </a:pPr>
                      <a:r>
                        <a:rPr lang="en-US" sz="1200" b="1" dirty="0">
                          <a:solidFill>
                            <a:schemeClr val="bg1"/>
                          </a:solidFill>
                          <a:effectLst/>
                        </a:rPr>
                        <a:t>Any Secukinumab 150 mg </a:t>
                      </a:r>
                    </a:p>
                    <a:p>
                      <a:pPr marL="0" marR="0" algn="ctr">
                        <a:lnSpc>
                          <a:spcPct val="100000"/>
                        </a:lnSpc>
                        <a:spcBef>
                          <a:spcPts val="0"/>
                        </a:spcBef>
                        <a:spcAft>
                          <a:spcPts val="600"/>
                        </a:spcAft>
                        <a:tabLst>
                          <a:tab pos="342900" algn="l"/>
                          <a:tab pos="1668145" algn="l"/>
                        </a:tabLst>
                      </a:pPr>
                      <a:r>
                        <a:rPr lang="en-US" sz="1200" b="1" dirty="0">
                          <a:solidFill>
                            <a:schemeClr val="bg1"/>
                          </a:solidFill>
                          <a:effectLst/>
                        </a:rPr>
                        <a:t>(N = 110)</a:t>
                      </a:r>
                      <a:r>
                        <a:rPr lang="en-US" sz="1200" b="1" baseline="30000" dirty="0">
                          <a:solidFill>
                            <a:schemeClr val="bg1"/>
                          </a:solidFill>
                          <a:effectLst/>
                        </a:rPr>
                        <a:t>*</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solidFill>
                      <a:srgbClr val="559ED6"/>
                    </a:solidFill>
                  </a:tcPr>
                </a:tc>
                <a:tc>
                  <a:txBody>
                    <a:bodyPr/>
                    <a:lstStyle/>
                    <a:p>
                      <a:pPr marL="0" marR="0" algn="ctr">
                        <a:lnSpc>
                          <a:spcPct val="100000"/>
                        </a:lnSpc>
                        <a:spcBef>
                          <a:spcPts val="0"/>
                        </a:spcBef>
                        <a:spcAft>
                          <a:spcPts val="600"/>
                        </a:spcAft>
                        <a:tabLst>
                          <a:tab pos="342900" algn="l"/>
                          <a:tab pos="1668145" algn="l"/>
                        </a:tabLst>
                      </a:pPr>
                      <a:r>
                        <a:rPr lang="en-US" sz="1200" b="1" dirty="0">
                          <a:solidFill>
                            <a:schemeClr val="bg1"/>
                          </a:solidFill>
                          <a:effectLst/>
                        </a:rPr>
                        <a:t>Any secukinumab Pooled </a:t>
                      </a:r>
                    </a:p>
                    <a:p>
                      <a:pPr marL="0" marR="0" algn="ctr">
                        <a:lnSpc>
                          <a:spcPct val="100000"/>
                        </a:lnSpc>
                        <a:spcBef>
                          <a:spcPts val="0"/>
                        </a:spcBef>
                        <a:spcAft>
                          <a:spcPts val="600"/>
                        </a:spcAft>
                        <a:tabLst>
                          <a:tab pos="342900" algn="l"/>
                          <a:tab pos="1668145" algn="l"/>
                        </a:tabLst>
                      </a:pPr>
                      <a:r>
                        <a:rPr lang="en-US" sz="1200" b="1" dirty="0">
                          <a:solidFill>
                            <a:schemeClr val="bg1"/>
                          </a:solidFill>
                          <a:effectLst/>
                        </a:rPr>
                        <a:t>(N = 223)</a:t>
                      </a:r>
                      <a:r>
                        <a:rPr lang="en-US" sz="1200" b="1" baseline="30000" dirty="0">
                          <a:solidFill>
                            <a:schemeClr val="bg1"/>
                          </a:solidFill>
                          <a:effectLst/>
                        </a:rPr>
                        <a:t>*</a:t>
                      </a:r>
                      <a:endParaRPr lang="en-US"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solidFill>
                      <a:srgbClr val="AC4E1B"/>
                    </a:solidFill>
                  </a:tcPr>
                </a:tc>
                <a:extLst>
                  <a:ext uri="{0D108BD9-81ED-4DB2-BD59-A6C34878D82A}">
                    <a16:rowId xmlns:a16="http://schemas.microsoft.com/office/drawing/2014/main" val="3925372273"/>
                  </a:ext>
                </a:extLst>
              </a:tr>
              <a:tr h="263769">
                <a:tc gridSpan="4">
                  <a:txBody>
                    <a:bodyPr/>
                    <a:lstStyle/>
                    <a:p>
                      <a:pPr marL="0" marR="0" algn="ctr">
                        <a:lnSpc>
                          <a:spcPct val="115000"/>
                        </a:lnSpc>
                        <a:spcBef>
                          <a:spcPts val="0"/>
                        </a:spcBef>
                        <a:spcAft>
                          <a:spcPts val="0"/>
                        </a:spcAft>
                        <a:tabLst>
                          <a:tab pos="342900" algn="l"/>
                        </a:tabLst>
                      </a:pPr>
                      <a:r>
                        <a:rPr lang="en-US" sz="1200" b="1" dirty="0">
                          <a:effectLst/>
                        </a:rPr>
                        <a:t>Treatment-emergent AEs, n (EAIR per 100 patient-years)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0006543"/>
                  </a:ext>
                </a:extLst>
              </a:tr>
              <a:tr h="263769">
                <a:tc gridSpan="4">
                  <a:txBody>
                    <a:bodyPr/>
                    <a:lstStyle/>
                    <a:p>
                      <a:pPr marL="0" marR="0">
                        <a:lnSpc>
                          <a:spcPct val="115000"/>
                        </a:lnSpc>
                        <a:spcBef>
                          <a:spcPts val="0"/>
                        </a:spcBef>
                        <a:spcAft>
                          <a:spcPts val="1000"/>
                        </a:spcAft>
                        <a:tabLst>
                          <a:tab pos="342900" algn="l"/>
                          <a:tab pos="1668145" algn="l"/>
                        </a:tabLst>
                      </a:pPr>
                      <a:r>
                        <a:rPr lang="en-US" sz="1200" b="1" dirty="0">
                          <a:effectLst/>
                        </a:rPr>
                        <a:t>Selected AEs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61543609"/>
                  </a:ext>
                </a:extLst>
              </a:tr>
              <a:tr h="266481">
                <a:tc>
                  <a:txBody>
                    <a:bodyPr/>
                    <a:lstStyle/>
                    <a:p>
                      <a:pPr marL="161290" marR="0">
                        <a:lnSpc>
                          <a:spcPct val="115000"/>
                        </a:lnSpc>
                        <a:spcBef>
                          <a:spcPts val="0"/>
                        </a:spcBef>
                        <a:spcAft>
                          <a:spcPts val="1000"/>
                        </a:spcAft>
                        <a:tabLst>
                          <a:tab pos="342900" algn="l"/>
                          <a:tab pos="1668145" algn="l"/>
                        </a:tabLst>
                      </a:pPr>
                      <a:r>
                        <a:rPr lang="en-US" sz="1200" dirty="0">
                          <a:effectLst/>
                        </a:rPr>
                        <a:t>Serious infections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2 (0.7)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2 (0.7)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4 (0.7)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2990974243"/>
                  </a:ext>
                </a:extLst>
              </a:tr>
              <a:tr h="537698">
                <a:tc>
                  <a:txBody>
                    <a:bodyPr/>
                    <a:lstStyle/>
                    <a:p>
                      <a:pPr marL="161290" marR="0">
                        <a:lnSpc>
                          <a:spcPct val="115000"/>
                        </a:lnSpc>
                        <a:spcBef>
                          <a:spcPts val="0"/>
                        </a:spcBef>
                        <a:spcAft>
                          <a:spcPts val="1000"/>
                        </a:spcAft>
                        <a:tabLst>
                          <a:tab pos="342900" algn="l"/>
                          <a:tab pos="1668145" algn="l"/>
                        </a:tabLst>
                      </a:pPr>
                      <a:r>
                        <a:rPr lang="en-US" sz="1200" dirty="0">
                          <a:effectLst/>
                        </a:rPr>
                        <a:t>Malignant or unspecified tumors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1 (0.3)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3 (1.0)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4 (0.7)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4069672534"/>
                  </a:ext>
                </a:extLst>
              </a:tr>
              <a:tr h="266481">
                <a:tc>
                  <a:txBody>
                    <a:bodyPr/>
                    <a:lstStyle/>
                    <a:p>
                      <a:pPr marL="161290" marR="0">
                        <a:lnSpc>
                          <a:spcPct val="115000"/>
                        </a:lnSpc>
                        <a:spcBef>
                          <a:spcPts val="0"/>
                        </a:spcBef>
                        <a:spcAft>
                          <a:spcPts val="1000"/>
                        </a:spcAft>
                        <a:tabLst>
                          <a:tab pos="342900" algn="l"/>
                          <a:tab pos="1668145" algn="l"/>
                        </a:tabLst>
                      </a:pPr>
                      <a:r>
                        <a:rPr lang="en-US" sz="1200" i="1" dirty="0">
                          <a:effectLst/>
                        </a:rPr>
                        <a:t>Candida</a:t>
                      </a:r>
                      <a:r>
                        <a:rPr lang="en-US" sz="1200" dirty="0">
                          <a:effectLst/>
                        </a:rPr>
                        <a:t> infections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2 (0.7)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2 (0.7)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4 (0.7)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3654692085"/>
                  </a:ext>
                </a:extLst>
              </a:tr>
              <a:tr h="266481">
                <a:tc>
                  <a:txBody>
                    <a:bodyPr/>
                    <a:lstStyle/>
                    <a:p>
                      <a:pPr marL="161290" marR="0">
                        <a:lnSpc>
                          <a:spcPct val="115000"/>
                        </a:lnSpc>
                        <a:spcBef>
                          <a:spcPts val="0"/>
                        </a:spcBef>
                        <a:spcAft>
                          <a:spcPts val="1000"/>
                        </a:spcAft>
                        <a:tabLst>
                          <a:tab pos="342900" algn="l"/>
                          <a:tab pos="1668145" algn="l"/>
                        </a:tabLst>
                      </a:pPr>
                      <a:r>
                        <a:rPr lang="en-US" sz="1200" dirty="0">
                          <a:effectLst/>
                        </a:rPr>
                        <a:t>MACE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1 (0.3)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1 (0.2)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2601040809"/>
                  </a:ext>
                </a:extLst>
              </a:tr>
              <a:tr h="263769">
                <a:tc gridSpan="4">
                  <a:txBody>
                    <a:bodyPr/>
                    <a:lstStyle/>
                    <a:p>
                      <a:pPr marL="0" marR="0">
                        <a:lnSpc>
                          <a:spcPct val="115000"/>
                        </a:lnSpc>
                        <a:spcBef>
                          <a:spcPts val="0"/>
                        </a:spcBef>
                        <a:spcAft>
                          <a:spcPts val="1000"/>
                        </a:spcAft>
                        <a:tabLst>
                          <a:tab pos="342900" algn="l"/>
                          <a:tab pos="1668145" algn="l"/>
                        </a:tabLst>
                      </a:pPr>
                      <a:r>
                        <a:rPr lang="en-US" sz="1200" dirty="0">
                          <a:effectLst/>
                        </a:rPr>
                        <a:t>Neutropenia</a:t>
                      </a:r>
                      <a:r>
                        <a:rPr lang="en-US" sz="1200" baseline="30000" dirty="0">
                          <a:effectLst/>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67235647"/>
                  </a:ext>
                </a:extLst>
              </a:tr>
              <a:tr h="266481">
                <a:tc>
                  <a:txBody>
                    <a:bodyPr/>
                    <a:lstStyle/>
                    <a:p>
                      <a:pPr marL="0" marR="0">
                        <a:lnSpc>
                          <a:spcPct val="115000"/>
                        </a:lnSpc>
                        <a:spcBef>
                          <a:spcPts val="0"/>
                        </a:spcBef>
                        <a:spcAft>
                          <a:spcPts val="1000"/>
                        </a:spcAft>
                        <a:tabLst>
                          <a:tab pos="342900" algn="l"/>
                          <a:tab pos="1668145" algn="l"/>
                        </a:tabLst>
                      </a:pPr>
                      <a:r>
                        <a:rPr lang="en-US" sz="1200" dirty="0">
                          <a:effectLst/>
                        </a:rPr>
                        <a:t>Grade 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de-CH" sz="1200" kern="120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de-CH" sz="1200" kern="1200">
                          <a:effectLst/>
                        </a:rPr>
                        <a:t>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de-CH" sz="1200" kern="1200">
                          <a:effectLst/>
                        </a:rPr>
                        <a:t>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2845175684"/>
                  </a:ext>
                </a:extLst>
              </a:tr>
              <a:tr h="266481">
                <a:tc>
                  <a:txBody>
                    <a:bodyPr/>
                    <a:lstStyle/>
                    <a:p>
                      <a:pPr marL="0" marR="0">
                        <a:lnSpc>
                          <a:spcPct val="115000"/>
                        </a:lnSpc>
                        <a:spcBef>
                          <a:spcPts val="0"/>
                        </a:spcBef>
                        <a:spcAft>
                          <a:spcPts val="1000"/>
                        </a:spcAft>
                        <a:tabLst>
                          <a:tab pos="342900" algn="l"/>
                          <a:tab pos="1668145" algn="l"/>
                        </a:tabLst>
                      </a:pPr>
                      <a:r>
                        <a:rPr lang="en-US" sz="1200" dirty="0">
                          <a:effectLst/>
                        </a:rPr>
                        <a:t>Grade 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en-US" sz="1200" dirty="0">
                          <a:effectLst/>
                        </a:rPr>
                        <a:t>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de-CH" sz="1200" kern="1200" dirty="0">
                          <a:effectLst/>
                        </a:rPr>
                        <a:t>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6844" marR="46844" marT="5725" marB="0" anchor="ctr"/>
                </a:tc>
                <a:tc>
                  <a:txBody>
                    <a:bodyPr/>
                    <a:lstStyle/>
                    <a:p>
                      <a:pPr marL="0" marR="0" algn="ctr">
                        <a:lnSpc>
                          <a:spcPct val="115000"/>
                        </a:lnSpc>
                        <a:spcBef>
                          <a:spcPts val="0"/>
                        </a:spcBef>
                        <a:spcAft>
                          <a:spcPts val="1000"/>
                        </a:spcAft>
                        <a:tabLst>
                          <a:tab pos="342900" algn="l"/>
                          <a:tab pos="1668145" algn="l"/>
                        </a:tabLst>
                      </a:pPr>
                      <a:r>
                        <a:rPr lang="de-CH" sz="1200" kern="1200" dirty="0">
                          <a:effectLst/>
                        </a:rPr>
                        <a:t>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807" marR="7807" marT="7807" marB="0" anchor="ctr"/>
                </a:tc>
                <a:extLst>
                  <a:ext uri="{0D108BD9-81ED-4DB2-BD59-A6C34878D82A}">
                    <a16:rowId xmlns:a16="http://schemas.microsoft.com/office/drawing/2014/main" val="4610328"/>
                  </a:ext>
                </a:extLst>
              </a:tr>
            </a:tbl>
          </a:graphicData>
        </a:graphic>
      </p:graphicFrame>
    </p:spTree>
    <p:extLst>
      <p:ext uri="{BB962C8B-B14F-4D97-AF65-F5344CB8AC3E}">
        <p14:creationId xmlns:p14="http://schemas.microsoft.com/office/powerpoint/2010/main" val="2218171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8C0FD-3314-4AA5-85C2-4DF2F3325891}"/>
              </a:ext>
            </a:extLst>
          </p:cNvPr>
          <p:cNvSpPr>
            <a:spLocks noGrp="1"/>
          </p:cNvSpPr>
          <p:nvPr>
            <p:ph type="title"/>
          </p:nvPr>
        </p:nvSpPr>
        <p:spPr/>
        <p:txBody>
          <a:bodyPr/>
          <a:lstStyle/>
          <a:p>
            <a:r>
              <a:rPr lang="en-US" dirty="0"/>
              <a:t>Disclaimer </a:t>
            </a:r>
          </a:p>
        </p:txBody>
      </p:sp>
      <p:sp>
        <p:nvSpPr>
          <p:cNvPr id="3" name="Content Placeholder 2">
            <a:extLst>
              <a:ext uri="{FF2B5EF4-FFF2-40B4-BE49-F238E27FC236}">
                <a16:creationId xmlns:a16="http://schemas.microsoft.com/office/drawing/2014/main" id="{F0B4382C-0279-411D-BACE-F82860F0C63B}"/>
              </a:ext>
            </a:extLst>
          </p:cNvPr>
          <p:cNvSpPr>
            <a:spLocks noGrp="1"/>
          </p:cNvSpPr>
          <p:nvPr>
            <p:ph idx="1"/>
          </p:nvPr>
        </p:nvSpPr>
        <p:spPr/>
        <p:txBody>
          <a:bodyPr/>
          <a:lstStyle/>
          <a:p>
            <a:pPr marL="800100" lvl="1" indent="-342900" algn="just">
              <a:lnSpc>
                <a:spcPct val="115000"/>
              </a:lnSpc>
              <a:spcBef>
                <a:spcPts val="0"/>
              </a:spcBef>
              <a:buFont typeface="Arial" panose="020B0604020202020204" pitchFamily="34" charset="0"/>
              <a:buChar char="•"/>
              <a:tabLst>
                <a:tab pos="-457200" algn="l"/>
                <a:tab pos="332740" algn="l"/>
              </a:tabLst>
            </a:pPr>
            <a:r>
              <a:rPr lang="en-US" sz="2200" spc="-15" dirty="0">
                <a:ea typeface="SimSun" panose="02010600030101010101" pitchFamily="2" charset="-122"/>
                <a:cs typeface="Calibri" panose="020F0502020204030204" pitchFamily="34" charset="0"/>
              </a:rPr>
              <a:t>This material is intended for medical education and information only. </a:t>
            </a:r>
          </a:p>
          <a:p>
            <a:pPr marL="457200" lvl="1" indent="0" algn="just">
              <a:lnSpc>
                <a:spcPct val="115000"/>
              </a:lnSpc>
              <a:spcBef>
                <a:spcPts val="0"/>
              </a:spcBef>
              <a:buNone/>
              <a:tabLst>
                <a:tab pos="-457200" algn="l"/>
                <a:tab pos="332740" algn="l"/>
              </a:tabLst>
            </a:pPr>
            <a:endParaRPr lang="en-US" sz="2200" dirty="0">
              <a:ea typeface="SimSun" panose="02010600030101010101" pitchFamily="2" charset="-122"/>
              <a:cs typeface="Times New Roman" panose="02020603050405020304" pitchFamily="18" charset="0"/>
            </a:endParaRPr>
          </a:p>
          <a:p>
            <a:pPr marL="800100" lvl="1" indent="-342900" algn="just">
              <a:lnSpc>
                <a:spcPct val="115000"/>
              </a:lnSpc>
              <a:spcBef>
                <a:spcPts val="0"/>
              </a:spcBef>
              <a:buFont typeface="Arial" panose="020B0604020202020204" pitchFamily="34" charset="0"/>
              <a:buChar char="•"/>
              <a:tabLst>
                <a:tab pos="-457200" algn="l"/>
                <a:tab pos="332740" algn="l"/>
              </a:tabLst>
            </a:pPr>
            <a:r>
              <a:rPr lang="en-US" sz="2200" spc="-15" dirty="0">
                <a:ea typeface="SimSun" panose="02010600030101010101" pitchFamily="2" charset="-122"/>
                <a:cs typeface="Calibri" panose="020F0502020204030204" pitchFamily="34" charset="0"/>
              </a:rPr>
              <a:t>This scientific information may include data/information on investigational uses of compounds/drugs that have not yet been approved by regulatory authorities. Such information is not intended to be promoting or recommending any indication, dosage or other claim not covered in the licensed product information.</a:t>
            </a:r>
            <a:endParaRPr lang="en-US" sz="2200" dirty="0">
              <a:ea typeface="SimSun" panose="02010600030101010101" pitchFamily="2" charset="-122"/>
              <a:cs typeface="Times New Roman" panose="02020603050405020304" pitchFamily="18" charset="0"/>
            </a:endParaRPr>
          </a:p>
          <a:p>
            <a:pPr marL="800100" lvl="1" indent="-342900" algn="just">
              <a:lnSpc>
                <a:spcPct val="115000"/>
              </a:lnSpc>
              <a:spcBef>
                <a:spcPts val="0"/>
              </a:spcBef>
              <a:buFont typeface="Arial" panose="020B0604020202020204" pitchFamily="34" charset="0"/>
              <a:buChar char="•"/>
              <a:tabLst>
                <a:tab pos="-457200" algn="l"/>
                <a:tab pos="332740" algn="l"/>
              </a:tabLst>
            </a:pPr>
            <a:endParaRPr lang="en-US" sz="2200" spc="-15" dirty="0">
              <a:ea typeface="SimSun" panose="02010600030101010101" pitchFamily="2" charset="-122"/>
              <a:cs typeface="Times New Roman" panose="02020603050405020304" pitchFamily="18" charset="0"/>
            </a:endParaRPr>
          </a:p>
          <a:p>
            <a:pPr marL="800100" lvl="1" indent="-342900" algn="just">
              <a:lnSpc>
                <a:spcPct val="115000"/>
              </a:lnSpc>
              <a:spcBef>
                <a:spcPts val="0"/>
              </a:spcBef>
              <a:buFont typeface="Arial" panose="020B0604020202020204" pitchFamily="34" charset="0"/>
              <a:buChar char="•"/>
              <a:tabLst>
                <a:tab pos="-457200" algn="l"/>
                <a:tab pos="332740" algn="l"/>
              </a:tabLst>
            </a:pPr>
            <a:r>
              <a:rPr lang="en-US" sz="2200" spc="-15" dirty="0">
                <a:ea typeface="SimSun" panose="02010600030101010101" pitchFamily="2" charset="-122"/>
                <a:cs typeface="Calibri" panose="020F0502020204030204" pitchFamily="34" charset="0"/>
              </a:rPr>
              <a:t>Novartis does not support the promotion of its products in a manner inconsistent with its approved labeling.</a:t>
            </a:r>
            <a:endParaRPr lang="en-US" sz="2200" dirty="0">
              <a:ea typeface="SimSun" panose="02010600030101010101" pitchFamily="2" charset="-122"/>
              <a:cs typeface="Times New Roman" panose="02020603050405020304" pitchFamily="18" charset="0"/>
            </a:endParaRPr>
          </a:p>
          <a:p>
            <a:pPr algn="just"/>
            <a:endParaRPr lang="en-US" dirty="0"/>
          </a:p>
        </p:txBody>
      </p:sp>
    </p:spTree>
    <p:extLst>
      <p:ext uri="{BB962C8B-B14F-4D97-AF65-F5344CB8AC3E}">
        <p14:creationId xmlns:p14="http://schemas.microsoft.com/office/powerpoint/2010/main" val="630795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latin typeface="+mj-lt"/>
              </a:rPr>
              <a:t>Conclusions</a:t>
            </a:r>
            <a:endParaRPr lang="en-US" i="1" dirty="0">
              <a:latin typeface="+mj-lt"/>
            </a:endParaRPr>
          </a:p>
        </p:txBody>
      </p:sp>
      <p:sp>
        <p:nvSpPr>
          <p:cNvPr id="3" name="Content Placeholder 2"/>
          <p:cNvSpPr>
            <a:spLocks noGrp="1"/>
          </p:cNvSpPr>
          <p:nvPr>
            <p:ph idx="1"/>
          </p:nvPr>
        </p:nvSpPr>
        <p:spPr>
          <a:xfrm>
            <a:off x="609600" y="1498598"/>
            <a:ext cx="11125200" cy="4140500"/>
          </a:xfrm>
        </p:spPr>
        <p:txBody>
          <a:bodyPr>
            <a:noAutofit/>
          </a:bodyPr>
          <a:lstStyle/>
          <a:p>
            <a:pPr lvl="0"/>
            <a:r>
              <a:rPr lang="en-US" sz="2000" dirty="0"/>
              <a:t>MEASURE 3 is the third phase 3 study to confirm the efficacy and safety profile of secukinumab in patients with active AS </a:t>
            </a:r>
          </a:p>
          <a:p>
            <a:pPr lvl="0"/>
            <a:r>
              <a:rPr lang="en-US" sz="2000" dirty="0"/>
              <a:t>Secukinumab 300 mg and 150 mg provided sustained improvements in the signs and symptoms of active AS with a favorable and consistent safety profile through 3 years of treatment</a:t>
            </a:r>
          </a:p>
          <a:p>
            <a:pPr lvl="1"/>
            <a:r>
              <a:rPr lang="en-US" dirty="0"/>
              <a:t>no new or unexpected safety findings were reported following long-term administration of </a:t>
            </a:r>
            <a:r>
              <a:rPr lang="en-US" dirty="0" err="1"/>
              <a:t>secukinumab</a:t>
            </a:r>
            <a:r>
              <a:rPr lang="en-US" dirty="0"/>
              <a:t> at this highest dose regimen tested in AS to date</a:t>
            </a:r>
            <a:r>
              <a:rPr lang="en-US" sz="2200" dirty="0"/>
              <a:t> </a:t>
            </a:r>
            <a:endParaRPr lang="en-US" dirty="0"/>
          </a:p>
          <a:p>
            <a:pPr lvl="0"/>
            <a:r>
              <a:rPr lang="en-US" sz="2000" dirty="0"/>
              <a:t>Improvements with secukinumab 300 mg were numerically higher compared with the 150 mg dose for higher hurdle efficacy endpoints and in TNF-IR patients. </a:t>
            </a:r>
          </a:p>
        </p:txBody>
      </p:sp>
      <p:sp>
        <p:nvSpPr>
          <p:cNvPr id="5" name="Text Placeholder 4"/>
          <p:cNvSpPr>
            <a:spLocks noGrp="1"/>
          </p:cNvSpPr>
          <p:nvPr>
            <p:ph type="body" sz="quarter" idx="12"/>
          </p:nvPr>
        </p:nvSpPr>
        <p:spPr/>
        <p:txBody>
          <a:bodyPr/>
          <a:lstStyle/>
          <a:p>
            <a:pPr lvl="0">
              <a:spcAft>
                <a:spcPts val="0"/>
              </a:spcAft>
            </a:pPr>
            <a:r>
              <a:rPr lang="fr-CH" dirty="0" err="1"/>
              <a:t>Pavelka</a:t>
            </a:r>
            <a:r>
              <a:rPr lang="fr-CH" dirty="0"/>
              <a:t> K, </a:t>
            </a:r>
            <a:r>
              <a:rPr lang="fr-CH" dirty="0" err="1"/>
              <a:t>Kivitz</a:t>
            </a:r>
            <a:r>
              <a:rPr lang="fr-CH" dirty="0"/>
              <a:t> A, </a:t>
            </a:r>
            <a:r>
              <a:rPr lang="fr-CH" dirty="0" err="1"/>
              <a:t>Dokoupilova</a:t>
            </a:r>
            <a:r>
              <a:rPr lang="fr-CH" dirty="0"/>
              <a:t> E, et al</a:t>
            </a:r>
            <a:r>
              <a:rPr lang="en-US" dirty="0"/>
              <a:t> </a:t>
            </a:r>
            <a:r>
              <a:rPr lang="en-US" i="1" dirty="0"/>
              <a:t>Arthritis Res </a:t>
            </a:r>
            <a:r>
              <a:rPr lang="en-US" i="1" dirty="0" err="1"/>
              <a:t>Ther</a:t>
            </a:r>
            <a:r>
              <a:rPr lang="en-US" dirty="0"/>
              <a:t> 2017;19:285 </a:t>
            </a:r>
          </a:p>
          <a:p>
            <a:r>
              <a:rPr lang="en-US" altLang="en-US" dirty="0"/>
              <a:t>AS, ankylosing spondylitis; IR, inadequate response; TNF, tumor necrosis factor</a:t>
            </a:r>
            <a:endParaRPr lang="en-US" dirty="0"/>
          </a:p>
        </p:txBody>
      </p:sp>
    </p:spTree>
    <p:custDataLst>
      <p:tags r:id="rId1"/>
    </p:custDataLst>
    <p:extLst>
      <p:ext uri="{BB962C8B-B14F-4D97-AF65-F5344CB8AC3E}">
        <p14:creationId xmlns:p14="http://schemas.microsoft.com/office/powerpoint/2010/main" val="1901725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latin typeface="+mj-lt"/>
              </a:rPr>
              <a:t>Executive Summary</a:t>
            </a:r>
            <a:endParaRPr lang="en-US" i="1" dirty="0">
              <a:latin typeface="+mj-lt"/>
            </a:endParaRPr>
          </a:p>
        </p:txBody>
      </p:sp>
      <p:sp>
        <p:nvSpPr>
          <p:cNvPr id="3" name="Content Placeholder 2"/>
          <p:cNvSpPr>
            <a:spLocks noGrp="1"/>
          </p:cNvSpPr>
          <p:nvPr>
            <p:ph idx="1"/>
          </p:nvPr>
        </p:nvSpPr>
        <p:spPr>
          <a:xfrm>
            <a:off x="595745" y="1643502"/>
            <a:ext cx="10972800" cy="4140500"/>
          </a:xfrm>
        </p:spPr>
        <p:txBody>
          <a:bodyPr>
            <a:noAutofit/>
          </a:bodyPr>
          <a:lstStyle/>
          <a:p>
            <a:pPr algn="just">
              <a:spcBef>
                <a:spcPts val="1800"/>
              </a:spcBef>
              <a:spcAft>
                <a:spcPts val="1200"/>
              </a:spcAft>
            </a:pPr>
            <a:r>
              <a:rPr lang="en-GB" sz="2200" dirty="0"/>
              <a:t>The manuscript reports end-of-study (3 year) results from the MEASURE 3 trial</a:t>
            </a:r>
            <a:r>
              <a:rPr lang="en-US" sz="2200" dirty="0"/>
              <a:t>, which evaluated the highest dose of </a:t>
            </a:r>
            <a:r>
              <a:rPr lang="en-US" sz="2200" dirty="0" err="1"/>
              <a:t>secukinumab</a:t>
            </a:r>
            <a:r>
              <a:rPr lang="en-US" sz="2200" dirty="0"/>
              <a:t> used in ankylosing spondylitis (AS) to date</a:t>
            </a:r>
            <a:endParaRPr lang="en-GB" altLang="en-US" sz="2200" dirty="0"/>
          </a:p>
          <a:p>
            <a:pPr algn="just">
              <a:spcBef>
                <a:spcPts val="1800"/>
              </a:spcBef>
              <a:spcAft>
                <a:spcPts val="1200"/>
              </a:spcAft>
            </a:pPr>
            <a:r>
              <a:rPr lang="en-US" sz="2200" dirty="0"/>
              <a:t>Secukinumab 300 mg and 150 mg provided sustained improvements in the signs and symptoms of active AS with a favorable and consistent safety profile through 3 years </a:t>
            </a:r>
          </a:p>
          <a:p>
            <a:pPr algn="just">
              <a:spcBef>
                <a:spcPts val="1800"/>
              </a:spcBef>
              <a:spcAft>
                <a:spcPts val="1200"/>
              </a:spcAft>
            </a:pPr>
            <a:r>
              <a:rPr lang="en-US" sz="2200" dirty="0"/>
              <a:t>Improvements with secukinumab 300 mg were numerically higher compared with the 150 mg dose for higher hurdle efficacy endpoints and in TNF-IR patients</a:t>
            </a:r>
          </a:p>
          <a:p>
            <a:pPr algn="just"/>
            <a:endParaRPr lang="en-US" sz="2000" dirty="0"/>
          </a:p>
        </p:txBody>
      </p:sp>
      <p:sp>
        <p:nvSpPr>
          <p:cNvPr id="4" name="Text Placeholder 3"/>
          <p:cNvSpPr>
            <a:spLocks noGrp="1"/>
          </p:cNvSpPr>
          <p:nvPr>
            <p:ph type="body" sz="quarter" idx="12"/>
          </p:nvPr>
        </p:nvSpPr>
        <p:spPr/>
        <p:txBody>
          <a:bodyPr/>
          <a:lstStyle/>
          <a:p>
            <a:r>
              <a:rPr lang="en-US" altLang="en-US" dirty="0"/>
              <a:t>AS, ankylosing spondylitis; </a:t>
            </a:r>
            <a:r>
              <a:rPr lang="en-US" dirty="0">
                <a:cs typeface="Times New Roman" panose="02020603050405020304" pitchFamily="18" charset="0"/>
              </a:rPr>
              <a:t>IR, inadequate response</a:t>
            </a:r>
            <a:r>
              <a:rPr lang="en-US" dirty="0"/>
              <a:t>; TNF, tumor necrosis factor</a:t>
            </a:r>
            <a:endParaRPr lang="en-US" dirty="0">
              <a:solidFill>
                <a:srgbClr val="000000"/>
              </a:solidFill>
            </a:endParaRPr>
          </a:p>
        </p:txBody>
      </p:sp>
    </p:spTree>
    <p:custDataLst>
      <p:tags r:id="rId1"/>
    </p:custDataLst>
    <p:extLst>
      <p:ext uri="{BB962C8B-B14F-4D97-AF65-F5344CB8AC3E}">
        <p14:creationId xmlns:p14="http://schemas.microsoft.com/office/powerpoint/2010/main" val="915950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838200" y="2514600"/>
            <a:ext cx="10566400" cy="4140500"/>
          </a:xfrm>
        </p:spPr>
        <p:txBody>
          <a:bodyPr>
            <a:noAutofit/>
          </a:bodyPr>
          <a:lstStyle/>
          <a:p>
            <a:pPr marL="0" indent="0" algn="ctr">
              <a:buNone/>
            </a:pPr>
            <a:r>
              <a:rPr lang="en-GB" sz="3200" dirty="0">
                <a:solidFill>
                  <a:srgbClr val="000000"/>
                </a:solidFill>
                <a:latin typeface="+mj-lt"/>
              </a:rPr>
              <a:t>Manuscript Slides </a:t>
            </a:r>
          </a:p>
        </p:txBody>
      </p:sp>
    </p:spTree>
    <p:extLst>
      <p:ext uri="{BB962C8B-B14F-4D97-AF65-F5344CB8AC3E}">
        <p14:creationId xmlns:p14="http://schemas.microsoft.com/office/powerpoint/2010/main" val="1653670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normAutofit/>
          </a:bodyPr>
          <a:lstStyle/>
          <a:p>
            <a:r>
              <a:rPr lang="en-US" b="1" dirty="0"/>
              <a:t>Study Design</a:t>
            </a:r>
            <a:endParaRPr lang="en-US" dirty="0"/>
          </a:p>
        </p:txBody>
      </p:sp>
      <p:sp>
        <p:nvSpPr>
          <p:cNvPr id="3" name="Content Placeholder 2"/>
          <p:cNvSpPr>
            <a:spLocks noGrp="1"/>
          </p:cNvSpPr>
          <p:nvPr>
            <p:ph idx="1"/>
          </p:nvPr>
        </p:nvSpPr>
        <p:spPr/>
        <p:txBody>
          <a:bodyPr>
            <a:noAutofit/>
          </a:bodyPr>
          <a:lstStyle/>
          <a:p>
            <a:pPr lvl="0" algn="just">
              <a:spcBef>
                <a:spcPts val="600"/>
              </a:spcBef>
            </a:pPr>
            <a:r>
              <a:rPr lang="en-US" dirty="0"/>
              <a:t>MEASURE 3 was a </a:t>
            </a:r>
            <a:r>
              <a:rPr lang="en-US" b="1" dirty="0"/>
              <a:t>randomized, double-blind, double-dummy, placebo-controlled, parallel-group</a:t>
            </a:r>
            <a:r>
              <a:rPr lang="en-US" dirty="0"/>
              <a:t> design study conducted at 54 centers in 10 countries</a:t>
            </a:r>
            <a:r>
              <a:rPr lang="en-US" baseline="30000" dirty="0"/>
              <a:t>1</a:t>
            </a:r>
          </a:p>
          <a:p>
            <a:pPr lvl="0" algn="just">
              <a:spcBef>
                <a:spcPts val="600"/>
              </a:spcBef>
            </a:pPr>
            <a:r>
              <a:rPr lang="en-US" dirty="0"/>
              <a:t>The study was double-blind until the Week 52 interim analysis was complete, after which it was open-label through Week 152</a:t>
            </a:r>
          </a:p>
          <a:p>
            <a:pPr lvl="0" algn="just">
              <a:spcBef>
                <a:spcPts val="600"/>
              </a:spcBef>
            </a:pPr>
            <a:r>
              <a:rPr lang="en-US" dirty="0"/>
              <a:t>Patients were stratified according to previous anti-TNF therapy (patients who were naïve to anti-TNF therapy [TNF-naïve] or those with a history of inadequate response or intolerance to no more than one of these agents [TNF-IR]) </a:t>
            </a:r>
          </a:p>
          <a:p>
            <a:pPr lvl="1" algn="just"/>
            <a:r>
              <a:rPr lang="en-US" dirty="0"/>
              <a:t>Approximately 75% of the patients were TNF-naïve</a:t>
            </a:r>
            <a:endParaRPr lang="en-GB" b="1" dirty="0"/>
          </a:p>
        </p:txBody>
      </p:sp>
      <p:sp>
        <p:nvSpPr>
          <p:cNvPr id="4" name="Text Placeholder 3"/>
          <p:cNvSpPr>
            <a:spLocks noGrp="1"/>
          </p:cNvSpPr>
          <p:nvPr>
            <p:ph type="body" sz="quarter" idx="12"/>
          </p:nvPr>
        </p:nvSpPr>
        <p:spPr/>
        <p:txBody>
          <a:bodyPr/>
          <a:lstStyle/>
          <a:p>
            <a:r>
              <a:rPr lang="fr-CH" baseline="30000" dirty="0"/>
              <a:t>1</a:t>
            </a:r>
            <a:r>
              <a:rPr lang="fr-CH" dirty="0"/>
              <a:t>Pavelka K, Kivitz A, </a:t>
            </a:r>
            <a:r>
              <a:rPr lang="fr-CH" dirty="0" err="1"/>
              <a:t>Dokoupilova</a:t>
            </a:r>
            <a:r>
              <a:rPr lang="fr-CH" dirty="0"/>
              <a:t> E, et al. </a:t>
            </a:r>
            <a:r>
              <a:rPr lang="en-US" i="1" dirty="0"/>
              <a:t>Arthritis Res </a:t>
            </a:r>
            <a:r>
              <a:rPr lang="en-US" i="1" dirty="0" err="1"/>
              <a:t>Ther</a:t>
            </a:r>
            <a:r>
              <a:rPr lang="en-US" dirty="0"/>
              <a:t> 2017;19:285 </a:t>
            </a:r>
          </a:p>
          <a:p>
            <a:pPr lvl="0"/>
            <a:r>
              <a:rPr lang="en-US" dirty="0">
                <a:cs typeface="Times New Roman" panose="02020603050405020304" pitchFamily="18" charset="0"/>
              </a:rPr>
              <a:t>IR, inadequate response</a:t>
            </a:r>
            <a:r>
              <a:rPr lang="en-US" dirty="0"/>
              <a:t>; TNF, tumor necrosis factor</a:t>
            </a:r>
            <a:endParaRPr lang="en-US" dirty="0">
              <a:solidFill>
                <a:srgbClr val="000000"/>
              </a:solidFill>
            </a:endParaRPr>
          </a:p>
        </p:txBody>
      </p:sp>
      <p:pic>
        <p:nvPicPr>
          <p:cNvPr id="6" name="Picture 5"/>
          <p:cNvPicPr/>
          <p:nvPr/>
        </p:nvPicPr>
        <p:blipFill>
          <a:blip r:embed="rId4"/>
          <a:stretch>
            <a:fillRect/>
          </a:stretch>
        </p:blipFill>
        <p:spPr>
          <a:xfrm>
            <a:off x="3200400" y="4038600"/>
            <a:ext cx="5715000" cy="2168013"/>
          </a:xfrm>
          <a:prstGeom prst="rect">
            <a:avLst/>
          </a:prstGeom>
        </p:spPr>
      </p:pic>
    </p:spTree>
    <p:custDataLst>
      <p:tags r:id="rId1"/>
    </p:custDataLst>
    <p:extLst>
      <p:ext uri="{BB962C8B-B14F-4D97-AF65-F5344CB8AC3E}">
        <p14:creationId xmlns:p14="http://schemas.microsoft.com/office/powerpoint/2010/main" val="1052373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Patients</a:t>
            </a:r>
            <a:endParaRPr lang="en-US" dirty="0"/>
          </a:p>
        </p:txBody>
      </p:sp>
      <p:sp>
        <p:nvSpPr>
          <p:cNvPr id="3" name="Content Placeholder 2"/>
          <p:cNvSpPr>
            <a:spLocks noGrp="1"/>
          </p:cNvSpPr>
          <p:nvPr>
            <p:ph idx="1"/>
          </p:nvPr>
        </p:nvSpPr>
        <p:spPr/>
        <p:txBody>
          <a:bodyPr>
            <a:normAutofit/>
          </a:bodyPr>
          <a:lstStyle/>
          <a:p>
            <a:pPr algn="just"/>
            <a:r>
              <a:rPr lang="en-US" dirty="0"/>
              <a:t>Adult patients ≥18 years</a:t>
            </a:r>
          </a:p>
          <a:p>
            <a:pPr algn="just"/>
            <a:r>
              <a:rPr lang="en-US" dirty="0"/>
              <a:t>Moderate to severe AS fulfilling the modified New York criteria with a score of 4 or higher on the below mentioned parameters despite treatment with the highest recommended doses of NSAIDs</a:t>
            </a:r>
          </a:p>
          <a:p>
            <a:pPr lvl="1" algn="just"/>
            <a:r>
              <a:rPr lang="en-US" dirty="0"/>
              <a:t>BASDAI (scores range from 0 to 10) </a:t>
            </a:r>
          </a:p>
          <a:p>
            <a:pPr lvl="1" algn="just"/>
            <a:r>
              <a:rPr lang="en-US" dirty="0"/>
              <a:t>Spinal pain score ≥4 (out of 10) in BASDAI item 2</a:t>
            </a:r>
          </a:p>
          <a:p>
            <a:pPr lvl="1" algn="just"/>
            <a:r>
              <a:rPr lang="en-US" dirty="0"/>
              <a:t>Total back pain score ≥40 mm on a 100 mm VAS</a:t>
            </a:r>
          </a:p>
          <a:p>
            <a:pPr algn="just"/>
            <a:r>
              <a:rPr lang="en-US" dirty="0"/>
              <a:t>Patients could participate if they had an inadequate response to an approved dose of not more than one anti-TNF agent for 3 months or more, or had unacceptable side effects (hereafter collectively referred to as TNF-IR)</a:t>
            </a:r>
          </a:p>
        </p:txBody>
      </p:sp>
      <p:sp>
        <p:nvSpPr>
          <p:cNvPr id="4" name="Text Placeholder 3"/>
          <p:cNvSpPr>
            <a:spLocks noGrp="1"/>
          </p:cNvSpPr>
          <p:nvPr>
            <p:ph type="body" sz="quarter" idx="12"/>
          </p:nvPr>
        </p:nvSpPr>
        <p:spPr/>
        <p:txBody>
          <a:bodyPr/>
          <a:lstStyle/>
          <a:p>
            <a:r>
              <a:rPr lang="en-US" dirty="0"/>
              <a:t>AS, </a:t>
            </a:r>
            <a:r>
              <a:rPr lang="en-US" altLang="en-US" dirty="0"/>
              <a:t>ankylosing spondylitis, </a:t>
            </a:r>
            <a:r>
              <a:rPr lang="en-US" dirty="0"/>
              <a:t>BASDAI, bath ankylosing spondylitis disease activity index; IR, inadequate responders, NSAIDs, non-steroidal anti-inflammatory drugs; TNF, tumor necrosis factor; VAS, visual analog scale </a:t>
            </a:r>
          </a:p>
        </p:txBody>
      </p:sp>
      <p:sp>
        <p:nvSpPr>
          <p:cNvPr id="5" name="Content Placeholder 4"/>
          <p:cNvSpPr>
            <a:spLocks noGrp="1"/>
          </p:cNvSpPr>
          <p:nvPr>
            <p:ph sz="quarter" idx="13"/>
          </p:nvPr>
        </p:nvSpPr>
        <p:spPr/>
        <p:txBody>
          <a:bodyPr/>
          <a:lstStyle/>
          <a:p>
            <a:r>
              <a:rPr lang="en-US" b="1" dirty="0">
                <a:latin typeface="+mj-lt"/>
              </a:rPr>
              <a:t>Key inclusion criteria</a:t>
            </a:r>
          </a:p>
        </p:txBody>
      </p:sp>
      <p:sp>
        <p:nvSpPr>
          <p:cNvPr id="6" name="Content Placeholder 5"/>
          <p:cNvSpPr>
            <a:spLocks noGrp="1"/>
          </p:cNvSpPr>
          <p:nvPr>
            <p:ph sz="quarter" idx="14"/>
          </p:nvPr>
        </p:nvSpPr>
        <p:spPr/>
        <p:txBody>
          <a:bodyPr/>
          <a:lstStyle/>
          <a:p>
            <a:r>
              <a:rPr lang="en-US" b="1" dirty="0">
                <a:latin typeface="+mj-lt"/>
              </a:rPr>
              <a:t>Key exclusion criteria</a:t>
            </a:r>
          </a:p>
        </p:txBody>
      </p:sp>
      <p:sp>
        <p:nvSpPr>
          <p:cNvPr id="7" name="Content Placeholder 6"/>
          <p:cNvSpPr>
            <a:spLocks noGrp="1"/>
          </p:cNvSpPr>
          <p:nvPr>
            <p:ph idx="15"/>
          </p:nvPr>
        </p:nvSpPr>
        <p:spPr/>
        <p:txBody>
          <a:bodyPr/>
          <a:lstStyle/>
          <a:p>
            <a:pPr algn="just"/>
            <a:r>
              <a:rPr lang="en-US" dirty="0"/>
              <a:t>Total spinal ankylosis</a:t>
            </a:r>
          </a:p>
          <a:p>
            <a:pPr algn="just"/>
            <a:r>
              <a:rPr lang="en-US" dirty="0"/>
              <a:t>Evidence of infection or malignancy on chest radiography </a:t>
            </a:r>
          </a:p>
          <a:p>
            <a:pPr algn="just"/>
            <a:r>
              <a:rPr lang="en-US" dirty="0"/>
              <a:t>Active systemic infection within 2 weeks before baseline</a:t>
            </a:r>
          </a:p>
          <a:p>
            <a:pPr algn="just"/>
            <a:r>
              <a:rPr lang="en-US" dirty="0"/>
              <a:t>Previous treatment with cell-depleting therapies or biologic agents other than anti-TNF agents   </a:t>
            </a:r>
          </a:p>
        </p:txBody>
      </p:sp>
    </p:spTree>
    <p:custDataLst>
      <p:tags r:id="rId1"/>
    </p:custDataLst>
    <p:extLst>
      <p:ext uri="{BB962C8B-B14F-4D97-AF65-F5344CB8AC3E}">
        <p14:creationId xmlns:p14="http://schemas.microsoft.com/office/powerpoint/2010/main" val="3990747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b="1" dirty="0"/>
              <a:t>Endpoints and Assessments</a:t>
            </a:r>
            <a:endParaRPr lang="en-US" dirty="0"/>
          </a:p>
        </p:txBody>
      </p:sp>
      <p:sp>
        <p:nvSpPr>
          <p:cNvPr id="9" name="Content Placeholder 8"/>
          <p:cNvSpPr>
            <a:spLocks noGrp="1"/>
          </p:cNvSpPr>
          <p:nvPr>
            <p:ph idx="1"/>
          </p:nvPr>
        </p:nvSpPr>
        <p:spPr/>
        <p:txBody>
          <a:bodyPr>
            <a:normAutofit lnSpcReduction="10000"/>
          </a:bodyPr>
          <a:lstStyle/>
          <a:p>
            <a:r>
              <a:rPr lang="en-US" sz="2000" dirty="0"/>
              <a:t>Outcomes through </a:t>
            </a:r>
            <a:r>
              <a:rPr lang="en-US" sz="2000" b="1" dirty="0"/>
              <a:t>Week 156 </a:t>
            </a:r>
            <a:r>
              <a:rPr lang="en-US" sz="2000" dirty="0"/>
              <a:t>included:</a:t>
            </a:r>
          </a:p>
          <a:p>
            <a:pPr lvl="1"/>
            <a:r>
              <a:rPr lang="en-US" sz="1800" dirty="0"/>
              <a:t>ASAS20/40 response</a:t>
            </a:r>
          </a:p>
          <a:p>
            <a:pPr lvl="1"/>
            <a:r>
              <a:rPr lang="en-US" sz="1800" dirty="0"/>
              <a:t>change from baseline in total BASDAI score</a:t>
            </a:r>
          </a:p>
          <a:p>
            <a:pPr lvl="1"/>
            <a:r>
              <a:rPr lang="en-US" sz="1800" dirty="0"/>
              <a:t>the proportion of patients achieving ASAS PR (a score of ≤2 units in each of the four core ASAS domains)</a:t>
            </a:r>
          </a:p>
          <a:p>
            <a:pPr lvl="1"/>
            <a:r>
              <a:rPr lang="en-US" sz="1800" dirty="0"/>
              <a:t>inactive disease (&lt;1.3) in ASDAS-CRP</a:t>
            </a:r>
          </a:p>
          <a:p>
            <a:pPr lvl="1"/>
            <a:r>
              <a:rPr lang="en-US" sz="1800" dirty="0"/>
              <a:t>≥50% improvement in the baseline total BASDAI score (BASDAI 50 response)</a:t>
            </a:r>
          </a:p>
          <a:p>
            <a:pPr lvl="1"/>
            <a:r>
              <a:rPr lang="en-US" sz="1800" dirty="0"/>
              <a:t>ASAS 5/6 response (≥20% improvement in five of the six ASAS response domains)</a:t>
            </a:r>
          </a:p>
          <a:p>
            <a:pPr lvl="1"/>
            <a:r>
              <a:rPr lang="en-US" sz="1800" dirty="0"/>
              <a:t>routine safety monitoring </a:t>
            </a:r>
          </a:p>
          <a:p>
            <a:r>
              <a:rPr lang="en-US" sz="2000" dirty="0"/>
              <a:t>Additional outcomes included:</a:t>
            </a:r>
          </a:p>
          <a:p>
            <a:pPr lvl="1"/>
            <a:r>
              <a:rPr lang="en-US" sz="1800" dirty="0"/>
              <a:t>Change from baseline in hsCRP level and BASFI score</a:t>
            </a:r>
          </a:p>
          <a:p>
            <a:pPr lvl="1"/>
            <a:r>
              <a:rPr lang="en-US" sz="1800" dirty="0"/>
              <a:t>The proportion of patients with a clinically important improvement (≥1.1 units) and a major improvement (≥2.0 units) in ASDAS-CRP were evaluated</a:t>
            </a:r>
          </a:p>
        </p:txBody>
      </p:sp>
      <p:sp>
        <p:nvSpPr>
          <p:cNvPr id="10" name="Text Placeholder 9"/>
          <p:cNvSpPr>
            <a:spLocks noGrp="1"/>
          </p:cNvSpPr>
          <p:nvPr>
            <p:ph type="body" sz="quarter" idx="12"/>
          </p:nvPr>
        </p:nvSpPr>
        <p:spPr/>
        <p:txBody>
          <a:bodyPr/>
          <a:lstStyle/>
          <a:p>
            <a:r>
              <a:rPr lang="en-US" altLang="en-US" dirty="0"/>
              <a:t>ASAS, assessment of spondyloarthritis international society; ASDAS-CRP, </a:t>
            </a:r>
            <a:r>
              <a:rPr lang="en-US" dirty="0"/>
              <a:t>ankylosing spondylitis disease activity score- C‑reactive protein; BASDAI, bath ankylosing spondylitis disease activity index; BASFI, Bath Ankylosing Spondylitis Functional Index; hsCRP, high-sensitivity C-reactive protein, </a:t>
            </a:r>
            <a:r>
              <a:rPr lang="en-US" altLang="en-US" dirty="0"/>
              <a:t>PR, partial remission</a:t>
            </a:r>
            <a:endParaRPr lang="en-US" dirty="0"/>
          </a:p>
        </p:txBody>
      </p:sp>
    </p:spTree>
    <p:extLst>
      <p:ext uri="{BB962C8B-B14F-4D97-AF65-F5344CB8AC3E}">
        <p14:creationId xmlns:p14="http://schemas.microsoft.com/office/powerpoint/2010/main" val="108541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r>
              <a:rPr lang="en-US" sz="2000" dirty="0"/>
              <a:t>Efficacy data are reported as observed through Week 156 by study treatment dose </a:t>
            </a:r>
          </a:p>
          <a:p>
            <a:pPr lvl="0"/>
            <a:r>
              <a:rPr lang="en-US" sz="2000" dirty="0"/>
              <a:t>In addition to the observed data, ASAS20 and ASAS40 response rates were analyzed using multiple imputation for patients originally randomized to secukinumab to account for any missing data</a:t>
            </a:r>
          </a:p>
          <a:p>
            <a:pPr lvl="0"/>
            <a:r>
              <a:rPr lang="en-US" sz="2000" dirty="0"/>
              <a:t>Analyses stratified by anti-TNF history were prespecified and reported as observed</a:t>
            </a:r>
          </a:p>
          <a:p>
            <a:pPr lvl="0"/>
            <a:r>
              <a:rPr lang="en-US" sz="2000" dirty="0"/>
              <a:t>Following Week 52, patients initially randomized to secukinumab and those who switched from placebo to secukinumab at Week 16 were combined for analysis (secukinumab 300 mg, N = 113 and 150 mg, N = 110)</a:t>
            </a:r>
          </a:p>
          <a:p>
            <a:pPr lvl="0"/>
            <a:r>
              <a:rPr lang="en-US" sz="2000" dirty="0"/>
              <a:t>Safety endpoints were evaluated in the safety set, which included all patients who received at least one dose of the study drug; these endpoints were summarized descriptively</a:t>
            </a:r>
          </a:p>
          <a:p>
            <a:pPr lvl="0"/>
            <a:r>
              <a:rPr lang="en-US" sz="2000" dirty="0"/>
              <a:t>EAIR per 100 patient-years are presented for AEs and SAEs</a:t>
            </a:r>
          </a:p>
        </p:txBody>
      </p:sp>
      <p:sp>
        <p:nvSpPr>
          <p:cNvPr id="6" name="Text Placeholder 5"/>
          <p:cNvSpPr>
            <a:spLocks noGrp="1"/>
          </p:cNvSpPr>
          <p:nvPr>
            <p:ph type="body" sz="quarter" idx="12"/>
          </p:nvPr>
        </p:nvSpPr>
        <p:spPr/>
        <p:txBody>
          <a:bodyPr/>
          <a:lstStyle/>
          <a:p>
            <a:r>
              <a:rPr lang="en-US" dirty="0"/>
              <a:t>AE, adverse events; ASAS, assessment of spondyloarthritis international society; EAIR, exposure-adjusted incidence rates; SAE, serious adverse events; TNF, tumor necrosis factor</a:t>
            </a:r>
          </a:p>
        </p:txBody>
      </p:sp>
      <p:sp>
        <p:nvSpPr>
          <p:cNvPr id="4" name="Title 3"/>
          <p:cNvSpPr>
            <a:spLocks noGrp="1"/>
          </p:cNvSpPr>
          <p:nvPr>
            <p:ph type="title"/>
          </p:nvPr>
        </p:nvSpPr>
        <p:spPr/>
        <p:txBody>
          <a:bodyPr>
            <a:normAutofit/>
          </a:bodyPr>
          <a:lstStyle/>
          <a:p>
            <a:r>
              <a:rPr lang="en-US" b="1" dirty="0"/>
              <a:t>Statistical Analyses</a:t>
            </a:r>
            <a:endParaRPr lang="en-US" dirty="0"/>
          </a:p>
        </p:txBody>
      </p:sp>
    </p:spTree>
    <p:custDataLst>
      <p:tags r:id="rId1"/>
    </p:custDataLst>
    <p:extLst>
      <p:ext uri="{BB962C8B-B14F-4D97-AF65-F5344CB8AC3E}">
        <p14:creationId xmlns:p14="http://schemas.microsoft.com/office/powerpoint/2010/main" val="2136807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a:t>
            </a:r>
          </a:p>
        </p:txBody>
      </p:sp>
      <p:sp>
        <p:nvSpPr>
          <p:cNvPr id="3" name="Content Placeholder 2"/>
          <p:cNvSpPr>
            <a:spLocks noGrp="1"/>
          </p:cNvSpPr>
          <p:nvPr>
            <p:ph idx="1"/>
          </p:nvPr>
        </p:nvSpPr>
        <p:spPr/>
        <p:txBody>
          <a:bodyPr>
            <a:normAutofit/>
          </a:bodyPr>
          <a:lstStyle/>
          <a:p>
            <a:r>
              <a:rPr lang="en-US" sz="2000" dirty="0"/>
              <a:t>Of the 226 patients randomized, 222 (98.2%) completed the 16-week evaluation period.</a:t>
            </a:r>
            <a:r>
              <a:rPr lang="en-US" sz="2000" baseline="30000" dirty="0"/>
              <a:t>1</a:t>
            </a:r>
            <a:r>
              <a:rPr lang="en-US" sz="2000" dirty="0"/>
              <a:t> Overall, 113 patients on secukinumab 300 mg and 110 on secukinumab 150 mg continued in the study from Week 16 onwards. The retention rates from Week 16 to 156 were 80.5% (91/113) for secukinumab 300 mg and 80.9% (89/110) for secukinumab 150 mg</a:t>
            </a:r>
          </a:p>
          <a:p>
            <a:r>
              <a:rPr lang="en-US" sz="2000" dirty="0"/>
              <a:t>Demographics and baseline disease characteristics were comparable across the study groups</a:t>
            </a:r>
            <a:r>
              <a:rPr lang="en-US" sz="2000" baseline="30000" dirty="0"/>
              <a:t>1</a:t>
            </a:r>
            <a:r>
              <a:rPr lang="en-US" sz="2000" dirty="0"/>
              <a:t> </a:t>
            </a:r>
          </a:p>
        </p:txBody>
      </p:sp>
      <p:sp>
        <p:nvSpPr>
          <p:cNvPr id="4" name="Text Placeholder 3"/>
          <p:cNvSpPr>
            <a:spLocks noGrp="1"/>
          </p:cNvSpPr>
          <p:nvPr>
            <p:ph type="body" sz="quarter" idx="12"/>
          </p:nvPr>
        </p:nvSpPr>
        <p:spPr/>
        <p:txBody>
          <a:bodyPr/>
          <a:lstStyle/>
          <a:p>
            <a:r>
              <a:rPr lang="fr-CH" baseline="30000" dirty="0"/>
              <a:t>1</a:t>
            </a:r>
            <a:r>
              <a:rPr lang="fr-CH" dirty="0"/>
              <a:t>Pavelka K, Kivitz A, </a:t>
            </a:r>
            <a:r>
              <a:rPr lang="fr-CH" dirty="0" err="1"/>
              <a:t>Dokoupilova</a:t>
            </a:r>
            <a:r>
              <a:rPr lang="fr-CH" dirty="0"/>
              <a:t> E, et al. </a:t>
            </a:r>
            <a:r>
              <a:rPr lang="en-US" i="1" dirty="0"/>
              <a:t>Arthritis Res </a:t>
            </a:r>
            <a:r>
              <a:rPr lang="en-US" i="1" dirty="0" err="1"/>
              <a:t>Ther</a:t>
            </a:r>
            <a:r>
              <a:rPr lang="en-US" dirty="0"/>
              <a:t> 2017;19:285 </a:t>
            </a:r>
          </a:p>
        </p:txBody>
      </p:sp>
    </p:spTree>
    <p:extLst>
      <p:ext uri="{BB962C8B-B14F-4D97-AF65-F5344CB8AC3E}">
        <p14:creationId xmlns:p14="http://schemas.microsoft.com/office/powerpoint/2010/main" val="29782335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ovartis Presentation Standard Blue Carbon">
  <a:themeElements>
    <a:clrScheme name="Novartis 2016">
      <a:dk1>
        <a:srgbClr val="000000"/>
      </a:dk1>
      <a:lt1>
        <a:srgbClr val="FFFFFF"/>
      </a:lt1>
      <a:dk2>
        <a:srgbClr val="404040"/>
      </a:dk2>
      <a:lt2>
        <a:srgbClr val="CCCCCC"/>
      </a:lt2>
      <a:accent1>
        <a:srgbClr val="0460A9"/>
      </a:accent1>
      <a:accent2>
        <a:srgbClr val="E74A21"/>
      </a:accent2>
      <a:accent3>
        <a:srgbClr val="EC9A1E"/>
      </a:accent3>
      <a:accent4>
        <a:srgbClr val="8D1F1B"/>
      </a:accent4>
      <a:accent5>
        <a:srgbClr val="7F7F7F"/>
      </a:accent5>
      <a:accent6>
        <a:srgbClr val="404040"/>
      </a:accent6>
      <a:hlink>
        <a:srgbClr val="0460A9"/>
      </a:hlink>
      <a:folHlink>
        <a:srgbClr val="0460A9"/>
      </a:folHlink>
    </a:clrScheme>
    <a:fontScheme name="Novartis 2016">
      <a:majorFont>
        <a:latin typeface="Arial Black"/>
        <a:ea typeface=""/>
        <a:cs typeface=""/>
      </a:majorFont>
      <a:minorFont>
        <a:latin typeface="Arial"/>
        <a:ea typeface=""/>
        <a:cs typeface=""/>
      </a:minorFont>
    </a:fontScheme>
    <a:fmtScheme name="Novartis 2016">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847092FBE641844991D1BF2D8325B4D" ma:contentTypeVersion="11" ma:contentTypeDescription="Create a new document." ma:contentTypeScope="" ma:versionID="8c9dbbb887f2439e9fd66d59ef97466b">
  <xsd:schema xmlns:xsd="http://www.w3.org/2001/XMLSchema" xmlns:xs="http://www.w3.org/2001/XMLSchema" xmlns:p="http://schemas.microsoft.com/office/2006/metadata/properties" xmlns:ns2="cc7c4e46-7072-4a04-8a65-9699615f2aff" xmlns:ns3="06471cd5-6233-43e5-81e2-e0eaedb14eca" targetNamespace="http://schemas.microsoft.com/office/2006/metadata/properties" ma:root="true" ma:fieldsID="7b47de865724c994609fb2c5dc002f73" ns2:_="" ns3:_="">
    <xsd:import namespace="cc7c4e46-7072-4a04-8a65-9699615f2aff"/>
    <xsd:import namespace="06471cd5-6233-43e5-81e2-e0eaedb14e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7c4e46-7072-4a04-8a65-9699615f2a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471cd5-6233-43e5-81e2-e0eaedb14ec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8CB8DE-4A22-4E60-890E-54424AB2D8E4}">
  <ds:schemaRefs>
    <ds:schemaRef ds:uri="http://schemas.microsoft.com/sharepoint/v3/contenttype/forms"/>
  </ds:schemaRefs>
</ds:datastoreItem>
</file>

<file path=customXml/itemProps2.xml><?xml version="1.0" encoding="utf-8"?>
<ds:datastoreItem xmlns:ds="http://schemas.openxmlformats.org/officeDocument/2006/customXml" ds:itemID="{26233005-F0B6-444B-8A2A-9B635E4A1153}"/>
</file>

<file path=customXml/itemProps3.xml><?xml version="1.0" encoding="utf-8"?>
<ds:datastoreItem xmlns:ds="http://schemas.openxmlformats.org/officeDocument/2006/customXml" ds:itemID="{B1C43C4C-4A37-4CD2-B3C3-C078B3EBAF13}">
  <ds:schemaRefs>
    <ds:schemaRef ds:uri="http://purl.org/dc/terms/"/>
    <ds:schemaRef ds:uri="http://schemas.microsoft.com/office/2006/documentManagement/types"/>
    <ds:schemaRef ds:uri="http://www.w3.org/XML/1998/namespace"/>
    <ds:schemaRef ds:uri="http://schemas.microsoft.com/office/2006/metadata/properties"/>
    <ds:schemaRef ds:uri="http://purl.org/dc/dcmitype/"/>
    <ds:schemaRef ds:uri="http://purl.org/dc/elements/1.1/"/>
    <ds:schemaRef ds:uri="ce8185be-2ed4-4c43-9bdf-4410b2f07a5e"/>
    <ds:schemaRef ds:uri="http://schemas.microsoft.com/office/infopath/2007/PartnerControls"/>
    <ds:schemaRef ds:uri="http://schemas.openxmlformats.org/package/2006/metadata/core-properties"/>
    <ds:schemaRef ds:uri="5782bfb8-42e1-4ad1-8556-d57b501a3515"/>
  </ds:schemaRefs>
</ds:datastoreItem>
</file>

<file path=docProps/app.xml><?xml version="1.0" encoding="utf-8"?>
<Properties xmlns="http://schemas.openxmlformats.org/officeDocument/2006/extended-properties" xmlns:vt="http://schemas.openxmlformats.org/officeDocument/2006/docPropsVTypes">
  <Template>Novartis Presentation Standard Blue Carbon 12Jun2016</Template>
  <TotalTime>0</TotalTime>
  <Words>3429</Words>
  <Application>Microsoft Office PowerPoint</Application>
  <PresentationFormat>Widescreen</PresentationFormat>
  <Paragraphs>620</Paragraphs>
  <Slides>20</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SimSun</vt:lpstr>
      <vt:lpstr>Arial</vt:lpstr>
      <vt:lpstr>Arial Black</vt:lpstr>
      <vt:lpstr>Calibri</vt:lpstr>
      <vt:lpstr>Nirmala UI</vt:lpstr>
      <vt:lpstr>Symbol</vt:lpstr>
      <vt:lpstr>Times New Roman</vt:lpstr>
      <vt:lpstr>Novartis Presentation Standard Blue Carbon</vt:lpstr>
      <vt:lpstr>Secukinumab 150/300 mg Provides Sustained Improvements in the Signs and Symptoms of Active Ankylosing Spondylitis: 3-year Results from the Phase 3 MEASURE 3 Study </vt:lpstr>
      <vt:lpstr>Disclaimer </vt:lpstr>
      <vt:lpstr>Executive Summary</vt:lpstr>
      <vt:lpstr>PowerPoint Presentation</vt:lpstr>
      <vt:lpstr>Study Design</vt:lpstr>
      <vt:lpstr>Patients</vt:lpstr>
      <vt:lpstr>Endpoints and Assessments</vt:lpstr>
      <vt:lpstr>Statistical Analyses</vt:lpstr>
      <vt:lpstr>Results</vt:lpstr>
      <vt:lpstr>Patient Disposition through Week 156</vt:lpstr>
      <vt:lpstr>Secukinumab 300/150mg Provided Sustained ASAS20/40 Response Rates through 156 weeks</vt:lpstr>
      <vt:lpstr>Improvements was Sustained in BASDAI score through 3 years in Secukinumab-treated Patients</vt:lpstr>
      <vt:lpstr>Secukinumab Provided Sustained Improvement in ASAS20/40 Responses Regardless of Anti–TNF Status through 3 years</vt:lpstr>
      <vt:lpstr>Secukinumab Provided Sustained Improvement in BASDAI Score Regardless of Anti–TNF Status through 3 years</vt:lpstr>
      <vt:lpstr>Secukinumab Provided Sustained Improvement in ASAS Partial Remission through 3 years</vt:lpstr>
      <vt:lpstr>Summary of Efficacy Outcomes through 5 Years (Week 260) (slide 1/2)</vt:lpstr>
      <vt:lpstr>Summary of Efficacy Outcomes through 5 Years (Week 260) (slide 2/2)</vt:lpstr>
      <vt:lpstr>Safety Profile Over the Entire Safety Reporting Period (slide 1/2)</vt:lpstr>
      <vt:lpstr>Safety Profile Over the Entire Safety Reporting Period (slide 2/2)</vt:lpstr>
      <vt:lpstr>Conclusions</vt:lpstr>
    </vt:vector>
  </TitlesOfParts>
  <Company>Novartis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is Arial Black 32pt,  on one or two lines</dc:title>
  <dc:creator>monisha.kasaraneni@novartis.com</dc:creator>
  <cp:lastModifiedBy>Peron, Elfa</cp:lastModifiedBy>
  <cp:revision>2183</cp:revision>
  <cp:lastPrinted>2016-09-14T13:59:26Z</cp:lastPrinted>
  <dcterms:created xsi:type="dcterms:W3CDTF">2016-08-09T18:11:42Z</dcterms:created>
  <dcterms:modified xsi:type="dcterms:W3CDTF">2020-02-21T11:08:30Z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929bff8-5b33-42aa-95d2-28f72e792cb0_Enabled">
    <vt:lpwstr>True</vt:lpwstr>
  </property>
  <property fmtid="{D5CDD505-2E9C-101B-9397-08002B2CF9AE}" pid="3" name="MSIP_Label_4929bff8-5b33-42aa-95d2-28f72e792cb0_SiteId">
    <vt:lpwstr>f35a6974-607f-47d4-82d7-ff31d7dc53a5</vt:lpwstr>
  </property>
  <property fmtid="{D5CDD505-2E9C-101B-9397-08002B2CF9AE}" pid="4" name="MSIP_Label_4929bff8-5b33-42aa-95d2-28f72e792cb0_Owner">
    <vt:lpwstr>CHAPMNA2@novartis.net</vt:lpwstr>
  </property>
  <property fmtid="{D5CDD505-2E9C-101B-9397-08002B2CF9AE}" pid="5" name="MSIP_Label_4929bff8-5b33-42aa-95d2-28f72e792cb0_SetDate">
    <vt:lpwstr>2018-09-18T09:39:15.2598339Z</vt:lpwstr>
  </property>
  <property fmtid="{D5CDD505-2E9C-101B-9397-08002B2CF9AE}" pid="6" name="MSIP_Label_4929bff8-5b33-42aa-95d2-28f72e792cb0_Name">
    <vt:lpwstr>Business Use Only</vt:lpwstr>
  </property>
  <property fmtid="{D5CDD505-2E9C-101B-9397-08002B2CF9AE}" pid="7" name="MSIP_Label_4929bff8-5b33-42aa-95d2-28f72e792cb0_Application">
    <vt:lpwstr>Microsoft Azure Information Protection</vt:lpwstr>
  </property>
  <property fmtid="{D5CDD505-2E9C-101B-9397-08002B2CF9AE}" pid="8" name="MSIP_Label_4929bff8-5b33-42aa-95d2-28f72e792cb0_Extended_MSFT_Method">
    <vt:lpwstr>Automatic</vt:lpwstr>
  </property>
  <property fmtid="{D5CDD505-2E9C-101B-9397-08002B2CF9AE}" pid="9" name="Confidentiality">
    <vt:lpwstr>Business Use Only</vt:lpwstr>
  </property>
  <property fmtid="{D5CDD505-2E9C-101B-9397-08002B2CF9AE}" pid="10" name="ContentTypeId">
    <vt:lpwstr>0x0101001847092FBE641844991D1BF2D8325B4D</vt:lpwstr>
  </property>
</Properties>
</file>