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1.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87" r:id="rId4"/>
  </p:sldMasterIdLst>
  <p:notesMasterIdLst>
    <p:notesMasterId r:id="rId27"/>
  </p:notesMasterIdLst>
  <p:handoutMasterIdLst>
    <p:handoutMasterId r:id="rId28"/>
  </p:handoutMasterIdLst>
  <p:sldIdLst>
    <p:sldId id="515" r:id="rId5"/>
    <p:sldId id="517" r:id="rId6"/>
    <p:sldId id="544" r:id="rId7"/>
    <p:sldId id="558" r:id="rId8"/>
    <p:sldId id="487" r:id="rId9"/>
    <p:sldId id="547" r:id="rId10"/>
    <p:sldId id="488" r:id="rId11"/>
    <p:sldId id="538" r:id="rId12"/>
    <p:sldId id="557" r:id="rId13"/>
    <p:sldId id="523" r:id="rId14"/>
    <p:sldId id="546" r:id="rId15"/>
    <p:sldId id="505" r:id="rId16"/>
    <p:sldId id="531" r:id="rId17"/>
    <p:sldId id="551" r:id="rId18"/>
    <p:sldId id="552" r:id="rId19"/>
    <p:sldId id="553" r:id="rId20"/>
    <p:sldId id="554" r:id="rId21"/>
    <p:sldId id="559" r:id="rId22"/>
    <p:sldId id="560" r:id="rId23"/>
    <p:sldId id="561" r:id="rId24"/>
    <p:sldId id="562" r:id="rId25"/>
    <p:sldId id="563" r:id="rId26"/>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E0D81AB0-4DA2-4EEC-838A-128DCB3C6C29}">
          <p14:sldIdLst>
            <p14:sldId id="515"/>
            <p14:sldId id="517"/>
            <p14:sldId id="544"/>
            <p14:sldId id="558"/>
            <p14:sldId id="487"/>
            <p14:sldId id="547"/>
            <p14:sldId id="488"/>
            <p14:sldId id="538"/>
            <p14:sldId id="557"/>
            <p14:sldId id="523"/>
            <p14:sldId id="546"/>
            <p14:sldId id="505"/>
            <p14:sldId id="531"/>
            <p14:sldId id="551"/>
            <p14:sldId id="552"/>
            <p14:sldId id="553"/>
            <p14:sldId id="554"/>
            <p14:sldId id="559"/>
            <p14:sldId id="560"/>
            <p14:sldId id="561"/>
            <p14:sldId id="562"/>
            <p14:sldId id="563"/>
          </p14:sldIdLst>
        </p14:section>
      </p14:sectionLst>
    </p:ext>
    <p:ext uri="{EFAFB233-063F-42B5-8137-9DF3F51BA10A}">
      <p15:sldGuideLst xmlns:p15="http://schemas.microsoft.com/office/powerpoint/2012/main">
        <p15:guide id="1" orient="horz" pos="3984" userDrawn="1">
          <p15:clr>
            <a:srgbClr val="A4A3A4"/>
          </p15:clr>
        </p15:guide>
        <p15:guide id="3" orient="horz" pos="3720" userDrawn="1">
          <p15:clr>
            <a:srgbClr val="A4A3A4"/>
          </p15:clr>
        </p15:guide>
        <p15:guide id="9" pos="648" userDrawn="1">
          <p15:clr>
            <a:srgbClr val="A4A3A4"/>
          </p15:clr>
        </p15:guide>
        <p15:guide id="10" orient="horz" pos="3864" userDrawn="1">
          <p15:clr>
            <a:srgbClr val="A4A3A4"/>
          </p15:clr>
        </p15:guide>
        <p15:guide id="11" pos="3192" userDrawn="1">
          <p15:clr>
            <a:srgbClr val="A4A3A4"/>
          </p15:clr>
        </p15:guide>
        <p15:guide id="12" orient="horz" pos="504" userDrawn="1">
          <p15:clr>
            <a:srgbClr val="A4A3A4"/>
          </p15:clr>
        </p15:guide>
      </p15:sldGuideLst>
    </p:ext>
    <p:ext uri="{2D200454-40CA-4A62-9FC3-DE9A4176ACB9}">
      <p15:notesGuideLst xmlns:p15="http://schemas.microsoft.com/office/powerpoint/2012/main">
        <p15:guide id="1" orient="horz" pos="2838" userDrawn="1">
          <p15:clr>
            <a:srgbClr val="A4A3A4"/>
          </p15:clr>
        </p15:guide>
        <p15:guide id="2" pos="2377" userDrawn="1">
          <p15:clr>
            <a:srgbClr val="A4A3A4"/>
          </p15:clr>
        </p15:guide>
        <p15:guide id="3" orient="horz" pos="3024" userDrawn="1">
          <p15:clr>
            <a:srgbClr val="A4A3A4"/>
          </p15:clr>
        </p15:guide>
        <p15:guide id="4"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NCHANAPALLI, PRANITHA" initials="MP" lastIdx="96" clrIdx="0"/>
  <p:cmAuthor id="29" name="Annmarie Lockhart" initials="AL [5]" lastIdx="1" clrIdx="29">
    <p:extLst/>
  </p:cmAuthor>
  <p:cmAuthor id="1" name="Shannon, Meghan (Ext)" initials="MS" lastIdx="52" clrIdx="1"/>
  <p:cmAuthor id="30" name="Jeffrey Striks" initials="" lastIdx="9" clrIdx="30"/>
  <p:cmAuthor id="2" name="Nekkanti, Haritha" initials="NH" lastIdx="17" clrIdx="2"/>
  <p:cmAuthor id="31" name="Podevin, Frederike" initials="PF" lastIdx="3" clrIdx="31"/>
  <p:cmAuthor id="3" name="Kamuthurai, Lakshmanan" initials="KL" lastIdx="20" clrIdx="3"/>
  <p:cmAuthor id="32" name="Margeaux Buttner" initials="MB" lastIdx="36" clrIdx="32">
    <p:extLst/>
  </p:cmAuthor>
  <p:cmAuthor id="4" name="Kannabattula, Gouthami" initials="KG" lastIdx="1" clrIdx="4"/>
  <p:cmAuthor id="33" name="Jafar, Yohanes" initials="JY" lastIdx="1" clrIdx="33">
    <p:extLst>
      <p:ext uri="{19B8F6BF-5375-455C-9EA6-DF929625EA0E}">
        <p15:presenceInfo xmlns:p15="http://schemas.microsoft.com/office/powerpoint/2012/main" userId="S-1-5-21-220523388-1563985344-839522115-497328" providerId="AD"/>
      </p:ext>
    </p:extLst>
  </p:cmAuthor>
  <p:cmAuthor id="5" name="C" initials="." lastIdx="2" clrIdx="5"/>
  <p:cmAuthor id="6" name="Rao, Shantha" initials="SR" lastIdx="8" clrIdx="6"/>
  <p:cmAuthor id="7" name="Cortoos, Annelore" initials="CA" lastIdx="20" clrIdx="7"/>
  <p:cmAuthor id="8" name="Bruederle, Andreas" initials="BA" lastIdx="23" clrIdx="8"/>
  <p:cmAuthor id="9" name="Lozner, Melissa" initials="LM" lastIdx="3" clrIdx="9">
    <p:extLst/>
  </p:cmAuthor>
  <p:cmAuthor id="10" name="kwellington" initials="k" lastIdx="1" clrIdx="10"/>
  <p:cmAuthor id="11" name="Bruce Flickinger" initials="BF" lastIdx="180" clrIdx="11">
    <p:extLst/>
  </p:cmAuthor>
  <p:cmAuthor id="12" name="Christina Bosco" initials="CB" lastIdx="131" clrIdx="12">
    <p:extLst/>
  </p:cmAuthor>
  <p:cmAuthor id="13" name="Sarah Rohlfing" initials="SR" lastIdx="6" clrIdx="13">
    <p:extLst/>
  </p:cmAuthor>
  <p:cmAuthor id="14" name="patty brown" initials="pb" lastIdx="109" clrIdx="14">
    <p:extLst/>
  </p:cmAuthor>
  <p:cmAuthor id="15" name="Sarah" initials="S" lastIdx="28" clrIdx="15"/>
  <p:cmAuthor id="16" name="Kevin Lawless" initials="KL" lastIdx="1" clrIdx="16">
    <p:extLst/>
  </p:cmAuthor>
  <p:cmAuthor id="17" name="Kevin Lawless" initials="KL [2]" lastIdx="1" clrIdx="17">
    <p:extLst/>
  </p:cmAuthor>
  <p:cmAuthor id="18" name="Kevin Lawless" initials="KL [3]" lastIdx="1" clrIdx="18">
    <p:extLst/>
  </p:cmAuthor>
  <p:cmAuthor id="19" name="Kevin Lawless" initials="KL [4]" lastIdx="1" clrIdx="19">
    <p:extLst/>
  </p:cmAuthor>
  <p:cmAuthor id="20" name="Kevin Lawless" initials="KL [5]" lastIdx="1" clrIdx="20">
    <p:extLst/>
  </p:cmAuthor>
  <p:cmAuthor id="21" name="Kevin Lawless" initials="KL [6]" lastIdx="1" clrIdx="21">
    <p:extLst/>
  </p:cmAuthor>
  <p:cmAuthor id="22" name="Kevin Lawless" initials="KL [7]" lastIdx="1" clrIdx="22">
    <p:extLst/>
  </p:cmAuthor>
  <p:cmAuthor id="23" name="Kevin Lawless" initials="KL [8]" lastIdx="1" clrIdx="23">
    <p:extLst/>
  </p:cmAuthor>
  <p:cmAuthor id="24" name="Kevin Lawless" initials="KL [9]" lastIdx="1" clrIdx="24">
    <p:extLst/>
  </p:cmAuthor>
  <p:cmAuthor id="25" name="Annmarie Lockhart" initials="AL" lastIdx="1" clrIdx="25">
    <p:extLst/>
  </p:cmAuthor>
  <p:cmAuthor id="26" name="Annmarie Lockhart" initials="AL [2]" lastIdx="1" clrIdx="26">
    <p:extLst/>
  </p:cmAuthor>
  <p:cmAuthor id="27" name="Annmarie Lockhart" initials="AL [3]" lastIdx="1" clrIdx="27">
    <p:extLst/>
  </p:cmAuthor>
  <p:cmAuthor id="28" name="Annmarie Lockhart" initials="AL [4]" lastIdx="1" clrIdx="28">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859"/>
    <a:srgbClr val="D0DD11"/>
    <a:srgbClr val="17286D"/>
    <a:srgbClr val="BCBCBD"/>
    <a:srgbClr val="E7EBCF"/>
    <a:srgbClr val="E3E9B0"/>
    <a:srgbClr val="080808"/>
    <a:srgbClr val="CA4414"/>
    <a:srgbClr val="EA5F2E"/>
    <a:srgbClr val="923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82" autoAdjust="0"/>
    <p:restoredTop sz="88675" autoAdjust="0"/>
  </p:normalViewPr>
  <p:slideViewPr>
    <p:cSldViewPr snapToGrid="0">
      <p:cViewPr varScale="1">
        <p:scale>
          <a:sx n="73" d="100"/>
          <a:sy n="73" d="100"/>
        </p:scale>
        <p:origin x="1080" y="72"/>
      </p:cViewPr>
      <p:guideLst>
        <p:guide orient="horz" pos="3984"/>
        <p:guide orient="horz" pos="3720"/>
        <p:guide pos="648"/>
        <p:guide orient="horz" pos="3864"/>
        <p:guide pos="3192"/>
        <p:guide orient="horz" pos="5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50" d="100"/>
          <a:sy n="150" d="100"/>
        </p:scale>
        <p:origin x="2172" y="-252"/>
      </p:cViewPr>
      <p:guideLst>
        <p:guide orient="horz" pos="2838"/>
        <p:guide pos="2377"/>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33" dt="2019-09-24T16:00:22.279" idx="1">
    <p:pos x="10" y="10"/>
    <p:text>study result of Exjade FCT --&gt; menggunakan  93%, tapi pada slide sebelumnya menggunakan 92%, mohon pencerahannya, mana yang akan digunakan, sebaiknya menggunakan data 92 % karena itu adalah angka yang didapat pada saat EOT.</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5954" name="Rectangle 2"/>
          <p:cNvSpPr>
            <a:spLocks noGrp="1" noChangeArrowheads="1"/>
          </p:cNvSpPr>
          <p:nvPr>
            <p:ph type="hdr" sz="quarter"/>
          </p:nvPr>
        </p:nvSpPr>
        <p:spPr bwMode="auto">
          <a:xfrm>
            <a:off x="0" y="0"/>
            <a:ext cx="3170583" cy="48038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765955" name="Rectangle 3"/>
          <p:cNvSpPr>
            <a:spLocks noGrp="1" noChangeArrowheads="1"/>
          </p:cNvSpPr>
          <p:nvPr>
            <p:ph type="dt" sz="quarter" idx="1"/>
          </p:nvPr>
        </p:nvSpPr>
        <p:spPr bwMode="auto">
          <a:xfrm>
            <a:off x="4142962" y="0"/>
            <a:ext cx="3170583" cy="48038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765956" name="Rectangle 4"/>
          <p:cNvSpPr>
            <a:spLocks noGrp="1" noChangeArrowheads="1"/>
          </p:cNvSpPr>
          <p:nvPr>
            <p:ph type="ftr" sz="quarter" idx="2"/>
          </p:nvPr>
        </p:nvSpPr>
        <p:spPr bwMode="auto">
          <a:xfrm>
            <a:off x="0" y="9119173"/>
            <a:ext cx="3170583" cy="48038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765957" name="Rectangle 5"/>
          <p:cNvSpPr>
            <a:spLocks noGrp="1" noChangeArrowheads="1"/>
          </p:cNvSpPr>
          <p:nvPr>
            <p:ph type="sldNum" sz="quarter" idx="3"/>
          </p:nvPr>
        </p:nvSpPr>
        <p:spPr bwMode="auto">
          <a:xfrm>
            <a:off x="4142962" y="9119173"/>
            <a:ext cx="3170583" cy="48038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4F278CE-4F29-4C0C-8549-B3BF430AA3F2}" type="slidenum">
              <a:rPr lang="en-US"/>
              <a:pPr>
                <a:defRPr/>
              </a:pPr>
              <a:t>‹#›</a:t>
            </a:fld>
            <a:endParaRPr lang="en-US" dirty="0"/>
          </a:p>
        </p:txBody>
      </p:sp>
    </p:spTree>
    <p:extLst>
      <p:ext uri="{BB962C8B-B14F-4D97-AF65-F5344CB8AC3E}">
        <p14:creationId xmlns:p14="http://schemas.microsoft.com/office/powerpoint/2010/main" val="321400216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6.43264" units="1/cm"/>
          <inkml:channelProperty channel="Y" name="resolution" value="36.36364" units="1/cm"/>
          <inkml:channelProperty channel="T" name="resolution" value="1" units="1/dev"/>
        </inkml:channelProperties>
      </inkml:inkSource>
      <inkml:timestamp xml:id="ts0" timeString="2016-11-03T18:01:50.375"/>
    </inkml:context>
    <inkml:brush xml:id="br0">
      <inkml:brushProperty name="width" value="0.035" units="cm"/>
      <inkml:brushProperty name="height" value="0.035" units="cm"/>
      <inkml:brushProperty name="color" value="#ED1C24"/>
      <inkml:brushProperty name="fitToCurve" value="1"/>
    </inkml:brush>
  </inkml:definitions>
  <inkml:trace contextRef="#ctx0" brushRef="#br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170583" cy="48038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smtClean="0"/>
            </a:lvl1pPr>
          </a:lstStyle>
          <a:p>
            <a:pPr>
              <a:defRPr/>
            </a:pPr>
            <a:endParaRPr lang="en-US" dirty="0"/>
          </a:p>
        </p:txBody>
      </p:sp>
      <p:sp>
        <p:nvSpPr>
          <p:cNvPr id="24579" name="Rectangle 3"/>
          <p:cNvSpPr>
            <a:spLocks noGrp="1" noChangeArrowheads="1"/>
          </p:cNvSpPr>
          <p:nvPr>
            <p:ph type="dt" idx="1"/>
          </p:nvPr>
        </p:nvSpPr>
        <p:spPr bwMode="auto">
          <a:xfrm>
            <a:off x="4142962" y="0"/>
            <a:ext cx="3170583" cy="48038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smtClean="0"/>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365125" y="0"/>
            <a:ext cx="6584950" cy="4938713"/>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0" y="5080356"/>
            <a:ext cx="7315200" cy="380108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p:cNvSpPr>
            <a:spLocks noGrp="1" noChangeArrowheads="1"/>
          </p:cNvSpPr>
          <p:nvPr>
            <p:ph type="ftr" sz="quarter" idx="4"/>
          </p:nvPr>
        </p:nvSpPr>
        <p:spPr bwMode="auto">
          <a:xfrm>
            <a:off x="0" y="9119173"/>
            <a:ext cx="3170583" cy="480389"/>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smtClean="0"/>
            </a:lvl1pPr>
          </a:lstStyle>
          <a:p>
            <a:pPr>
              <a:defRPr/>
            </a:pPr>
            <a:endParaRPr lang="en-US" dirty="0"/>
          </a:p>
        </p:txBody>
      </p:sp>
      <p:sp>
        <p:nvSpPr>
          <p:cNvPr id="24583" name="Rectangle 7"/>
          <p:cNvSpPr>
            <a:spLocks noGrp="1" noChangeArrowheads="1"/>
          </p:cNvSpPr>
          <p:nvPr>
            <p:ph type="sldNum" sz="quarter" idx="5"/>
          </p:nvPr>
        </p:nvSpPr>
        <p:spPr bwMode="auto">
          <a:xfrm>
            <a:off x="4142962" y="9119173"/>
            <a:ext cx="3170583" cy="480389"/>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smtClean="0"/>
            </a:lvl1pPr>
          </a:lstStyle>
          <a:p>
            <a:pPr>
              <a:defRPr/>
            </a:pPr>
            <a:fld id="{13D50BE3-7B63-4F74-A846-78120FB61B94}" type="slidenum">
              <a:rPr lang="en-US"/>
              <a:pPr>
                <a:defRPr/>
              </a:pPr>
              <a:t>‹#›</a:t>
            </a:fld>
            <a:endParaRPr lang="en-US" dirty="0"/>
          </a:p>
        </p:txBody>
      </p:sp>
    </p:spTree>
    <p:extLst>
      <p:ext uri="{BB962C8B-B14F-4D97-AF65-F5344CB8AC3E}">
        <p14:creationId xmlns:p14="http://schemas.microsoft.com/office/powerpoint/2010/main" val="3562812337"/>
      </p:ext>
    </p:extLst>
  </p:cSld>
  <p:clrMap bg1="lt1" tx1="dk1" bg2="lt2" tx2="dk2" accent1="accent1" accent2="accent2" accent3="accent3" accent4="accent4" accent5="accent5" accent6="accent6" hlink="hlink" folHlink="folHlink"/>
  <p:notesStyle>
    <a:lvl1pPr algn="l" rtl="0" eaLnBrk="0" fontAlgn="base" hangingPunct="0">
      <a:lnSpc>
        <a:spcPct val="95000"/>
      </a:lnSpc>
      <a:spcBef>
        <a:spcPct val="60000"/>
      </a:spcBef>
      <a:spcAft>
        <a:spcPct val="0"/>
      </a:spcAft>
      <a:defRPr sz="1200" kern="1200">
        <a:solidFill>
          <a:schemeClr val="tx1"/>
        </a:solidFill>
        <a:latin typeface="Arial" charset="0"/>
        <a:ea typeface="+mn-ea"/>
        <a:cs typeface="+mn-cs"/>
      </a:defRPr>
    </a:lvl1pPr>
    <a:lvl2pPr marL="114300" indent="-112713" algn="l" rtl="0" eaLnBrk="0" fontAlgn="base" hangingPunct="0">
      <a:lnSpc>
        <a:spcPct val="95000"/>
      </a:lnSpc>
      <a:spcBef>
        <a:spcPct val="40000"/>
      </a:spcBef>
      <a:spcAft>
        <a:spcPct val="0"/>
      </a:spcAft>
      <a:buChar char="•"/>
      <a:defRPr sz="1200" kern="1200">
        <a:solidFill>
          <a:schemeClr val="tx1"/>
        </a:solidFill>
        <a:latin typeface="Arial" charset="0"/>
        <a:ea typeface="+mn-ea"/>
        <a:cs typeface="+mn-cs"/>
      </a:defRPr>
    </a:lvl2pPr>
    <a:lvl3pPr marL="347663" indent="-119063" algn="l" rtl="0" eaLnBrk="0" fontAlgn="base" hangingPunct="0">
      <a:lnSpc>
        <a:spcPct val="95000"/>
      </a:lnSpc>
      <a:spcBef>
        <a:spcPct val="20000"/>
      </a:spcBef>
      <a:spcAft>
        <a:spcPct val="0"/>
      </a:spcAft>
      <a:buChar char="•"/>
      <a:defRPr sz="1000" kern="1200">
        <a:solidFill>
          <a:schemeClr val="tx1"/>
        </a:solidFill>
        <a:latin typeface="Arial" charset="0"/>
        <a:ea typeface="+mn-ea"/>
        <a:cs typeface="+mn-cs"/>
      </a:defRPr>
    </a:lvl3pPr>
    <a:lvl4pPr marL="566738" indent="-104775" algn="l" rtl="0" eaLnBrk="0" fontAlgn="base" hangingPunct="0">
      <a:lnSpc>
        <a:spcPct val="95000"/>
      </a:lnSpc>
      <a:spcBef>
        <a:spcPct val="20000"/>
      </a:spcBef>
      <a:spcAft>
        <a:spcPct val="0"/>
      </a:spcAft>
      <a:buChar char="•"/>
      <a:defRPr sz="900" kern="1200">
        <a:solidFill>
          <a:schemeClr val="tx1"/>
        </a:solidFill>
        <a:latin typeface="Arial" charset="0"/>
        <a:ea typeface="+mn-ea"/>
        <a:cs typeface="+mn-cs"/>
      </a:defRPr>
    </a:lvl4pPr>
    <a:lvl5pPr marL="798513" indent="-117475" algn="l" rtl="0" eaLnBrk="0" fontAlgn="base" hangingPunct="0">
      <a:lnSpc>
        <a:spcPct val="95000"/>
      </a:lnSpc>
      <a:spcBef>
        <a:spcPct val="20000"/>
      </a:spcBef>
      <a:spcAft>
        <a:spcPct val="0"/>
      </a:spcAft>
      <a:buChar char="•"/>
      <a:defRPr sz="9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r>
              <a:rPr lang="en-US" dirty="0">
                <a:solidFill>
                  <a:schemeClr val="accent6"/>
                </a:solidFill>
                <a:latin typeface="+mn-lt"/>
              </a:rPr>
              <a:t>Hello and welcome.</a:t>
            </a:r>
            <a:r>
              <a:rPr lang="en-US" baseline="0" dirty="0">
                <a:solidFill>
                  <a:schemeClr val="accent6"/>
                </a:solidFill>
                <a:latin typeface="+mn-lt"/>
              </a:rPr>
              <a:t> </a:t>
            </a:r>
            <a:r>
              <a:rPr lang="en-US" dirty="0">
                <a:solidFill>
                  <a:schemeClr val="accent6"/>
                </a:solidFill>
                <a:latin typeface="+mn-lt"/>
              </a:rPr>
              <a:t>Today, I’d like to talk with you about</a:t>
            </a:r>
            <a:r>
              <a:rPr lang="en-US" baseline="0" dirty="0">
                <a:solidFill>
                  <a:schemeClr val="accent6"/>
                </a:solidFill>
                <a:latin typeface="+mn-lt"/>
              </a:rPr>
              <a:t> the new and improved formulation of </a:t>
            </a:r>
            <a:r>
              <a:rPr lang="en-US" baseline="0" dirty="0" err="1">
                <a:solidFill>
                  <a:schemeClr val="accent6"/>
                </a:solidFill>
                <a:latin typeface="+mn-lt"/>
              </a:rPr>
              <a:t>deferasirox</a:t>
            </a:r>
            <a:r>
              <a:rPr lang="en-US" baseline="0" dirty="0">
                <a:solidFill>
                  <a:schemeClr val="accent6"/>
                </a:solidFill>
                <a:latin typeface="+mn-lt"/>
              </a:rPr>
              <a:t> and present the results from ECLIPSE, the primary analysis assessing the safety of EXJADE film-coated tablets (FCT).</a:t>
            </a:r>
          </a:p>
          <a:p>
            <a:r>
              <a:rPr lang="en-US" kern="1200" baseline="0" dirty="0">
                <a:solidFill>
                  <a:schemeClr val="accent6"/>
                </a:solidFill>
                <a:latin typeface="+mn-lt"/>
              </a:rPr>
              <a:t>EXJADE</a:t>
            </a:r>
            <a:r>
              <a:rPr lang="en-US" baseline="0" dirty="0">
                <a:solidFill>
                  <a:schemeClr val="accent6"/>
                </a:solidFill>
                <a:latin typeface="+mn-lt"/>
              </a:rPr>
              <a:t> FCT is </a:t>
            </a:r>
            <a:r>
              <a:rPr lang="en-US" dirty="0">
                <a:solidFill>
                  <a:schemeClr val="accent6"/>
                </a:solidFill>
                <a:latin typeface="+mn-lt"/>
              </a:rPr>
              <a:t>a </a:t>
            </a:r>
            <a:r>
              <a:rPr lang="en-US" baseline="0" dirty="0">
                <a:solidFill>
                  <a:schemeClr val="accent6"/>
                </a:solidFill>
                <a:latin typeface="+mn-lt"/>
              </a:rPr>
              <a:t>once-daily oral tablet for iron chelation indicated for:</a:t>
            </a:r>
          </a:p>
          <a:p>
            <a:pPr marL="171450" indent="-171450">
              <a:buClr>
                <a:srgbClr val="D0DD11"/>
              </a:buClr>
              <a:buFont typeface="Arial" panose="020B0604020202020204" pitchFamily="34" charset="0"/>
              <a:buChar char="•"/>
            </a:pPr>
            <a:r>
              <a:rPr lang="en-US" dirty="0">
                <a:solidFill>
                  <a:schemeClr val="accent6"/>
                </a:solidFill>
                <a:latin typeface="+mn-lt"/>
              </a:rPr>
              <a:t>The treatment of chronic iron overload due to blood transfusions (</a:t>
            </a:r>
            <a:r>
              <a:rPr lang="en-US" dirty="0" err="1">
                <a:solidFill>
                  <a:schemeClr val="accent6"/>
                </a:solidFill>
                <a:latin typeface="+mn-lt"/>
              </a:rPr>
              <a:t>transfusional</a:t>
            </a:r>
            <a:r>
              <a:rPr lang="en-US" dirty="0">
                <a:solidFill>
                  <a:schemeClr val="accent6"/>
                </a:solidFill>
                <a:latin typeface="+mn-lt"/>
              </a:rPr>
              <a:t> </a:t>
            </a:r>
            <a:r>
              <a:rPr lang="en-US" dirty="0" err="1">
                <a:solidFill>
                  <a:schemeClr val="accent6"/>
                </a:solidFill>
                <a:latin typeface="+mn-lt"/>
              </a:rPr>
              <a:t>hemosiderosis</a:t>
            </a:r>
            <a:r>
              <a:rPr lang="en-US" dirty="0">
                <a:solidFill>
                  <a:schemeClr val="accent6"/>
                </a:solidFill>
                <a:latin typeface="+mn-lt"/>
              </a:rPr>
              <a:t>) in adult and pediatric patients (aged 2 years and over)</a:t>
            </a:r>
          </a:p>
          <a:p>
            <a:pPr marL="171450" indent="-171450">
              <a:buClr>
                <a:srgbClr val="D0DD11"/>
              </a:buClr>
              <a:buFont typeface="Arial" panose="020B0604020202020204" pitchFamily="34" charset="0"/>
              <a:buChar char="•"/>
            </a:pPr>
            <a:r>
              <a:rPr lang="en-US" dirty="0">
                <a:solidFill>
                  <a:schemeClr val="accent6"/>
                </a:solidFill>
                <a:latin typeface="+mn-lt"/>
              </a:rPr>
              <a:t>The treatment of chronic iron overload in patients with non-transfusion–dependent thalassemia syndromes aged 10 years and older</a:t>
            </a: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a:t>
            </a:fld>
            <a:endParaRPr lang="en-US" dirty="0">
              <a:solidFill>
                <a:schemeClr val="accent6"/>
              </a:solidFill>
            </a:endParaRPr>
          </a:p>
        </p:txBody>
      </p:sp>
    </p:spTree>
    <p:extLst>
      <p:ext uri="{BB962C8B-B14F-4D97-AF65-F5344CB8AC3E}">
        <p14:creationId xmlns:p14="http://schemas.microsoft.com/office/powerpoint/2010/main" val="3984791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r>
              <a:rPr lang="en-US" sz="1000" dirty="0">
                <a:solidFill>
                  <a:schemeClr val="accent6"/>
                </a:solidFill>
                <a:latin typeface="+mn-lt"/>
              </a:rPr>
              <a:t>M</a:t>
            </a:r>
            <a:r>
              <a:rPr lang="en-US" sz="1000" kern="1200" baseline="0" dirty="0">
                <a:solidFill>
                  <a:schemeClr val="accent6"/>
                </a:solidFill>
                <a:latin typeface="+mn-lt"/>
              </a:rPr>
              <a:t>ore patients receiving EXJADT FCT complied with treatment, as demonstrated</a:t>
            </a:r>
            <a:r>
              <a:rPr lang="en-US" sz="1000" kern="1200" dirty="0">
                <a:solidFill>
                  <a:schemeClr val="accent6"/>
                </a:solidFill>
                <a:latin typeface="+mn-lt"/>
              </a:rPr>
              <a:t> in the ECLIPSE trial.</a:t>
            </a:r>
            <a:endParaRPr lang="en-US" sz="1000" kern="1200" baseline="0" dirty="0">
              <a:solidFill>
                <a:schemeClr val="accent6"/>
              </a:solidFill>
              <a:latin typeface="+mn-lt"/>
            </a:endParaRPr>
          </a:p>
          <a:p>
            <a:r>
              <a:rPr lang="en-US" sz="1000" baseline="0" dirty="0">
                <a:solidFill>
                  <a:schemeClr val="accent6"/>
                </a:solidFill>
                <a:latin typeface="+mn-lt"/>
              </a:rPr>
              <a:t>Compliance was evaluated based on relative consumed pill count ([total count consumed/total count prescribed] *100). </a:t>
            </a:r>
          </a:p>
          <a:p>
            <a:r>
              <a:rPr lang="en-US" sz="1000" baseline="0" dirty="0">
                <a:solidFill>
                  <a:schemeClr val="accent6"/>
                </a:solidFill>
                <a:latin typeface="+mn-lt"/>
              </a:rPr>
              <a:t>As measured by percentage of daily doses taken: </a:t>
            </a:r>
          </a:p>
          <a:p>
            <a:pPr marL="171450" indent="-171450">
              <a:buFont typeface="Arial" panose="020B0604020202020204" pitchFamily="34" charset="0"/>
              <a:buChar char="•"/>
            </a:pPr>
            <a:r>
              <a:rPr lang="en-US" sz="1000" baseline="0" dirty="0">
                <a:solidFill>
                  <a:schemeClr val="accent6"/>
                </a:solidFill>
                <a:latin typeface="+mn-lt"/>
              </a:rPr>
              <a:t>Patients receiving </a:t>
            </a:r>
            <a:r>
              <a:rPr lang="en-US" sz="1000" kern="1200" baseline="0" dirty="0">
                <a:solidFill>
                  <a:schemeClr val="accent6"/>
                </a:solidFill>
                <a:latin typeface="+mn-lt"/>
              </a:rPr>
              <a:t>EXJADE</a:t>
            </a:r>
            <a:r>
              <a:rPr lang="en-US" sz="1000" baseline="0" dirty="0">
                <a:solidFill>
                  <a:schemeClr val="accent6"/>
                </a:solidFill>
                <a:latin typeface="+mn-lt"/>
              </a:rPr>
              <a:t> FCT consumed a mean of 92.9% of the prescribed tablet count (n=59/61)</a:t>
            </a:r>
          </a:p>
          <a:p>
            <a:pPr marL="171450" indent="-171450">
              <a:buFont typeface="Arial" panose="020B0604020202020204" pitchFamily="34" charset="0"/>
              <a:buChar char="•"/>
            </a:pPr>
            <a:r>
              <a:rPr lang="en-US" sz="1000" baseline="0" dirty="0">
                <a:solidFill>
                  <a:schemeClr val="accent6"/>
                </a:solidFill>
                <a:latin typeface="+mn-lt"/>
              </a:rPr>
              <a:t>Patients </a:t>
            </a:r>
            <a:r>
              <a:rPr lang="en-US" sz="1000" kern="1200" baseline="0" dirty="0">
                <a:solidFill>
                  <a:schemeClr val="accent6"/>
                </a:solidFill>
                <a:latin typeface="+mn-lt"/>
              </a:rPr>
              <a:t>receiving</a:t>
            </a:r>
            <a:r>
              <a:rPr lang="en-US" sz="1000" baseline="0" dirty="0">
                <a:solidFill>
                  <a:schemeClr val="accent6"/>
                </a:solidFill>
                <a:latin typeface="+mn-lt"/>
              </a:rPr>
              <a:t> </a:t>
            </a:r>
            <a:r>
              <a:rPr lang="en-US" sz="1000" kern="1200" baseline="0" dirty="0">
                <a:solidFill>
                  <a:schemeClr val="accent6"/>
                </a:solidFill>
                <a:latin typeface="+mn-lt"/>
              </a:rPr>
              <a:t>EXJADE</a:t>
            </a:r>
            <a:r>
              <a:rPr lang="en-US" sz="1000" baseline="0" dirty="0">
                <a:solidFill>
                  <a:schemeClr val="accent6"/>
                </a:solidFill>
                <a:latin typeface="+mn-lt"/>
              </a:rPr>
              <a:t> DT consumed a mean of 85.3% of the prescribed tablet count (n=73/86)</a:t>
            </a:r>
            <a:endParaRPr lang="en-US" sz="1000" dirty="0">
              <a:solidFill>
                <a:schemeClr val="accent6"/>
              </a:solidFill>
              <a:latin typeface="+mn-lt"/>
            </a:endParaRPr>
          </a:p>
          <a:p>
            <a:pPr marL="0" marR="0" lvl="0" indent="0" algn="l" defTabSz="914400" rtl="0" eaLnBrk="0" fontAlgn="base" latinLnBrk="0" hangingPunct="0">
              <a:lnSpc>
                <a:spcPct val="95000"/>
              </a:lnSpc>
              <a:spcBef>
                <a:spcPct val="60000"/>
              </a:spcBef>
              <a:spcAft>
                <a:spcPct val="0"/>
              </a:spcAft>
              <a:buSzTx/>
              <a:buFontTx/>
              <a:buNone/>
              <a:tabLst/>
              <a:defRPr/>
            </a:pPr>
            <a:r>
              <a:rPr lang="en-US" sz="1000" kern="1200" dirty="0">
                <a:solidFill>
                  <a:schemeClr val="accent6"/>
                </a:solidFill>
              </a:rPr>
              <a:t>Patients</a:t>
            </a:r>
            <a:r>
              <a:rPr lang="en-US" sz="1000" kern="1200" baseline="0" dirty="0">
                <a:solidFill>
                  <a:schemeClr val="accent6"/>
                </a:solidFill>
              </a:rPr>
              <a:t> taking EXJADE FCT also had a longer mean duration of exposure compared with patients taking EXJADE DT: 163 days vs 155 days.</a:t>
            </a:r>
            <a:endParaRPr lang="en-US" sz="1000" kern="1200" dirty="0">
              <a:solidFill>
                <a:schemeClr val="accent6"/>
              </a:solidFill>
            </a:endParaRPr>
          </a:p>
          <a:p>
            <a:r>
              <a:rPr lang="en-US" sz="1000" dirty="0">
                <a:solidFill>
                  <a:schemeClr val="accent6"/>
                </a:solidFill>
                <a:latin typeface="+mn-lt"/>
              </a:rPr>
              <a:t>Patients taking EXJADE FCT also were almost twice as likely to receive the highest prescribed dose.</a:t>
            </a:r>
          </a:p>
          <a:p>
            <a:pPr marL="171450" indent="-171450">
              <a:buFont typeface="Arial" panose="020B0604020202020204" pitchFamily="34" charset="0"/>
              <a:buChar char="•"/>
            </a:pPr>
            <a:r>
              <a:rPr lang="en-US" sz="1000" dirty="0">
                <a:solidFill>
                  <a:schemeClr val="accent6"/>
                </a:solidFill>
                <a:latin typeface="+mn-lt"/>
              </a:rPr>
              <a:t>31% of patients in the FCT treatment arm received the highest dose vs 18.6% of patients in the DT </a:t>
            </a:r>
            <a:r>
              <a:rPr lang="en-US" sz="1000" dirty="0">
                <a:solidFill>
                  <a:schemeClr val="accent6"/>
                </a:solidFill>
              </a:rPr>
              <a:t>treatment </a:t>
            </a:r>
            <a:r>
              <a:rPr lang="en-US" sz="1000" dirty="0">
                <a:solidFill>
                  <a:schemeClr val="accent6"/>
                </a:solidFill>
                <a:latin typeface="+mn-lt"/>
              </a:rPr>
              <a:t>arm</a:t>
            </a:r>
          </a:p>
          <a:p>
            <a:pPr marL="0" indent="0">
              <a:buFont typeface="Arial" panose="020B0604020202020204" pitchFamily="34" charset="0"/>
              <a:buNone/>
            </a:pPr>
            <a:r>
              <a:rPr lang="en-US" sz="1000" dirty="0">
                <a:solidFill>
                  <a:schemeClr val="accent6"/>
                </a:solidFill>
                <a:latin typeface="+mn-lt"/>
              </a:rPr>
              <a:t>Additionally, PRO</a:t>
            </a:r>
            <a:r>
              <a:rPr lang="en-US" sz="1000" baseline="0" dirty="0">
                <a:solidFill>
                  <a:schemeClr val="accent6"/>
                </a:solidFill>
                <a:latin typeface="+mn-lt"/>
              </a:rPr>
              <a:t> data, based on the 70% of patients who completed the PRO questionnaire at the end of the study, showed that 97% (n=59/61) of patients taking EXJADE FCT never thought about stopping their medication, vs 76% (46/60) of patients taking EXJADE DT.</a:t>
            </a:r>
          </a:p>
          <a:p>
            <a:r>
              <a:rPr lang="en-US" sz="1000" dirty="0">
                <a:solidFill>
                  <a:schemeClr val="accent6"/>
                </a:solidFill>
                <a:latin typeface="+mn-lt"/>
              </a:rPr>
              <a:t>As you can see, patients are more</a:t>
            </a:r>
            <a:r>
              <a:rPr lang="en-US" sz="1000" baseline="0" dirty="0">
                <a:solidFill>
                  <a:schemeClr val="accent6"/>
                </a:solidFill>
                <a:latin typeface="+mn-lt"/>
              </a:rPr>
              <a:t> likely to comply with treatment with </a:t>
            </a:r>
            <a:r>
              <a:rPr lang="en-US" sz="1000" dirty="0">
                <a:solidFill>
                  <a:schemeClr val="accent6"/>
                </a:solidFill>
                <a:latin typeface="+mn-lt"/>
              </a:rPr>
              <a:t>the new formulation than the DT</a:t>
            </a:r>
            <a:r>
              <a:rPr lang="en-US" sz="1000" baseline="0" dirty="0">
                <a:solidFill>
                  <a:schemeClr val="accent6"/>
                </a:solidFill>
                <a:latin typeface="+mn-lt"/>
              </a:rPr>
              <a:t> formulation. I’d like to share other insights regarding adherence next.</a:t>
            </a:r>
            <a:endParaRPr lang="en-US" sz="1000" dirty="0">
              <a:solidFill>
                <a:schemeClr val="accent6"/>
              </a:solidFill>
              <a:latin typeface="+mn-lt"/>
            </a:endParaRP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10</a:t>
            </a:fld>
            <a:endParaRPr lang="en-US" dirty="0">
              <a:solidFill>
                <a:schemeClr val="accent6"/>
              </a:solidFill>
            </a:endParaRPr>
          </a:p>
        </p:txBody>
      </p:sp>
    </p:spTree>
    <p:extLst>
      <p:ext uri="{BB962C8B-B14F-4D97-AF65-F5344CB8AC3E}">
        <p14:creationId xmlns:p14="http://schemas.microsoft.com/office/powerpoint/2010/main" val="3488650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a:xfrm>
            <a:off x="0" y="5080354"/>
            <a:ext cx="7315200" cy="4431323"/>
          </a:xfrm>
        </p:spPr>
        <p:txBody>
          <a:bodyPr/>
          <a:lstStyle/>
          <a:p>
            <a:pPr marL="0" marR="0" indent="0">
              <a:spcBef>
                <a:spcPts val="50"/>
              </a:spcBef>
              <a:spcAft>
                <a:spcPts val="50"/>
              </a:spcAft>
              <a:buFont typeface="Arial" panose="020B0604020202020204" pitchFamily="34" charset="0"/>
              <a:buNone/>
            </a:pPr>
            <a:r>
              <a:rPr lang="en-US" sz="1100" kern="1200" baseline="0" dirty="0">
                <a:solidFill>
                  <a:schemeClr val="accent6"/>
                </a:solidFill>
              </a:rPr>
              <a:t>Based on PRO results:</a:t>
            </a:r>
            <a:endParaRPr lang="en-US" sz="1100" kern="1200" dirty="0">
              <a:solidFill>
                <a:schemeClr val="accent6"/>
              </a:solidFill>
            </a:endParaRPr>
          </a:p>
          <a:p>
            <a:pPr marL="0" marR="0" indent="0">
              <a:spcBef>
                <a:spcPts val="50"/>
              </a:spcBef>
              <a:spcAft>
                <a:spcPts val="50"/>
              </a:spcAft>
              <a:buFont typeface="Arial" panose="020B0604020202020204" pitchFamily="34" charset="0"/>
              <a:buNone/>
            </a:pPr>
            <a:endParaRPr lang="en-US" sz="1100" kern="1200" baseline="0" dirty="0">
              <a:solidFill>
                <a:schemeClr val="accent6"/>
              </a:solidFill>
            </a:endParaRPr>
          </a:p>
          <a:p>
            <a:pPr marL="171450" marR="0" indent="-171450">
              <a:spcBef>
                <a:spcPts val="50"/>
              </a:spcBef>
              <a:spcAft>
                <a:spcPts val="50"/>
              </a:spcAft>
              <a:buFont typeface="Arial" panose="020B0604020202020204" pitchFamily="34" charset="0"/>
              <a:buChar char="•"/>
            </a:pPr>
            <a:r>
              <a:rPr lang="en-US" sz="1100" kern="1200" baseline="0" dirty="0">
                <a:solidFill>
                  <a:schemeClr val="accent6"/>
                </a:solidFill>
              </a:rPr>
              <a:t>88.3% of patients on FCT said they preferred FCT (n=53/60), while 34.9% of patients on DT said they preferred DT (n=22/63</a:t>
            </a:r>
            <a:r>
              <a:rPr lang="en-US" sz="1100" dirty="0">
                <a:solidFill>
                  <a:schemeClr val="accent6"/>
                </a:solidFill>
              </a:rPr>
              <a:t>)</a:t>
            </a:r>
            <a:endParaRPr lang="en-US" sz="1100" kern="1200" baseline="0" dirty="0">
              <a:solidFill>
                <a:schemeClr val="accent6"/>
              </a:solidFill>
            </a:endParaRPr>
          </a:p>
          <a:p>
            <a:pPr marL="171450" marR="0" indent="-171450">
              <a:spcBef>
                <a:spcPts val="50"/>
              </a:spcBef>
              <a:spcAft>
                <a:spcPts val="50"/>
              </a:spcAft>
              <a:buFont typeface="Arial" panose="020B0604020202020204" pitchFamily="34" charset="0"/>
              <a:buChar char="•"/>
            </a:pPr>
            <a:r>
              <a:rPr lang="en-US" sz="1100" kern="0" baseline="0" dirty="0">
                <a:solidFill>
                  <a:schemeClr val="accent6"/>
                </a:solidFill>
              </a:rPr>
              <a:t>Remember that patient satisfaction was a secondary study end point</a:t>
            </a:r>
          </a:p>
          <a:p>
            <a:pPr marL="171450" marR="0" lvl="0" indent="-171450" algn="l" defTabSz="914400" rtl="0" eaLnBrk="0" fontAlgn="base" latinLnBrk="0" hangingPunct="0">
              <a:lnSpc>
                <a:spcPct val="95000"/>
              </a:lnSpc>
              <a:spcBef>
                <a:spcPts val="50"/>
              </a:spcBef>
              <a:spcAft>
                <a:spcPts val="50"/>
              </a:spcAft>
              <a:buSzTx/>
              <a:buFont typeface="Arial" panose="020B0604020202020204" pitchFamily="34" charset="0"/>
              <a:buChar char="•"/>
              <a:tabLst/>
              <a:defRPr/>
            </a:pPr>
            <a:r>
              <a:rPr lang="en-US" sz="1100" kern="1200" baseline="0" dirty="0">
                <a:solidFill>
                  <a:schemeClr val="accent6"/>
                </a:solidFill>
              </a:rPr>
              <a:t>Recall that </a:t>
            </a:r>
            <a:r>
              <a:rPr lang="en-US" sz="1100" kern="1200" baseline="0" dirty="0">
                <a:solidFill>
                  <a:schemeClr val="accent6"/>
                </a:solidFill>
                <a:effectLst/>
              </a:rPr>
              <a:t>80.9% of patients had transfusion-dependent thalassemia (70</a:t>
            </a:r>
            <a:r>
              <a:rPr lang="en-US" sz="1100" kern="1200" dirty="0">
                <a:solidFill>
                  <a:schemeClr val="accent6"/>
                </a:solidFill>
                <a:effectLst/>
              </a:rPr>
              <a:t> patients in each arm)</a:t>
            </a:r>
            <a:r>
              <a:rPr lang="en-US" sz="1100" kern="1200" baseline="0" dirty="0">
                <a:solidFill>
                  <a:schemeClr val="accent6"/>
                </a:solidFill>
                <a:effectLst/>
              </a:rPr>
              <a:t> and 18.5% of patients in each treatment arm had MDS (16 </a:t>
            </a:r>
            <a:r>
              <a:rPr lang="en-US" sz="1100" kern="1200" dirty="0">
                <a:solidFill>
                  <a:schemeClr val="accent6"/>
                </a:solidFill>
                <a:effectLst/>
              </a:rPr>
              <a:t>patients</a:t>
            </a:r>
            <a:r>
              <a:rPr lang="en-US" sz="1100" kern="1200" baseline="0" dirty="0">
                <a:solidFill>
                  <a:schemeClr val="accent6"/>
                </a:solidFill>
                <a:effectLst/>
              </a:rPr>
              <a:t> in each arm)</a:t>
            </a: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11</a:t>
            </a:fld>
            <a:endParaRPr lang="en-US" dirty="0">
              <a:solidFill>
                <a:schemeClr val="accent6"/>
              </a:solidFill>
            </a:endParaRPr>
          </a:p>
        </p:txBody>
      </p:sp>
    </p:spTree>
    <p:extLst>
      <p:ext uri="{BB962C8B-B14F-4D97-AF65-F5344CB8AC3E}">
        <p14:creationId xmlns:p14="http://schemas.microsoft.com/office/powerpoint/2010/main" val="433473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a:xfrm>
            <a:off x="0" y="5046784"/>
            <a:ext cx="7315200" cy="4554416"/>
          </a:xfrm>
        </p:spPr>
        <p:txBody>
          <a:bodyPr>
            <a:noAutofit/>
          </a:bodyPr>
          <a:lstStyle/>
          <a:p>
            <a:pPr>
              <a:spcBef>
                <a:spcPts val="300"/>
              </a:spcBef>
              <a:spcAft>
                <a:spcPts val="600"/>
              </a:spcAft>
            </a:pPr>
            <a:r>
              <a:rPr lang="en-GB" sz="950" dirty="0">
                <a:solidFill>
                  <a:schemeClr val="accent6"/>
                </a:solidFill>
                <a:latin typeface="+mj-lt"/>
              </a:rPr>
              <a:t>To</a:t>
            </a:r>
            <a:r>
              <a:rPr lang="en-GB" sz="950" baseline="0" dirty="0">
                <a:solidFill>
                  <a:schemeClr val="accent6"/>
                </a:solidFill>
                <a:latin typeface="+mj-lt"/>
              </a:rPr>
              <a:t> end our presentation, I’d like to provide a summary of all that we talked about today. New </a:t>
            </a:r>
            <a:r>
              <a:rPr lang="en-US" sz="950" kern="1200" baseline="0" dirty="0">
                <a:solidFill>
                  <a:schemeClr val="accent6"/>
                </a:solidFill>
                <a:latin typeface="+mj-lt"/>
              </a:rPr>
              <a:t>EXJADE</a:t>
            </a:r>
            <a:r>
              <a:rPr lang="en-GB" sz="950" baseline="0" dirty="0">
                <a:solidFill>
                  <a:schemeClr val="accent6"/>
                </a:solidFill>
                <a:latin typeface="+mj-lt"/>
              </a:rPr>
              <a:t> FCT reduces food effect and improves convenience with simplified administration, while proving safe for patients with chronic iron overload.</a:t>
            </a:r>
          </a:p>
          <a:p>
            <a:pPr>
              <a:spcBef>
                <a:spcPts val="300"/>
              </a:spcBef>
              <a:spcAft>
                <a:spcPts val="600"/>
              </a:spcAft>
            </a:pPr>
            <a:r>
              <a:rPr lang="en-US" sz="950" kern="1200" baseline="0" dirty="0">
                <a:solidFill>
                  <a:schemeClr val="accent6"/>
                </a:solidFill>
                <a:latin typeface="+mj-lt"/>
              </a:rPr>
              <a:t>EXJADE</a:t>
            </a:r>
            <a:r>
              <a:rPr lang="en-GB" sz="950" baseline="0" dirty="0">
                <a:solidFill>
                  <a:schemeClr val="accent6"/>
                </a:solidFill>
                <a:latin typeface="+mj-lt"/>
              </a:rPr>
              <a:t> FCT was proven safe in ECLIPSE, a study designed to evaluate the new formulation compared to the existing formulation, EXJADE DT.</a:t>
            </a:r>
          </a:p>
          <a:p>
            <a:pPr marL="0" marR="0" lvl="0" indent="0" algn="l" defTabSz="914400" rtl="0" eaLnBrk="0" fontAlgn="base" latinLnBrk="0" hangingPunct="0">
              <a:lnSpc>
                <a:spcPct val="95000"/>
              </a:lnSpc>
              <a:spcBef>
                <a:spcPts val="300"/>
              </a:spcBef>
              <a:spcAft>
                <a:spcPts val="600"/>
              </a:spcAft>
              <a:buSzTx/>
              <a:buFontTx/>
              <a:buNone/>
              <a:tabLst/>
              <a:defRPr/>
            </a:pPr>
            <a:r>
              <a:rPr lang="en-US" sz="950" kern="1200" baseline="0" dirty="0">
                <a:solidFill>
                  <a:schemeClr val="accent6"/>
                </a:solidFill>
                <a:latin typeface="+mj-lt"/>
              </a:rPr>
              <a:t>Based on the ECLIPSE study, EXJADE FCT provides:</a:t>
            </a:r>
          </a:p>
          <a:p>
            <a:pPr marL="171450" marR="0" lvl="0" indent="-171450" algn="l" defTabSz="914400" rtl="0" eaLnBrk="0" fontAlgn="base" latinLnBrk="0" hangingPunct="0">
              <a:lnSpc>
                <a:spcPct val="100000"/>
              </a:lnSpc>
              <a:spcBef>
                <a:spcPts val="0"/>
              </a:spcBef>
              <a:spcAft>
                <a:spcPts val="0"/>
              </a:spcAft>
              <a:buSzTx/>
              <a:buFont typeface="Arial" panose="020B0604020202020204" pitchFamily="34" charset="0"/>
              <a:buChar char="•"/>
              <a:tabLst/>
              <a:defRPr/>
            </a:pPr>
            <a:r>
              <a:rPr lang="en-US" sz="950" kern="1200" baseline="0" dirty="0">
                <a:solidFill>
                  <a:schemeClr val="accent6"/>
                </a:solidFill>
                <a:latin typeface="+mj-lt"/>
              </a:rPr>
              <a:t>A safety profile consistent with EXJADE DT</a:t>
            </a:r>
          </a:p>
          <a:p>
            <a:pPr marL="285750" lvl="1" indent="-171450">
              <a:lnSpc>
                <a:spcPct val="100000"/>
              </a:lnSpc>
              <a:spcBef>
                <a:spcPts val="0"/>
              </a:spcBef>
              <a:spcAft>
                <a:spcPts val="0"/>
              </a:spcAft>
              <a:buFont typeface="Arial" panose="020B0604020202020204" pitchFamily="34" charset="0"/>
              <a:buChar char="•"/>
              <a:defRPr/>
            </a:pPr>
            <a:r>
              <a:rPr lang="en-GB" sz="950" baseline="0" dirty="0">
                <a:solidFill>
                  <a:schemeClr val="accent6"/>
                </a:solidFill>
                <a:latin typeface="+mj-lt"/>
              </a:rPr>
              <a:t>Similar proportions of patients in each treatment arm had GI AEs, although patients receiving </a:t>
            </a:r>
            <a:r>
              <a:rPr lang="en-US" sz="950" kern="1200" baseline="0" dirty="0">
                <a:solidFill>
                  <a:schemeClr val="accent6"/>
                </a:solidFill>
                <a:latin typeface="+mj-lt"/>
              </a:rPr>
              <a:t>EXJADE</a:t>
            </a:r>
            <a:r>
              <a:rPr lang="en-GB" sz="950" baseline="0" dirty="0">
                <a:solidFill>
                  <a:schemeClr val="accent6"/>
                </a:solidFill>
                <a:latin typeface="+mj-lt"/>
              </a:rPr>
              <a:t> FCT experienced fewer severe AEs</a:t>
            </a:r>
          </a:p>
          <a:p>
            <a:pPr marL="171450" marR="0" lvl="0" indent="-171450" algn="l" defTabSz="914400" rtl="0" eaLnBrk="0" fontAlgn="base" latinLnBrk="0" hangingPunct="0">
              <a:lnSpc>
                <a:spcPct val="100000"/>
              </a:lnSpc>
              <a:spcBef>
                <a:spcPts val="0"/>
              </a:spcBef>
              <a:spcAft>
                <a:spcPts val="0"/>
              </a:spcAft>
              <a:buSzTx/>
              <a:buFont typeface="Arial" panose="020B0604020202020204" pitchFamily="34" charset="0"/>
              <a:buChar char="•"/>
              <a:tabLst/>
              <a:defRPr/>
            </a:pPr>
            <a:r>
              <a:rPr lang="en-US" sz="950" kern="1200" baseline="0" dirty="0">
                <a:solidFill>
                  <a:schemeClr val="accent6"/>
                </a:solidFill>
                <a:latin typeface="+mj-lt"/>
              </a:rPr>
              <a:t>A comparable PK profile to that of EXJADE DT</a:t>
            </a:r>
          </a:p>
          <a:p>
            <a:pPr marL="285750" lvl="1" indent="-171450">
              <a:lnSpc>
                <a:spcPct val="100000"/>
              </a:lnSpc>
              <a:spcBef>
                <a:spcPts val="0"/>
              </a:spcBef>
              <a:spcAft>
                <a:spcPts val="0"/>
              </a:spcAft>
              <a:buFont typeface="Arial" panose="020B0604020202020204" pitchFamily="34" charset="0"/>
              <a:buChar char="•"/>
              <a:defRPr/>
            </a:pPr>
            <a:r>
              <a:rPr lang="en-US" sz="950" kern="1200" baseline="0" dirty="0">
                <a:solidFill>
                  <a:schemeClr val="accent6"/>
                </a:solidFill>
                <a:latin typeface="+mj-lt"/>
              </a:rPr>
              <a:t>Lower PK variability in the new formulation</a:t>
            </a:r>
          </a:p>
          <a:p>
            <a:pPr marL="171450" indent="-171450">
              <a:lnSpc>
                <a:spcPct val="100000"/>
              </a:lnSpc>
              <a:spcBef>
                <a:spcPts val="0"/>
              </a:spcBef>
              <a:spcAft>
                <a:spcPts val="0"/>
              </a:spcAft>
              <a:buFont typeface="Arial" panose="020B0604020202020204" pitchFamily="34" charset="0"/>
              <a:buChar char="•"/>
            </a:pPr>
            <a:r>
              <a:rPr lang="en-GB" sz="950" dirty="0">
                <a:solidFill>
                  <a:schemeClr val="accent6"/>
                </a:solidFill>
                <a:latin typeface="+mj-lt"/>
              </a:rPr>
              <a:t>Better compliance rates</a:t>
            </a:r>
          </a:p>
          <a:p>
            <a:pPr marL="171450" indent="-171450">
              <a:lnSpc>
                <a:spcPct val="100000"/>
              </a:lnSpc>
              <a:spcBef>
                <a:spcPts val="0"/>
              </a:spcBef>
              <a:spcAft>
                <a:spcPts val="0"/>
              </a:spcAft>
              <a:buFont typeface="Arial" panose="020B0604020202020204" pitchFamily="34" charset="0"/>
              <a:buChar char="•"/>
            </a:pPr>
            <a:endParaRPr lang="en-GB" sz="950" dirty="0">
              <a:solidFill>
                <a:schemeClr val="accent6"/>
              </a:solidFill>
              <a:latin typeface="+mj-lt"/>
            </a:endParaRPr>
          </a:p>
          <a:p>
            <a:pPr marL="0" indent="0">
              <a:lnSpc>
                <a:spcPct val="100000"/>
              </a:lnSpc>
              <a:spcBef>
                <a:spcPts val="0"/>
              </a:spcBef>
              <a:spcAft>
                <a:spcPts val="300"/>
              </a:spcAft>
              <a:buFont typeface="Arial" panose="020B0604020202020204" pitchFamily="34" charset="0"/>
              <a:buNone/>
            </a:pPr>
            <a:r>
              <a:rPr lang="en-GB" sz="950" dirty="0">
                <a:solidFill>
                  <a:schemeClr val="accent6"/>
                </a:solidFill>
                <a:latin typeface="+mj-lt"/>
              </a:rPr>
              <a:t>Specifically, compared</a:t>
            </a:r>
            <a:r>
              <a:rPr lang="en-GB" sz="950" baseline="0" dirty="0">
                <a:solidFill>
                  <a:schemeClr val="accent6"/>
                </a:solidFill>
                <a:latin typeface="+mj-lt"/>
              </a:rPr>
              <a:t> with EXJADE DT, EXJADE FCT delivers</a:t>
            </a:r>
            <a:r>
              <a:rPr lang="en-GB" sz="950" dirty="0">
                <a:solidFill>
                  <a:schemeClr val="accent6"/>
                </a:solidFill>
                <a:latin typeface="+mj-lt"/>
              </a:rPr>
              <a:t>:</a:t>
            </a:r>
          </a:p>
          <a:p>
            <a:pPr lvl="1">
              <a:lnSpc>
                <a:spcPct val="100000"/>
              </a:lnSpc>
              <a:spcBef>
                <a:spcPts val="0"/>
              </a:spcBef>
              <a:spcAft>
                <a:spcPts val="0"/>
              </a:spcAft>
            </a:pPr>
            <a:r>
              <a:rPr lang="en-US" sz="950" b="0" dirty="0">
                <a:solidFill>
                  <a:schemeClr val="accent6"/>
                </a:solidFill>
                <a:latin typeface="+mj-lt"/>
              </a:rPr>
              <a:t>24% fewer reported severe select AEs</a:t>
            </a:r>
          </a:p>
          <a:p>
            <a:pPr lvl="1">
              <a:lnSpc>
                <a:spcPct val="100000"/>
              </a:lnSpc>
              <a:spcBef>
                <a:spcPts val="0"/>
              </a:spcBef>
              <a:spcAft>
                <a:spcPts val="0"/>
              </a:spcAft>
            </a:pPr>
            <a:r>
              <a:rPr lang="en-US" sz="950" b="0" dirty="0">
                <a:solidFill>
                  <a:schemeClr val="accent6"/>
                </a:solidFill>
                <a:latin typeface="+mj-lt"/>
              </a:rPr>
              <a:t>83% fewer reports of severe diarrhea</a:t>
            </a:r>
          </a:p>
          <a:p>
            <a:pPr lvl="1">
              <a:lnSpc>
                <a:spcPct val="100000"/>
              </a:lnSpc>
              <a:spcBef>
                <a:spcPts val="0"/>
              </a:spcBef>
              <a:spcAft>
                <a:spcPts val="0"/>
              </a:spcAft>
            </a:pPr>
            <a:r>
              <a:rPr lang="en-US" sz="950" b="0" dirty="0">
                <a:solidFill>
                  <a:schemeClr val="accent6"/>
                </a:solidFill>
                <a:latin typeface="+mj-lt"/>
              </a:rPr>
              <a:t>8% improved persistency and 13 more days of median exposure</a:t>
            </a:r>
          </a:p>
          <a:p>
            <a:pPr lvl="1">
              <a:lnSpc>
                <a:spcPct val="100000"/>
              </a:lnSpc>
              <a:spcBef>
                <a:spcPts val="0"/>
              </a:spcBef>
              <a:spcAft>
                <a:spcPts val="0"/>
              </a:spcAft>
            </a:pPr>
            <a:endParaRPr lang="en-US" sz="950" b="0" kern="1200" dirty="0">
              <a:solidFill>
                <a:schemeClr val="accent6"/>
              </a:solidFill>
              <a:latin typeface="+mj-lt"/>
            </a:endParaRPr>
          </a:p>
          <a:p>
            <a:pPr marL="1587" lvl="1" indent="0">
              <a:lnSpc>
                <a:spcPct val="100000"/>
              </a:lnSpc>
              <a:spcBef>
                <a:spcPts val="0"/>
              </a:spcBef>
              <a:spcAft>
                <a:spcPts val="0"/>
              </a:spcAft>
              <a:buNone/>
            </a:pPr>
            <a:r>
              <a:rPr lang="en-US" sz="950" b="0" kern="1200" dirty="0">
                <a:solidFill>
                  <a:schemeClr val="accent6"/>
                </a:solidFill>
                <a:latin typeface="+mj-lt"/>
              </a:rPr>
              <a:t>Select GI AEs were</a:t>
            </a:r>
            <a:r>
              <a:rPr lang="en-US" sz="950" b="0" kern="1200" baseline="0" dirty="0">
                <a:solidFill>
                  <a:schemeClr val="accent6"/>
                </a:solidFill>
                <a:latin typeface="+mj-lt"/>
              </a:rPr>
              <a:t> </a:t>
            </a:r>
            <a:r>
              <a:rPr lang="en-US" sz="950" kern="1200" dirty="0">
                <a:solidFill>
                  <a:schemeClr val="accent6"/>
                </a:solidFill>
                <a:effectLst/>
                <a:latin typeface="+mj-lt"/>
              </a:rPr>
              <a:t>diarrhea,</a:t>
            </a:r>
            <a:r>
              <a:rPr lang="en-US" sz="950" kern="1200" baseline="0" dirty="0">
                <a:solidFill>
                  <a:schemeClr val="accent6"/>
                </a:solidFill>
                <a:effectLst/>
                <a:latin typeface="+mj-lt"/>
              </a:rPr>
              <a:t> n</a:t>
            </a:r>
            <a:r>
              <a:rPr lang="en-US" sz="950" kern="1200" dirty="0">
                <a:solidFill>
                  <a:schemeClr val="accent6"/>
                </a:solidFill>
                <a:effectLst/>
                <a:latin typeface="+mj-lt"/>
              </a:rPr>
              <a:t>ausea,</a:t>
            </a:r>
            <a:r>
              <a:rPr lang="en-US" sz="950" kern="1200" baseline="0" dirty="0">
                <a:solidFill>
                  <a:schemeClr val="accent6"/>
                </a:solidFill>
                <a:effectLst/>
                <a:latin typeface="+mj-lt"/>
              </a:rPr>
              <a:t> a</a:t>
            </a:r>
            <a:r>
              <a:rPr lang="en-US" sz="950" kern="1200" dirty="0">
                <a:solidFill>
                  <a:schemeClr val="accent6"/>
                </a:solidFill>
                <a:effectLst/>
                <a:latin typeface="+mj-lt"/>
              </a:rPr>
              <a:t>bdominal pain,</a:t>
            </a:r>
            <a:r>
              <a:rPr lang="en-US" sz="950" kern="1200" baseline="0" dirty="0">
                <a:solidFill>
                  <a:schemeClr val="accent6"/>
                </a:solidFill>
                <a:effectLst/>
                <a:latin typeface="+mj-lt"/>
              </a:rPr>
              <a:t> i</a:t>
            </a:r>
            <a:r>
              <a:rPr lang="en-US" sz="950" kern="1200" dirty="0">
                <a:solidFill>
                  <a:schemeClr val="accent6"/>
                </a:solidFill>
                <a:effectLst/>
                <a:latin typeface="+mj-lt"/>
              </a:rPr>
              <a:t>ncreased UPCR (&gt;0.5 mg/mg),</a:t>
            </a:r>
            <a:r>
              <a:rPr lang="en-US" sz="950" kern="1200" baseline="0" dirty="0">
                <a:solidFill>
                  <a:schemeClr val="accent6"/>
                </a:solidFill>
                <a:effectLst/>
                <a:latin typeface="+mj-lt"/>
              </a:rPr>
              <a:t> and v</a:t>
            </a:r>
            <a:r>
              <a:rPr lang="en-US" sz="950" kern="1200" dirty="0">
                <a:solidFill>
                  <a:schemeClr val="accent6"/>
                </a:solidFill>
                <a:effectLst/>
                <a:latin typeface="+mj-lt"/>
              </a:rPr>
              <a:t>omiting</a:t>
            </a:r>
            <a:endParaRPr lang="en-US" sz="950" b="0" kern="1200" dirty="0">
              <a:solidFill>
                <a:schemeClr val="accent6"/>
              </a:solidFill>
              <a:latin typeface="+mj-lt"/>
            </a:endParaRPr>
          </a:p>
          <a:p>
            <a:pPr marL="285750" lvl="1" indent="-171450">
              <a:lnSpc>
                <a:spcPct val="100000"/>
              </a:lnSpc>
              <a:spcBef>
                <a:spcPts val="0"/>
              </a:spcBef>
              <a:buFont typeface="Arial" panose="020B0604020202020204" pitchFamily="34" charset="0"/>
              <a:buChar char="•"/>
              <a:defRPr/>
            </a:pPr>
            <a:endParaRPr lang="en-US" sz="950" kern="1200" baseline="0" dirty="0">
              <a:solidFill>
                <a:schemeClr val="accent6"/>
              </a:solidFill>
              <a:latin typeface="+mj-lt"/>
            </a:endParaRPr>
          </a:p>
          <a:p>
            <a:pPr marL="0" indent="0">
              <a:spcBef>
                <a:spcPts val="300"/>
              </a:spcBef>
              <a:spcAft>
                <a:spcPts val="600"/>
              </a:spcAft>
              <a:buFont typeface="Arial" panose="020B0604020202020204" pitchFamily="34" charset="0"/>
              <a:buNone/>
            </a:pPr>
            <a:r>
              <a:rPr lang="en-US" sz="950" kern="1200" baseline="0" dirty="0">
                <a:solidFill>
                  <a:schemeClr val="accent6"/>
                </a:solidFill>
                <a:latin typeface="+mj-lt"/>
              </a:rPr>
              <a:t>EXJADE</a:t>
            </a:r>
            <a:r>
              <a:rPr lang="en-GB" sz="950" dirty="0">
                <a:solidFill>
                  <a:schemeClr val="accent6"/>
                </a:solidFill>
                <a:latin typeface="+mj-lt"/>
              </a:rPr>
              <a:t> FCT provides an enhanced patient experience</a:t>
            </a:r>
            <a:r>
              <a:rPr lang="en-GB" sz="950" baseline="0" dirty="0">
                <a:solidFill>
                  <a:schemeClr val="accent6"/>
                </a:solidFill>
                <a:latin typeface="+mj-lt"/>
              </a:rPr>
              <a:t> with:</a:t>
            </a:r>
          </a:p>
          <a:p>
            <a:pPr marL="114300" indent="-114300">
              <a:lnSpc>
                <a:spcPct val="100000"/>
              </a:lnSpc>
              <a:spcBef>
                <a:spcPts val="0"/>
              </a:spcBef>
              <a:spcAft>
                <a:spcPts val="0"/>
              </a:spcAft>
              <a:buFont typeface="Arial" panose="020B0604020202020204" pitchFamily="34" charset="0"/>
              <a:buChar char="•"/>
            </a:pPr>
            <a:r>
              <a:rPr lang="en-GB" sz="950" baseline="0" dirty="0">
                <a:solidFill>
                  <a:schemeClr val="accent6"/>
                </a:solidFill>
                <a:latin typeface="+mj-lt"/>
              </a:rPr>
              <a:t>Fewer concerns</a:t>
            </a:r>
          </a:p>
          <a:p>
            <a:pPr marL="114300" indent="-114300">
              <a:lnSpc>
                <a:spcPct val="100000"/>
              </a:lnSpc>
              <a:spcBef>
                <a:spcPts val="0"/>
              </a:spcBef>
              <a:spcAft>
                <a:spcPts val="0"/>
              </a:spcAft>
              <a:buFont typeface="Arial" panose="020B0604020202020204" pitchFamily="34" charset="0"/>
              <a:buChar char="•"/>
            </a:pPr>
            <a:r>
              <a:rPr lang="en-GB" sz="950" baseline="0" dirty="0">
                <a:solidFill>
                  <a:schemeClr val="accent6"/>
                </a:solidFill>
                <a:latin typeface="+mj-lt"/>
              </a:rPr>
              <a:t>Increased satisfaction</a:t>
            </a:r>
          </a:p>
          <a:p>
            <a:pPr marL="114300" indent="-114300">
              <a:lnSpc>
                <a:spcPct val="100000"/>
              </a:lnSpc>
              <a:spcBef>
                <a:spcPts val="0"/>
              </a:spcBef>
              <a:spcAft>
                <a:spcPts val="0"/>
              </a:spcAft>
              <a:buFont typeface="Arial" panose="020B0604020202020204" pitchFamily="34" charset="0"/>
              <a:buChar char="•"/>
            </a:pPr>
            <a:r>
              <a:rPr lang="en-GB" sz="950" baseline="0" dirty="0">
                <a:solidFill>
                  <a:schemeClr val="accent6"/>
                </a:solidFill>
                <a:latin typeface="+mj-lt"/>
              </a:rPr>
              <a:t>Improved adherence and palatability</a:t>
            </a:r>
            <a:endParaRPr lang="en-GB" sz="950" dirty="0">
              <a:solidFill>
                <a:schemeClr val="accent6"/>
              </a:solidFill>
              <a:latin typeface="+mj-lt"/>
            </a:endParaRPr>
          </a:p>
          <a:p>
            <a:r>
              <a:rPr lang="en-GB" sz="950" dirty="0">
                <a:solidFill>
                  <a:schemeClr val="accent6"/>
                </a:solidFill>
                <a:latin typeface="+mj-lt"/>
              </a:rPr>
              <a:t>In</a:t>
            </a:r>
            <a:r>
              <a:rPr lang="en-GB" sz="950" baseline="0" dirty="0">
                <a:solidFill>
                  <a:schemeClr val="accent6"/>
                </a:solidFill>
                <a:latin typeface="+mj-lt"/>
              </a:rPr>
              <a:t> conclusion, t</a:t>
            </a:r>
            <a:r>
              <a:rPr lang="en-GB" sz="950" dirty="0">
                <a:solidFill>
                  <a:schemeClr val="accent6"/>
                </a:solidFill>
                <a:latin typeface="+mj-lt"/>
              </a:rPr>
              <a:t>he</a:t>
            </a:r>
            <a:r>
              <a:rPr lang="en-GB" sz="950" baseline="0" dirty="0">
                <a:solidFill>
                  <a:schemeClr val="accent6"/>
                </a:solidFill>
                <a:latin typeface="+mj-lt"/>
              </a:rPr>
              <a:t> results from the ECLIPSE trial demonstrate that the new and improved FCT formulation of EXJADE provides the same drug as the current DT formulation with a comparable </a:t>
            </a:r>
            <a:r>
              <a:rPr lang="en-US" sz="950" b="0" i="0" u="none" strike="noStrike" kern="1200" baseline="0" dirty="0">
                <a:solidFill>
                  <a:schemeClr val="accent6"/>
                </a:solidFill>
                <a:latin typeface="+mj-lt"/>
              </a:rPr>
              <a:t>safety profile, increased adherence to treatment, higher patient satisfaction, and better palatability</a:t>
            </a:r>
            <a:r>
              <a:rPr lang="en-GB" sz="950" baseline="0" dirty="0">
                <a:solidFill>
                  <a:schemeClr val="accent6"/>
                </a:solidFill>
                <a:latin typeface="+mj-lt"/>
              </a:rPr>
              <a:t>.</a:t>
            </a:r>
            <a:endParaRPr lang="en-GB" sz="950" dirty="0">
              <a:solidFill>
                <a:schemeClr val="accent6"/>
              </a:solidFill>
              <a:latin typeface="+mj-lt"/>
            </a:endParaRP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12</a:t>
            </a:fld>
            <a:endParaRPr lang="en-US" dirty="0">
              <a:solidFill>
                <a:schemeClr val="accent6"/>
              </a:solidFill>
            </a:endParaRPr>
          </a:p>
        </p:txBody>
      </p:sp>
    </p:spTree>
    <p:extLst>
      <p:ext uri="{BB962C8B-B14F-4D97-AF65-F5344CB8AC3E}">
        <p14:creationId xmlns:p14="http://schemas.microsoft.com/office/powerpoint/2010/main" val="782620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sz="1200" dirty="0">
              <a:solidFill>
                <a:schemeClr val="accent6"/>
              </a:solidFill>
              <a:latin typeface="+mn-lt"/>
            </a:endParaRP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13</a:t>
            </a:fld>
            <a:endParaRPr lang="en-US" dirty="0">
              <a:solidFill>
                <a:schemeClr val="accent6"/>
              </a:solidFill>
            </a:endParaRPr>
          </a:p>
        </p:txBody>
      </p:sp>
    </p:spTree>
    <p:extLst>
      <p:ext uri="{BB962C8B-B14F-4D97-AF65-F5344CB8AC3E}">
        <p14:creationId xmlns:p14="http://schemas.microsoft.com/office/powerpoint/2010/main" val="376639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14</a:t>
            </a:fld>
            <a:endParaRPr lang="en-US" dirty="0">
              <a:solidFill>
                <a:schemeClr val="accent6"/>
              </a:solidFill>
            </a:endParaRPr>
          </a:p>
        </p:txBody>
      </p:sp>
    </p:spTree>
    <p:extLst>
      <p:ext uri="{BB962C8B-B14F-4D97-AF65-F5344CB8AC3E}">
        <p14:creationId xmlns:p14="http://schemas.microsoft.com/office/powerpoint/2010/main" val="8653915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15</a:t>
            </a:fld>
            <a:endParaRPr lang="en-US" dirty="0">
              <a:solidFill>
                <a:schemeClr val="accent6"/>
              </a:solidFill>
            </a:endParaRPr>
          </a:p>
        </p:txBody>
      </p:sp>
    </p:spTree>
    <p:extLst>
      <p:ext uri="{BB962C8B-B14F-4D97-AF65-F5344CB8AC3E}">
        <p14:creationId xmlns:p14="http://schemas.microsoft.com/office/powerpoint/2010/main" val="23031912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16</a:t>
            </a:fld>
            <a:endParaRPr lang="en-US" dirty="0">
              <a:solidFill>
                <a:schemeClr val="accent6"/>
              </a:solidFill>
            </a:endParaRPr>
          </a:p>
        </p:txBody>
      </p:sp>
    </p:spTree>
    <p:extLst>
      <p:ext uri="{BB962C8B-B14F-4D97-AF65-F5344CB8AC3E}">
        <p14:creationId xmlns:p14="http://schemas.microsoft.com/office/powerpoint/2010/main" val="1756620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17</a:t>
            </a:fld>
            <a:endParaRPr lang="en-US" dirty="0">
              <a:solidFill>
                <a:schemeClr val="accent6"/>
              </a:solidFill>
            </a:endParaRPr>
          </a:p>
        </p:txBody>
      </p:sp>
    </p:spTree>
    <p:extLst>
      <p:ext uri="{BB962C8B-B14F-4D97-AF65-F5344CB8AC3E}">
        <p14:creationId xmlns:p14="http://schemas.microsoft.com/office/powerpoint/2010/main" val="696980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18</a:t>
            </a:fld>
            <a:endParaRPr lang="en-US" dirty="0">
              <a:solidFill>
                <a:schemeClr val="accent6"/>
              </a:solidFill>
            </a:endParaRPr>
          </a:p>
        </p:txBody>
      </p:sp>
    </p:spTree>
    <p:extLst>
      <p:ext uri="{BB962C8B-B14F-4D97-AF65-F5344CB8AC3E}">
        <p14:creationId xmlns:p14="http://schemas.microsoft.com/office/powerpoint/2010/main" val="3022195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19</a:t>
            </a:fld>
            <a:endParaRPr lang="en-US" dirty="0">
              <a:solidFill>
                <a:schemeClr val="accent6"/>
              </a:solidFill>
            </a:endParaRPr>
          </a:p>
        </p:txBody>
      </p:sp>
    </p:spTree>
    <p:extLst>
      <p:ext uri="{BB962C8B-B14F-4D97-AF65-F5344CB8AC3E}">
        <p14:creationId xmlns:p14="http://schemas.microsoft.com/office/powerpoint/2010/main" val="1308682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a:xfrm>
            <a:off x="0" y="5158687"/>
            <a:ext cx="7315200" cy="4440874"/>
          </a:xfrm>
        </p:spPr>
        <p:txBody>
          <a:bodyPr/>
          <a:lstStyle/>
          <a:p>
            <a:pPr marL="0" marR="0" lvl="0" indent="0" algn="l" defTabSz="914400" rtl="0" eaLnBrk="0" fontAlgn="base" latinLnBrk="0" hangingPunct="0">
              <a:lnSpc>
                <a:spcPct val="95000"/>
              </a:lnSpc>
              <a:spcBef>
                <a:spcPts val="0"/>
              </a:spcBef>
              <a:spcAft>
                <a:spcPct val="0"/>
              </a:spcAft>
              <a:buClrTx/>
              <a:buSzTx/>
              <a:buFontTx/>
              <a:buNone/>
              <a:tabLst/>
              <a:defRPr/>
            </a:pPr>
            <a:r>
              <a:rPr lang="en-US" kern="1200" baseline="0" dirty="0">
                <a:solidFill>
                  <a:schemeClr val="accent6"/>
                </a:solidFill>
                <a:latin typeface="+mj-lt"/>
              </a:rPr>
              <a:t>EXJADE</a:t>
            </a:r>
            <a:r>
              <a:rPr lang="en-US" baseline="0" dirty="0">
                <a:solidFill>
                  <a:schemeClr val="accent6"/>
                </a:solidFill>
                <a:latin typeface="+mj-lt"/>
              </a:rPr>
              <a:t> FCT has the same active ingredient (</a:t>
            </a:r>
            <a:r>
              <a:rPr lang="en-US" baseline="0" dirty="0" err="1">
                <a:solidFill>
                  <a:schemeClr val="accent6"/>
                </a:solidFill>
                <a:latin typeface="+mj-lt"/>
              </a:rPr>
              <a:t>deferasirox</a:t>
            </a:r>
            <a:r>
              <a:rPr lang="en-US" baseline="0" dirty="0">
                <a:solidFill>
                  <a:schemeClr val="accent6"/>
                </a:solidFill>
                <a:latin typeface="+mj-lt"/>
              </a:rPr>
              <a:t>) as </a:t>
            </a:r>
            <a:r>
              <a:rPr lang="en-US" kern="1200" baseline="0" dirty="0">
                <a:solidFill>
                  <a:schemeClr val="accent6"/>
                </a:solidFill>
                <a:latin typeface="+mj-lt"/>
              </a:rPr>
              <a:t>EXJADE dispersible tablets (DT),</a:t>
            </a:r>
            <a:r>
              <a:rPr lang="en-US" baseline="0" dirty="0">
                <a:solidFill>
                  <a:schemeClr val="accent6"/>
                </a:solidFill>
                <a:latin typeface="+mj-lt"/>
              </a:rPr>
              <a:t> </a:t>
            </a:r>
            <a:r>
              <a:rPr lang="en-US" dirty="0">
                <a:solidFill>
                  <a:schemeClr val="accent6"/>
                </a:solidFill>
                <a:latin typeface="+mj-lt"/>
              </a:rPr>
              <a:t>and t</a:t>
            </a:r>
            <a:r>
              <a:rPr lang="en-US" baseline="0" dirty="0">
                <a:solidFill>
                  <a:schemeClr val="accent6"/>
                </a:solidFill>
                <a:latin typeface="+mj-lt"/>
              </a:rPr>
              <a:t>he dose administered has been reduced in order to achieve a similar overall exposure (area under the curve, or AUC).</a:t>
            </a:r>
            <a:r>
              <a:rPr lang="en-US" kern="1200" baseline="30000" dirty="0">
                <a:solidFill>
                  <a:schemeClr val="accent6"/>
                </a:solidFill>
                <a:latin typeface="+mj-lt"/>
              </a:rPr>
              <a:t> </a:t>
            </a:r>
            <a:endParaRPr lang="en-US" kern="1200" baseline="0" dirty="0">
              <a:solidFill>
                <a:schemeClr val="accent6"/>
              </a:solidFill>
              <a:latin typeface="+mj-lt"/>
            </a:endParaRPr>
          </a:p>
          <a:p>
            <a:pPr>
              <a:spcBef>
                <a:spcPts val="0"/>
              </a:spcBef>
            </a:pPr>
            <a:r>
              <a:rPr lang="en-US" kern="1200" baseline="30000" dirty="0">
                <a:solidFill>
                  <a:schemeClr val="accent6"/>
                </a:solidFill>
                <a:latin typeface="+mj-lt"/>
              </a:rPr>
              <a:t/>
            </a:r>
            <a:br>
              <a:rPr lang="en-US" kern="1200" baseline="30000" dirty="0">
                <a:solidFill>
                  <a:schemeClr val="accent6"/>
                </a:solidFill>
                <a:latin typeface="+mj-lt"/>
              </a:rPr>
            </a:br>
            <a:r>
              <a:rPr lang="en-US" kern="1200" baseline="0" dirty="0">
                <a:solidFill>
                  <a:schemeClr val="accent6"/>
                </a:solidFill>
                <a:latin typeface="+mj-lt"/>
              </a:rPr>
              <a:t>EXJADE</a:t>
            </a:r>
            <a:r>
              <a:rPr lang="en-US" baseline="0" dirty="0">
                <a:solidFill>
                  <a:schemeClr val="accent6"/>
                </a:solidFill>
                <a:latin typeface="+mj-lt"/>
              </a:rPr>
              <a:t> FCT minimizes the mixing process required to administer EXJADE DT and reduces food effect:</a:t>
            </a:r>
          </a:p>
          <a:p>
            <a:pPr marL="171450" indent="-171450">
              <a:lnSpc>
                <a:spcPct val="100000"/>
              </a:lnSpc>
              <a:spcBef>
                <a:spcPts val="0"/>
              </a:spcBef>
              <a:buFont typeface="Arial" panose="020B0604020202020204" pitchFamily="34" charset="0"/>
              <a:buChar char="•"/>
            </a:pPr>
            <a:r>
              <a:rPr lang="en-US" baseline="0" dirty="0">
                <a:solidFill>
                  <a:schemeClr val="accent6"/>
                </a:solidFill>
                <a:latin typeface="+mj-lt"/>
              </a:rPr>
              <a:t>It can be taken with or without a light meal</a:t>
            </a:r>
          </a:p>
          <a:p>
            <a:pPr marL="171450" indent="-171450">
              <a:lnSpc>
                <a:spcPct val="100000"/>
              </a:lnSpc>
              <a:spcBef>
                <a:spcPts val="0"/>
              </a:spcBef>
              <a:buFont typeface="Arial" panose="020B0604020202020204" pitchFamily="34" charset="0"/>
              <a:buChar char="•"/>
            </a:pPr>
            <a:r>
              <a:rPr lang="en-US" baseline="0" dirty="0">
                <a:solidFill>
                  <a:schemeClr val="accent6"/>
                </a:solidFill>
                <a:latin typeface="+mj-lt"/>
              </a:rPr>
              <a:t>It can be swallowed whole with water or crushed and sprinkled on food</a:t>
            </a:r>
            <a:br>
              <a:rPr lang="en-US" baseline="0" dirty="0">
                <a:solidFill>
                  <a:schemeClr val="accent6"/>
                </a:solidFill>
                <a:latin typeface="+mj-lt"/>
              </a:rPr>
            </a:br>
            <a:endParaRPr lang="en-US" baseline="0" dirty="0">
              <a:solidFill>
                <a:schemeClr val="accent6"/>
              </a:solidFill>
              <a:latin typeface="+mj-lt"/>
            </a:endParaRPr>
          </a:p>
          <a:p>
            <a:pPr marL="0" indent="0">
              <a:spcBef>
                <a:spcPts val="0"/>
              </a:spcBef>
              <a:buFont typeface="Arial" panose="020B0604020202020204" pitchFamily="34" charset="0"/>
              <a:buNone/>
            </a:pPr>
            <a:r>
              <a:rPr lang="en-US" kern="1200" baseline="0" dirty="0">
                <a:solidFill>
                  <a:schemeClr val="accent6"/>
                </a:solidFill>
                <a:latin typeface="+mj-lt"/>
              </a:rPr>
              <a:t>EXJADE</a:t>
            </a:r>
            <a:r>
              <a:rPr lang="en-US" baseline="0" dirty="0">
                <a:solidFill>
                  <a:schemeClr val="accent6"/>
                </a:solidFill>
                <a:latin typeface="+mj-lt"/>
              </a:rPr>
              <a:t> FCT offers increased palatability. It does not have a taste or an aftertaste, eliminating the chalky, bad-tasting liquid that patients found displeasing with the DT formulation.</a:t>
            </a:r>
            <a:endParaRPr lang="en-US" dirty="0">
              <a:solidFill>
                <a:schemeClr val="accent6"/>
              </a:solidFill>
              <a:latin typeface="+mj-lt"/>
            </a:endParaRPr>
          </a:p>
          <a:p>
            <a:pPr>
              <a:spcBef>
                <a:spcPts val="0"/>
              </a:spcBef>
            </a:pPr>
            <a:r>
              <a:rPr lang="en-US" baseline="0" dirty="0">
                <a:solidFill>
                  <a:schemeClr val="accent6"/>
                </a:solidFill>
                <a:latin typeface="+mj-lt"/>
              </a:rPr>
              <a:t/>
            </a:r>
            <a:br>
              <a:rPr lang="en-US" baseline="0" dirty="0">
                <a:solidFill>
                  <a:schemeClr val="accent6"/>
                </a:solidFill>
                <a:latin typeface="+mj-lt"/>
              </a:rPr>
            </a:br>
            <a:r>
              <a:rPr lang="en-US" baseline="0" dirty="0">
                <a:solidFill>
                  <a:schemeClr val="accent6"/>
                </a:solidFill>
                <a:latin typeface="+mj-lt"/>
              </a:rPr>
              <a:t>In addition, the new formulation:</a:t>
            </a:r>
          </a:p>
          <a:p>
            <a:pPr marL="171450" indent="-171450">
              <a:spcBef>
                <a:spcPts val="0"/>
              </a:spcBef>
              <a:buFont typeface="Arial" panose="020B0604020202020204" pitchFamily="34" charset="0"/>
              <a:buChar char="•"/>
            </a:pPr>
            <a:r>
              <a:rPr lang="en-US" baseline="0" dirty="0">
                <a:solidFill>
                  <a:schemeClr val="accent6"/>
                </a:solidFill>
                <a:latin typeface="+mj-lt"/>
              </a:rPr>
              <a:t>Is sodium lauryl sulfate–free</a:t>
            </a:r>
          </a:p>
          <a:p>
            <a:pPr marL="171450" indent="-171450">
              <a:spcBef>
                <a:spcPts val="0"/>
              </a:spcBef>
              <a:buFont typeface="Arial" panose="020B0604020202020204" pitchFamily="34" charset="0"/>
              <a:buChar char="•"/>
            </a:pPr>
            <a:r>
              <a:rPr lang="en-US" dirty="0">
                <a:solidFill>
                  <a:schemeClr val="accent6"/>
                </a:solidFill>
                <a:latin typeface="+mj-lt"/>
              </a:rPr>
              <a:t>Is l</a:t>
            </a:r>
            <a:r>
              <a:rPr lang="en-US" baseline="0" dirty="0">
                <a:solidFill>
                  <a:schemeClr val="accent6"/>
                </a:solidFill>
                <a:latin typeface="+mj-lt"/>
              </a:rPr>
              <a:t>actose-free</a:t>
            </a:r>
          </a:p>
          <a:p>
            <a:pPr marL="171450" indent="-171450">
              <a:spcBef>
                <a:spcPts val="0"/>
              </a:spcBef>
              <a:buFont typeface="Arial" panose="020B0604020202020204" pitchFamily="34" charset="0"/>
              <a:buChar char="•"/>
            </a:pPr>
            <a:r>
              <a:rPr lang="en-US" dirty="0">
                <a:solidFill>
                  <a:schemeClr val="accent6"/>
                </a:solidFill>
                <a:latin typeface="+mj-lt"/>
              </a:rPr>
              <a:t>Has </a:t>
            </a:r>
            <a:r>
              <a:rPr lang="en-US" baseline="0" dirty="0">
                <a:solidFill>
                  <a:schemeClr val="accent6"/>
                </a:solidFill>
                <a:latin typeface="+mj-lt"/>
              </a:rPr>
              <a:t>a more predictable dose exposure due to standardized drug intake</a:t>
            </a:r>
          </a:p>
          <a:p>
            <a:pPr marL="0" indent="0">
              <a:spcBef>
                <a:spcPts val="0"/>
              </a:spcBef>
              <a:buFont typeface="Arial" panose="020B0604020202020204" pitchFamily="34" charset="0"/>
              <a:buNone/>
            </a:pPr>
            <a:endParaRPr lang="en-US" baseline="0" dirty="0">
              <a:solidFill>
                <a:schemeClr val="accent6"/>
              </a:solidFill>
              <a:latin typeface="+mj-lt"/>
            </a:endParaRPr>
          </a:p>
          <a:p>
            <a:pPr marL="0" indent="0">
              <a:spcBef>
                <a:spcPts val="0"/>
              </a:spcBef>
              <a:buFont typeface="Arial" panose="020B0604020202020204" pitchFamily="34" charset="0"/>
              <a:buNone/>
            </a:pPr>
            <a:r>
              <a:rPr lang="en-US" baseline="0" dirty="0">
                <a:solidFill>
                  <a:schemeClr val="accent6"/>
                </a:solidFill>
                <a:latin typeface="+mj-lt"/>
              </a:rPr>
              <a:t>The results from the ECLIPSE trial demonstrate the new formulation offers similar overall safety and pharmacokinetics (PK) as the DT formulation. We’ll get to those details in a minute, but let’s first take a closer look at the 2 formulations and the ECLIPSE study.</a:t>
            </a: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2</a:t>
            </a:fld>
            <a:endParaRPr lang="en-US" dirty="0">
              <a:solidFill>
                <a:schemeClr val="accent6"/>
              </a:solidFill>
            </a:endParaRPr>
          </a:p>
        </p:txBody>
      </p:sp>
    </p:spTree>
    <p:extLst>
      <p:ext uri="{BB962C8B-B14F-4D97-AF65-F5344CB8AC3E}">
        <p14:creationId xmlns:p14="http://schemas.microsoft.com/office/powerpoint/2010/main" val="30532244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20</a:t>
            </a:fld>
            <a:endParaRPr lang="en-US" dirty="0">
              <a:solidFill>
                <a:schemeClr val="accent6"/>
              </a:solidFill>
            </a:endParaRPr>
          </a:p>
        </p:txBody>
      </p:sp>
    </p:spTree>
    <p:extLst>
      <p:ext uri="{BB962C8B-B14F-4D97-AF65-F5344CB8AC3E}">
        <p14:creationId xmlns:p14="http://schemas.microsoft.com/office/powerpoint/2010/main" val="3599461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21</a:t>
            </a:fld>
            <a:endParaRPr lang="en-US" dirty="0">
              <a:solidFill>
                <a:schemeClr val="accent6"/>
              </a:solidFill>
            </a:endParaRPr>
          </a:p>
        </p:txBody>
      </p:sp>
    </p:spTree>
    <p:extLst>
      <p:ext uri="{BB962C8B-B14F-4D97-AF65-F5344CB8AC3E}">
        <p14:creationId xmlns:p14="http://schemas.microsoft.com/office/powerpoint/2010/main" val="35829104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22</a:t>
            </a:fld>
            <a:endParaRPr lang="en-US" dirty="0">
              <a:solidFill>
                <a:schemeClr val="accent6"/>
              </a:solidFill>
            </a:endParaRPr>
          </a:p>
        </p:txBody>
      </p:sp>
    </p:spTree>
    <p:extLst>
      <p:ext uri="{BB962C8B-B14F-4D97-AF65-F5344CB8AC3E}">
        <p14:creationId xmlns:p14="http://schemas.microsoft.com/office/powerpoint/2010/main" val="118444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a:xfrm>
            <a:off x="0" y="5203447"/>
            <a:ext cx="7315200" cy="4396114"/>
          </a:xfrm>
        </p:spPr>
        <p:txBody>
          <a:bodyPr/>
          <a:lstStyle/>
          <a:p>
            <a:pPr marL="0" marR="0" lvl="0" indent="0" algn="l" defTabSz="914400" rtl="0" eaLnBrk="0" fontAlgn="base" latinLnBrk="0" hangingPunct="0">
              <a:lnSpc>
                <a:spcPct val="95000"/>
              </a:lnSpc>
              <a:spcBef>
                <a:spcPct val="60000"/>
              </a:spcBef>
              <a:spcAft>
                <a:spcPct val="0"/>
              </a:spcAft>
              <a:buClrTx/>
              <a:buSzTx/>
              <a:buFontTx/>
              <a:buNone/>
              <a:tabLst/>
              <a:defRPr/>
            </a:pPr>
            <a:r>
              <a:rPr lang="en-US" sz="1200" b="0" i="0" u="none" strike="noStrike" kern="1200" baseline="0" dirty="0">
                <a:solidFill>
                  <a:schemeClr val="accent6"/>
                </a:solidFill>
                <a:latin typeface="Arial" charset="0"/>
                <a:ea typeface="+mn-ea"/>
                <a:cs typeface="+mn-cs"/>
              </a:rPr>
              <a:t>Both EXJADE FCT and DT are indicated for:</a:t>
            </a:r>
            <a:endParaRPr lang="en-US" sz="1200" b="0" i="0" u="none" strike="noStrike" kern="1200" baseline="0" dirty="0">
              <a:solidFill>
                <a:schemeClr val="accent6"/>
              </a:solidFill>
              <a:effectLst/>
              <a:latin typeface="Arial" charset="0"/>
              <a:ea typeface="+mn-ea"/>
              <a:cs typeface="+mn-cs"/>
            </a:endParaRPr>
          </a:p>
          <a:p>
            <a:pPr marL="171450" indent="-171450">
              <a:buFont typeface="Arial" panose="020B0604020202020204" pitchFamily="34" charset="0"/>
              <a:buChar char="•"/>
            </a:pPr>
            <a:r>
              <a:rPr lang="en-US" sz="1200" b="0" i="0" u="none" strike="noStrike" kern="1200" baseline="0" dirty="0">
                <a:solidFill>
                  <a:schemeClr val="accent6"/>
                </a:solidFill>
                <a:effectLst/>
                <a:latin typeface="Arial" charset="0"/>
                <a:ea typeface="+mn-ea"/>
                <a:cs typeface="+mn-cs"/>
              </a:rPr>
              <a:t>T</a:t>
            </a:r>
            <a:r>
              <a:rPr lang="en-US" sz="1200" kern="1200" dirty="0">
                <a:solidFill>
                  <a:schemeClr val="accent6"/>
                </a:solidFill>
                <a:effectLst/>
                <a:latin typeface="Arial" charset="0"/>
                <a:ea typeface="+mn-ea"/>
                <a:cs typeface="+mn-cs"/>
              </a:rPr>
              <a:t>he treatment of chronic iron overload due to blood transfusions (</a:t>
            </a:r>
            <a:r>
              <a:rPr lang="en-US" sz="1200" kern="1200" dirty="0" err="1">
                <a:solidFill>
                  <a:schemeClr val="accent6"/>
                </a:solidFill>
                <a:effectLst/>
                <a:latin typeface="Arial" charset="0"/>
                <a:ea typeface="+mn-ea"/>
                <a:cs typeface="+mn-cs"/>
              </a:rPr>
              <a:t>transfusional</a:t>
            </a:r>
            <a:r>
              <a:rPr lang="en-US" sz="1200" kern="1200" dirty="0">
                <a:solidFill>
                  <a:schemeClr val="accent6"/>
                </a:solidFill>
                <a:effectLst/>
                <a:latin typeface="Arial" charset="0"/>
                <a:ea typeface="+mn-ea"/>
                <a:cs typeface="+mn-cs"/>
              </a:rPr>
              <a:t> </a:t>
            </a:r>
            <a:r>
              <a:rPr lang="en-US" sz="1200" kern="1200" dirty="0" err="1">
                <a:solidFill>
                  <a:schemeClr val="accent6"/>
                </a:solidFill>
                <a:effectLst/>
                <a:latin typeface="Arial" charset="0"/>
                <a:ea typeface="+mn-ea"/>
                <a:cs typeface="+mn-cs"/>
              </a:rPr>
              <a:t>hemosiderosis</a:t>
            </a:r>
            <a:r>
              <a:rPr lang="en-US" sz="1200" kern="1200" dirty="0">
                <a:solidFill>
                  <a:schemeClr val="accent6"/>
                </a:solidFill>
                <a:effectLst/>
                <a:latin typeface="Arial" charset="0"/>
                <a:ea typeface="+mn-ea"/>
                <a:cs typeface="+mn-cs"/>
              </a:rPr>
              <a:t>) in adult and pediatric patients (aged 2 years and over).</a:t>
            </a:r>
          </a:p>
          <a:p>
            <a:pPr marL="171450" indent="-171450">
              <a:buFont typeface="Arial" panose="020B0604020202020204" pitchFamily="34" charset="0"/>
              <a:buChar char="•"/>
            </a:pPr>
            <a:r>
              <a:rPr lang="en-US" sz="1200" kern="1200" dirty="0">
                <a:solidFill>
                  <a:schemeClr val="accent6"/>
                </a:solidFill>
                <a:effectLst/>
                <a:latin typeface="Arial" charset="0"/>
                <a:ea typeface="+mn-ea"/>
                <a:cs typeface="+mn-cs"/>
              </a:rPr>
              <a:t>The treatment of chronic iron overload in patients with non-transfusion–dependent thalassemia syndromes aged 10 years and older.</a:t>
            </a:r>
            <a:endParaRPr lang="en-US" sz="1200" b="0" i="0" u="none" strike="noStrike" kern="1200" baseline="0" dirty="0">
              <a:solidFill>
                <a:schemeClr val="accent6"/>
              </a:solidFill>
              <a:effectLst/>
              <a:latin typeface="Arial" charset="0"/>
              <a:ea typeface="+mn-ea"/>
              <a:cs typeface="+mn-cs"/>
            </a:endParaRPr>
          </a:p>
          <a:p>
            <a:r>
              <a:rPr lang="en-US" sz="1200" b="0" i="0" u="none" strike="noStrike" kern="1200" baseline="0" dirty="0">
                <a:solidFill>
                  <a:schemeClr val="accent6"/>
                </a:solidFill>
                <a:effectLst/>
                <a:latin typeface="Arial" charset="0"/>
                <a:ea typeface="+mn-ea"/>
                <a:cs typeface="+mn-cs"/>
              </a:rPr>
              <a:t>The dosing information shown here is for </a:t>
            </a:r>
            <a:r>
              <a:rPr lang="en-US" sz="1200" b="0" i="0" u="none" strike="noStrike" kern="1200" baseline="0" dirty="0" err="1">
                <a:solidFill>
                  <a:schemeClr val="accent6"/>
                </a:solidFill>
                <a:effectLst/>
                <a:latin typeface="Arial" charset="0"/>
                <a:ea typeface="+mn-ea"/>
                <a:cs typeface="+mn-cs"/>
              </a:rPr>
              <a:t>transfusional</a:t>
            </a:r>
            <a:r>
              <a:rPr lang="en-US" sz="1200" b="0" i="0" u="none" strike="noStrike" kern="1200" baseline="0" dirty="0">
                <a:solidFill>
                  <a:schemeClr val="accent6"/>
                </a:solidFill>
                <a:effectLst/>
                <a:latin typeface="Arial" charset="0"/>
                <a:ea typeface="+mn-ea"/>
                <a:cs typeface="+mn-cs"/>
              </a:rPr>
              <a:t> iron overload.</a:t>
            </a:r>
          </a:p>
          <a:p>
            <a:r>
              <a:rPr lang="en-US" sz="1200" b="0" i="0" u="none" strike="noStrike" kern="1200" baseline="0" dirty="0">
                <a:solidFill>
                  <a:schemeClr val="accent6"/>
                </a:solidFill>
                <a:latin typeface="Arial" charset="0"/>
                <a:ea typeface="+mn-ea"/>
                <a:cs typeface="+mn-cs"/>
              </a:rPr>
              <a:t>EXJADE FCT is available in 90-, 180-, and 360-mg dosage strengths, compared with 125-, 250-, and 500-mg for EXJADE DT.</a:t>
            </a:r>
          </a:p>
          <a:p>
            <a:pPr marL="0" marR="0" lvl="0" indent="0" algn="l" defTabSz="914400" rtl="0" eaLnBrk="0" fontAlgn="base" latinLnBrk="0" hangingPunct="0">
              <a:lnSpc>
                <a:spcPct val="95000"/>
              </a:lnSpc>
              <a:spcBef>
                <a:spcPct val="60000"/>
              </a:spcBef>
              <a:spcAft>
                <a:spcPct val="0"/>
              </a:spcAft>
              <a:buClrTx/>
              <a:buSzTx/>
              <a:buFontTx/>
              <a:buNone/>
              <a:tabLst/>
              <a:defRPr/>
            </a:pPr>
            <a:r>
              <a:rPr lang="en-US" sz="1200" b="0" i="0" u="none" strike="noStrike" kern="1200" baseline="0" dirty="0">
                <a:solidFill>
                  <a:schemeClr val="accent6"/>
                </a:solidFill>
                <a:latin typeface="Arial" charset="0"/>
                <a:ea typeface="+mn-ea"/>
                <a:cs typeface="+mn-cs"/>
              </a:rPr>
              <a:t>Recommended EXJADE FCT starting doses are 30% less than EXJADE DT starting doses.</a:t>
            </a:r>
          </a:p>
          <a:p>
            <a:pPr marL="0" marR="0" lvl="0" indent="0" algn="l" defTabSz="914400" rtl="0" eaLnBrk="0" fontAlgn="base" latinLnBrk="0" hangingPunct="0">
              <a:lnSpc>
                <a:spcPct val="95000"/>
              </a:lnSpc>
              <a:spcBef>
                <a:spcPct val="60000"/>
              </a:spcBef>
              <a:spcAft>
                <a:spcPct val="0"/>
              </a:spcAft>
              <a:buClrTx/>
              <a:buSzTx/>
              <a:buFontTx/>
              <a:buNone/>
              <a:tabLst/>
              <a:defRPr/>
            </a:pPr>
            <a:endParaRPr lang="en-US" dirty="0">
              <a:solidFill>
                <a:schemeClr val="accent6"/>
              </a:solidFill>
            </a:endParaRPr>
          </a:p>
          <a:p>
            <a:pPr marL="0" marR="0" lvl="0" indent="0" algn="l" defTabSz="914400" rtl="0" eaLnBrk="0" fontAlgn="base" latinLnBrk="0" hangingPunct="0">
              <a:lnSpc>
                <a:spcPct val="95000"/>
              </a:lnSpc>
              <a:spcBef>
                <a:spcPct val="60000"/>
              </a:spcBef>
              <a:spcAft>
                <a:spcPct val="0"/>
              </a:spcAft>
              <a:buClrTx/>
              <a:buSzTx/>
              <a:buFontTx/>
              <a:buNone/>
              <a:tabLst/>
              <a:defRPr/>
            </a:pPr>
            <a:r>
              <a:rPr lang="en-US" sz="1200" b="0" i="0" u="none" strike="noStrike" kern="1200" baseline="0" dirty="0">
                <a:solidFill>
                  <a:schemeClr val="accent6"/>
                </a:solidFill>
                <a:latin typeface="Arial" charset="0"/>
                <a:ea typeface="+mn-ea"/>
                <a:cs typeface="+mn-cs"/>
              </a:rPr>
              <a:t> </a:t>
            </a:r>
          </a:p>
          <a:p>
            <a:endParaRPr lang="en-US" sz="1200" b="0" i="0" u="none" strike="noStrike" kern="1200" baseline="0" dirty="0">
              <a:solidFill>
                <a:schemeClr val="accent6"/>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3</a:t>
            </a:fld>
            <a:endParaRPr lang="en-US" dirty="0">
              <a:solidFill>
                <a:schemeClr val="accent6"/>
              </a:solidFill>
            </a:endParaRPr>
          </a:p>
        </p:txBody>
      </p:sp>
    </p:spTree>
    <p:extLst>
      <p:ext uri="{BB962C8B-B14F-4D97-AF65-F5344CB8AC3E}">
        <p14:creationId xmlns:p14="http://schemas.microsoft.com/office/powerpoint/2010/main" val="3262097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pPr>
                <a:defRPr/>
              </a:pPr>
              <a:t>4</a:t>
            </a:fld>
            <a:endParaRPr lang="en-US" dirty="0"/>
          </a:p>
        </p:txBody>
      </p:sp>
    </p:spTree>
    <p:extLst>
      <p:ext uri="{BB962C8B-B14F-4D97-AF65-F5344CB8AC3E}">
        <p14:creationId xmlns:p14="http://schemas.microsoft.com/office/powerpoint/2010/main" val="1131137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p:txBody>
          <a:bodyPr>
            <a:normAutofit/>
          </a:bodyPr>
          <a:lstStyle/>
          <a:p>
            <a:pPr marL="0" indent="0">
              <a:buNone/>
            </a:pPr>
            <a:r>
              <a:rPr lang="en-US" b="0" dirty="0">
                <a:solidFill>
                  <a:schemeClr val="accent6"/>
                </a:solidFill>
                <a:latin typeface="+mn-lt"/>
              </a:rPr>
              <a:t>The overall objective of ECLIPSE was:</a:t>
            </a:r>
          </a:p>
          <a:p>
            <a:pPr marL="171450" indent="-171450">
              <a:buFont typeface="Arial" panose="020B0604020202020204" pitchFamily="34" charset="0"/>
              <a:buChar char="•"/>
            </a:pPr>
            <a:r>
              <a:rPr lang="en-US" b="0" dirty="0">
                <a:solidFill>
                  <a:schemeClr val="accent6"/>
                </a:solidFill>
                <a:latin typeface="+mn-lt"/>
              </a:rPr>
              <a:t>To</a:t>
            </a:r>
            <a:r>
              <a:rPr lang="en-US" b="0" baseline="0" dirty="0">
                <a:solidFill>
                  <a:schemeClr val="accent6"/>
                </a:solidFill>
                <a:latin typeface="+mn-lt"/>
              </a:rPr>
              <a:t> evaluate the overall safety of EXJADE FCT vs EXJADE DT formulations</a:t>
            </a:r>
            <a:endParaRPr lang="en-US" b="0" dirty="0">
              <a:solidFill>
                <a:schemeClr val="accent6"/>
              </a:solidFill>
              <a:latin typeface="+mn-lt"/>
            </a:endParaRPr>
          </a:p>
          <a:p>
            <a:pPr marL="0" indent="0">
              <a:buNone/>
            </a:pPr>
            <a:r>
              <a:rPr lang="en-US" b="0" dirty="0">
                <a:solidFill>
                  <a:schemeClr val="accent6"/>
                </a:solidFill>
                <a:latin typeface="+mn-lt"/>
              </a:rPr>
              <a:t>The primary end points of ECLIPSE measured:</a:t>
            </a:r>
          </a:p>
          <a:p>
            <a:pPr marL="171450" indent="-171450">
              <a:buFont typeface="Arial" panose="020B0604020202020204" pitchFamily="34" charset="0"/>
              <a:buChar char="•"/>
            </a:pPr>
            <a:r>
              <a:rPr lang="en-US" b="0" dirty="0">
                <a:solidFill>
                  <a:schemeClr val="accent6"/>
                </a:solidFill>
                <a:latin typeface="+mn-lt"/>
              </a:rPr>
              <a:t>Percentage of patients with at least 1 adverse event (AE)</a:t>
            </a:r>
          </a:p>
          <a:p>
            <a:pPr marL="171450" indent="-171450">
              <a:buFont typeface="Arial" panose="020B0604020202020204" pitchFamily="34" charset="0"/>
              <a:buChar char="•"/>
            </a:pPr>
            <a:r>
              <a:rPr lang="en-US" b="0" baseline="0" dirty="0">
                <a:solidFill>
                  <a:schemeClr val="accent6"/>
                </a:solidFill>
                <a:latin typeface="+mn-lt"/>
              </a:rPr>
              <a:t>Changes in laboratory values (baseline to 24 weeks)</a:t>
            </a:r>
          </a:p>
          <a:p>
            <a:pPr marL="0" indent="0">
              <a:buNone/>
            </a:pPr>
            <a:r>
              <a:rPr lang="en-US" b="0" dirty="0">
                <a:solidFill>
                  <a:schemeClr val="accent6"/>
                </a:solidFill>
                <a:latin typeface="+mn-lt"/>
              </a:rPr>
              <a:t>The key secondary end points</a:t>
            </a:r>
            <a:r>
              <a:rPr lang="en-US" b="0" baseline="0" dirty="0">
                <a:solidFill>
                  <a:schemeClr val="accent6"/>
                </a:solidFill>
                <a:latin typeface="+mn-lt"/>
              </a:rPr>
              <a:t> of ECLIPSE evaluated both formulations on:</a:t>
            </a:r>
          </a:p>
          <a:p>
            <a:pPr marL="171450" lvl="1" indent="-169863"/>
            <a:r>
              <a:rPr lang="en-US" dirty="0">
                <a:solidFill>
                  <a:schemeClr val="accent6"/>
                </a:solidFill>
              </a:rPr>
              <a:t>Select gastrointestinal (GI) AEs (diarrhea, nausea, abdominal pain, increased urine protein/</a:t>
            </a:r>
            <a:r>
              <a:rPr lang="en-US" dirty="0" err="1">
                <a:solidFill>
                  <a:schemeClr val="accent6"/>
                </a:solidFill>
              </a:rPr>
              <a:t>creatinine</a:t>
            </a:r>
            <a:r>
              <a:rPr lang="en-US" dirty="0">
                <a:solidFill>
                  <a:schemeClr val="accent6"/>
                </a:solidFill>
              </a:rPr>
              <a:t> ratio [UPCR; &gt;0.5 mg/mg], and vomiting)</a:t>
            </a:r>
          </a:p>
          <a:p>
            <a:pPr marL="171450" lvl="1" indent="-169863"/>
            <a:r>
              <a:rPr lang="en-US" dirty="0">
                <a:solidFill>
                  <a:schemeClr val="accent6"/>
                </a:solidFill>
              </a:rPr>
              <a:t>PK of both formulations</a:t>
            </a:r>
            <a:endParaRPr lang="en-US" b="0" dirty="0">
              <a:solidFill>
                <a:schemeClr val="accent6"/>
              </a:solidFill>
              <a:latin typeface="+mn-lt"/>
            </a:endParaRPr>
          </a:p>
          <a:p>
            <a:pPr marL="171450" lvl="1" indent="-169863"/>
            <a:r>
              <a:rPr lang="en-US" b="0" dirty="0">
                <a:solidFill>
                  <a:schemeClr val="accent6"/>
                </a:solidFill>
                <a:latin typeface="+mn-lt"/>
              </a:rPr>
              <a:t>Patient satisfaction, palatability, and GI symptoms using patient-reported outcomes (PRO) tools and daily diary</a:t>
            </a:r>
          </a:p>
          <a:p>
            <a:pPr marL="1587" marR="0" lvl="1" indent="0" algn="l" defTabSz="914400" rtl="0" eaLnBrk="0" fontAlgn="base" latinLnBrk="0" hangingPunct="0">
              <a:lnSpc>
                <a:spcPct val="95000"/>
              </a:lnSpc>
              <a:spcBef>
                <a:spcPct val="40000"/>
              </a:spcBef>
              <a:spcAft>
                <a:spcPct val="0"/>
              </a:spcAft>
              <a:buClrTx/>
              <a:buSzTx/>
              <a:buFontTx/>
              <a:buNone/>
              <a:tabLst/>
              <a:defRPr/>
            </a:pPr>
            <a:r>
              <a:rPr lang="en-US" sz="1200" b="0" kern="1200" baseline="0" dirty="0">
                <a:solidFill>
                  <a:schemeClr val="accent6"/>
                </a:solidFill>
                <a:latin typeface="Arial" charset="0"/>
                <a:ea typeface="+mn-ea"/>
                <a:cs typeface="+mn-cs"/>
              </a:rPr>
              <a:t>The study was conducted in patients </a:t>
            </a:r>
            <a:r>
              <a:rPr lang="en-US" sz="1200" kern="1200" dirty="0">
                <a:solidFill>
                  <a:schemeClr val="accent6"/>
                </a:solidFill>
                <a:latin typeface="Arial" charset="0"/>
                <a:ea typeface="+mn-ea"/>
                <a:cs typeface="+mn-cs"/>
              </a:rPr>
              <a:t>with transfusion-dependent thalassemia or very low-, low-, or intermediate-risk myelodysplastic syndromes (MDS).</a:t>
            </a:r>
            <a:endParaRPr lang="en-US" sz="1200" b="0" kern="1200" dirty="0">
              <a:solidFill>
                <a:schemeClr val="accent6"/>
              </a:solidFill>
              <a:latin typeface="Arial" charset="0"/>
              <a:ea typeface="+mn-ea"/>
              <a:cs typeface="+mn-cs"/>
            </a:endParaRPr>
          </a:p>
          <a:p>
            <a:pPr lvl="1"/>
            <a:endParaRPr lang="en-US" b="0" dirty="0">
              <a:solidFill>
                <a:schemeClr val="accent6"/>
              </a:solidFill>
              <a:latin typeface="+mn-lt"/>
            </a:endParaRP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5</a:t>
            </a:fld>
            <a:endParaRPr lang="en-US" dirty="0">
              <a:solidFill>
                <a:schemeClr val="accent6"/>
              </a:solidFill>
            </a:endParaRPr>
          </a:p>
        </p:txBody>
      </p:sp>
    </p:spTree>
    <p:extLst>
      <p:ext uri="{BB962C8B-B14F-4D97-AF65-F5344CB8AC3E}">
        <p14:creationId xmlns:p14="http://schemas.microsoft.com/office/powerpoint/2010/main" val="2180936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a:xfrm>
            <a:off x="1" y="5057974"/>
            <a:ext cx="7315199" cy="4436459"/>
          </a:xfrm>
        </p:spPr>
        <p:txBody>
          <a:bodyPr/>
          <a:lstStyle/>
          <a:p>
            <a:pPr marL="0" lvl="2" indent="0">
              <a:lnSpc>
                <a:spcPct val="100000"/>
              </a:lnSpc>
              <a:spcBef>
                <a:spcPts val="0"/>
              </a:spcBef>
              <a:buClr>
                <a:schemeClr val="accent2"/>
              </a:buClr>
              <a:buSzPct val="110000"/>
              <a:buFont typeface="Wingdings" pitchFamily="2" charset="2"/>
              <a:buNone/>
              <a:defRPr/>
            </a:pPr>
            <a:r>
              <a:rPr lang="en-US" sz="1050" dirty="0">
                <a:solidFill>
                  <a:schemeClr val="accent6"/>
                </a:solidFill>
                <a:latin typeface="+mn-lt"/>
              </a:rPr>
              <a:t>ECLIPSE</a:t>
            </a:r>
            <a:r>
              <a:rPr lang="en-US" sz="1050" baseline="0" dirty="0">
                <a:solidFill>
                  <a:schemeClr val="accent6"/>
                </a:solidFill>
                <a:latin typeface="+mn-lt"/>
              </a:rPr>
              <a:t> was a 24-week randomized, open-label, multicenter, two-arm, Phase II study to investigate the benefits of an improved </a:t>
            </a:r>
            <a:r>
              <a:rPr lang="en-US" sz="1050" baseline="0" dirty="0" err="1">
                <a:solidFill>
                  <a:schemeClr val="accent6"/>
                </a:solidFill>
                <a:latin typeface="+mn-lt"/>
              </a:rPr>
              <a:t>deferasirox</a:t>
            </a:r>
            <a:r>
              <a:rPr lang="en-US" sz="1050" baseline="0" dirty="0">
                <a:solidFill>
                  <a:schemeClr val="accent6"/>
                </a:solidFill>
                <a:latin typeface="+mn-lt"/>
              </a:rPr>
              <a:t> FCT formulation vs the DT formulation.</a:t>
            </a:r>
            <a:br>
              <a:rPr lang="en-US" sz="1050" baseline="0" dirty="0">
                <a:solidFill>
                  <a:schemeClr val="accent6"/>
                </a:solidFill>
                <a:latin typeface="+mn-lt"/>
              </a:rPr>
            </a:br>
            <a:endParaRPr lang="en-US" sz="1050" baseline="0" dirty="0">
              <a:solidFill>
                <a:schemeClr val="accent6"/>
              </a:solidFill>
              <a:latin typeface="+mn-lt"/>
            </a:endParaRPr>
          </a:p>
          <a:p>
            <a:pPr marL="0" lvl="2" indent="0">
              <a:lnSpc>
                <a:spcPct val="100000"/>
              </a:lnSpc>
              <a:spcBef>
                <a:spcPts val="0"/>
              </a:spcBef>
              <a:buClr>
                <a:schemeClr val="accent2"/>
              </a:buClr>
              <a:buSzPct val="110000"/>
              <a:buFont typeface="Wingdings" pitchFamily="2" charset="2"/>
              <a:buNone/>
              <a:defRPr/>
            </a:pPr>
            <a:r>
              <a:rPr lang="en-US" sz="1050" baseline="0" dirty="0">
                <a:solidFill>
                  <a:schemeClr val="accent6"/>
                </a:solidFill>
                <a:latin typeface="+mn-lt"/>
              </a:rPr>
              <a:t>Written informed consent was required for participation in this study. Study participants had to meet the following inclusion criteria:</a:t>
            </a:r>
          </a:p>
          <a:p>
            <a:pPr marL="171450" lvl="2" indent="-171450">
              <a:lnSpc>
                <a:spcPct val="100000"/>
              </a:lnSpc>
              <a:spcBef>
                <a:spcPts val="0"/>
              </a:spcBef>
              <a:buSzPct val="110000"/>
              <a:defRPr/>
            </a:pPr>
            <a:r>
              <a:rPr lang="en-US" sz="1050" baseline="0" dirty="0">
                <a:solidFill>
                  <a:schemeClr val="accent6"/>
                </a:solidFill>
                <a:latin typeface="+mn-lt"/>
              </a:rPr>
              <a:t>At least 10 years old</a:t>
            </a:r>
          </a:p>
          <a:p>
            <a:pPr marL="171450" lvl="2" indent="-171450">
              <a:lnSpc>
                <a:spcPct val="100000"/>
              </a:lnSpc>
              <a:spcBef>
                <a:spcPts val="0"/>
              </a:spcBef>
              <a:buSzPct val="110000"/>
              <a:defRPr/>
            </a:pPr>
            <a:r>
              <a:rPr lang="en-US" sz="1050" u="none" baseline="0" dirty="0">
                <a:solidFill>
                  <a:schemeClr val="accent6"/>
                </a:solidFill>
                <a:latin typeface="+mn-lt"/>
              </a:rPr>
              <a:t>Have transfusion-dependent thalassemia and chronic iron overload, requiring </a:t>
            </a:r>
            <a:r>
              <a:rPr lang="en-US" sz="1050" b="0" i="0" kern="1200" dirty="0" err="1">
                <a:solidFill>
                  <a:schemeClr val="accent6"/>
                </a:solidFill>
                <a:effectLst/>
                <a:latin typeface="+mn-lt"/>
              </a:rPr>
              <a:t>deferasirox</a:t>
            </a:r>
            <a:r>
              <a:rPr lang="en-US" sz="1050" b="0" i="0" kern="1200" dirty="0">
                <a:solidFill>
                  <a:schemeClr val="accent6"/>
                </a:solidFill>
                <a:effectLst/>
                <a:latin typeface="+mn-lt"/>
              </a:rPr>
              <a:t> DT at doses of ≥30 mg/kg/day as per the investigator's decision OR with very low</a:t>
            </a:r>
            <a:r>
              <a:rPr lang="en-US" sz="1050" dirty="0">
                <a:solidFill>
                  <a:schemeClr val="accent6"/>
                </a:solidFill>
                <a:latin typeface="+mn-lt"/>
              </a:rPr>
              <a:t>-</a:t>
            </a:r>
            <a:r>
              <a:rPr lang="en-US" sz="1050" b="0" i="0" kern="1200" dirty="0">
                <a:solidFill>
                  <a:schemeClr val="accent6"/>
                </a:solidFill>
                <a:effectLst/>
                <a:latin typeface="+mn-lt"/>
              </a:rPr>
              <a:t>, low-, or intermediate-risk MDS and chronic</a:t>
            </a:r>
            <a:r>
              <a:rPr lang="en-US" sz="1050" b="0" i="0" kern="1200" baseline="0" dirty="0">
                <a:solidFill>
                  <a:schemeClr val="accent6"/>
                </a:solidFill>
                <a:effectLst/>
                <a:latin typeface="+mn-lt"/>
              </a:rPr>
              <a:t> </a:t>
            </a:r>
            <a:r>
              <a:rPr lang="en-US" sz="1050" b="0" i="0" kern="1200" dirty="0">
                <a:solidFill>
                  <a:schemeClr val="accent6"/>
                </a:solidFill>
                <a:effectLst/>
                <a:latin typeface="+mn-lt"/>
              </a:rPr>
              <a:t>iron overload, requiring </a:t>
            </a:r>
            <a:r>
              <a:rPr lang="en-US" sz="1050" b="0" i="0" kern="1200" dirty="0" err="1">
                <a:solidFill>
                  <a:schemeClr val="accent6"/>
                </a:solidFill>
                <a:effectLst/>
                <a:latin typeface="+mn-lt"/>
              </a:rPr>
              <a:t>deferasirox</a:t>
            </a:r>
            <a:r>
              <a:rPr lang="en-US" sz="1050" b="0" i="0" kern="1200" dirty="0">
                <a:solidFill>
                  <a:schemeClr val="accent6"/>
                </a:solidFill>
                <a:effectLst/>
                <a:latin typeface="+mn-lt"/>
              </a:rPr>
              <a:t> DT at doses of ≥20 mg/kg/day as per the investigator's decision</a:t>
            </a:r>
          </a:p>
          <a:p>
            <a:pPr marL="171450" lvl="2" indent="-171450">
              <a:lnSpc>
                <a:spcPct val="100000"/>
              </a:lnSpc>
              <a:spcBef>
                <a:spcPts val="0"/>
              </a:spcBef>
              <a:buSzPct val="110000"/>
              <a:defRPr/>
            </a:pPr>
            <a:r>
              <a:rPr lang="en-US" sz="1050" b="0" i="0" kern="1200" dirty="0">
                <a:solidFill>
                  <a:schemeClr val="accent6"/>
                </a:solidFill>
                <a:effectLst/>
                <a:latin typeface="+mn-lt"/>
              </a:rPr>
              <a:t>Have</a:t>
            </a:r>
            <a:r>
              <a:rPr lang="en-US" sz="1050" b="0" i="0" kern="1200" baseline="0" dirty="0">
                <a:solidFill>
                  <a:schemeClr val="accent6"/>
                </a:solidFill>
                <a:effectLst/>
                <a:latin typeface="+mn-lt"/>
              </a:rPr>
              <a:t> a history of t</a:t>
            </a:r>
            <a:r>
              <a:rPr lang="en-US" sz="1050" b="0" i="0" kern="1200" dirty="0">
                <a:solidFill>
                  <a:schemeClr val="accent6"/>
                </a:solidFill>
                <a:effectLst/>
                <a:latin typeface="+mn-lt"/>
              </a:rPr>
              <a:t>ransfusion of at least 20 units of packed red blood cells (</a:t>
            </a:r>
            <a:r>
              <a:rPr lang="en-US" sz="1050" dirty="0">
                <a:solidFill>
                  <a:schemeClr val="accent6"/>
                </a:solidFill>
                <a:latin typeface="+mn-lt"/>
              </a:rPr>
              <a:t>P</a:t>
            </a:r>
            <a:r>
              <a:rPr lang="en-US" sz="1050" b="0" i="0" kern="1200" dirty="0">
                <a:solidFill>
                  <a:schemeClr val="accent6"/>
                </a:solidFill>
                <a:effectLst/>
                <a:latin typeface="+mn-lt"/>
              </a:rPr>
              <a:t>RBC) and anticipated to be transfused with at least 8 units of PRBC annually during the study</a:t>
            </a:r>
          </a:p>
          <a:p>
            <a:pPr marL="171450" lvl="2" indent="-171450">
              <a:lnSpc>
                <a:spcPct val="100000"/>
              </a:lnSpc>
              <a:spcBef>
                <a:spcPts val="0"/>
              </a:spcBef>
              <a:buSzPct val="110000"/>
              <a:defRPr/>
            </a:pPr>
            <a:r>
              <a:rPr lang="en-US" sz="1050" b="0" i="0" kern="1200" dirty="0">
                <a:solidFill>
                  <a:schemeClr val="accent6"/>
                </a:solidFill>
                <a:effectLst/>
                <a:latin typeface="+mn-lt"/>
              </a:rPr>
              <a:t>Serum ferritin &gt;1000 ng/mL, measured at screening Visit 1 and screening Visit 2 (the mean value will be used for eligibility criteria)</a:t>
            </a:r>
            <a:br>
              <a:rPr lang="en-US" sz="1050" b="0" i="0" kern="1200" dirty="0">
                <a:solidFill>
                  <a:schemeClr val="accent6"/>
                </a:solidFill>
                <a:effectLst/>
                <a:latin typeface="+mn-lt"/>
              </a:rPr>
            </a:br>
            <a:endParaRPr lang="en-US" sz="1050" dirty="0">
              <a:solidFill>
                <a:schemeClr val="accent6"/>
              </a:solidFill>
              <a:latin typeface="+mn-lt"/>
            </a:endParaRPr>
          </a:p>
          <a:p>
            <a:pPr marL="0" lvl="2" indent="0">
              <a:lnSpc>
                <a:spcPct val="100000"/>
              </a:lnSpc>
              <a:spcBef>
                <a:spcPts val="0"/>
              </a:spcBef>
              <a:buSzPct val="110000"/>
              <a:buFont typeface="Wingdings" pitchFamily="2" charset="2"/>
              <a:buNone/>
              <a:defRPr/>
            </a:pPr>
            <a:r>
              <a:rPr lang="en-US" sz="1050" kern="1200" dirty="0">
                <a:solidFill>
                  <a:schemeClr val="accent6"/>
                </a:solidFill>
                <a:effectLst/>
                <a:latin typeface="Arial" charset="0"/>
                <a:ea typeface="+mn-ea"/>
                <a:cs typeface="+mn-cs"/>
              </a:rPr>
              <a:t>Key exclusion criteria were: creatinine clearance (</a:t>
            </a:r>
            <a:r>
              <a:rPr lang="en-US" sz="1050" kern="1200" dirty="0" err="1">
                <a:solidFill>
                  <a:schemeClr val="accent6"/>
                </a:solidFill>
                <a:effectLst/>
                <a:latin typeface="Arial" charset="0"/>
                <a:ea typeface="+mn-ea"/>
                <a:cs typeface="+mn-cs"/>
              </a:rPr>
              <a:t>CrCl</a:t>
            </a:r>
            <a:r>
              <a:rPr lang="en-US" sz="1050" kern="1200" dirty="0">
                <a:solidFill>
                  <a:schemeClr val="accent6"/>
                </a:solidFill>
                <a:effectLst/>
                <a:latin typeface="Arial" charset="0"/>
                <a:ea typeface="+mn-ea"/>
                <a:cs typeface="+mn-cs"/>
              </a:rPr>
              <a:t>) below contraindication limit as per local label (&lt;60 mL/min or &lt;40 mL/min); serum creatinine (</a:t>
            </a:r>
            <a:r>
              <a:rPr lang="en-US" sz="1050" kern="1200" dirty="0" err="1">
                <a:solidFill>
                  <a:schemeClr val="accent6"/>
                </a:solidFill>
                <a:effectLst/>
                <a:latin typeface="Arial" charset="0"/>
                <a:ea typeface="+mn-ea"/>
                <a:cs typeface="+mn-cs"/>
              </a:rPr>
              <a:t>SCr</a:t>
            </a:r>
            <a:r>
              <a:rPr lang="en-US" sz="1050" kern="1200" dirty="0">
                <a:solidFill>
                  <a:schemeClr val="accent6"/>
                </a:solidFill>
                <a:effectLst/>
                <a:latin typeface="Arial" charset="0"/>
                <a:ea typeface="+mn-ea"/>
                <a:cs typeface="+mn-cs"/>
              </a:rPr>
              <a:t>) &gt;1.5 × upper limit of normal (ULN); alanine aminotransferase (ALT) &gt;5×ULN (unless liver iron concentration confirmed as &gt;10 mg Fe/g dry weight ≤6 months prior to screening); UPCR &gt;0.5 mg/mg; or impaired GI function.</a:t>
            </a:r>
          </a:p>
          <a:p>
            <a:pPr marL="0" lvl="2" indent="0">
              <a:lnSpc>
                <a:spcPct val="100000"/>
              </a:lnSpc>
              <a:spcBef>
                <a:spcPts val="0"/>
              </a:spcBef>
              <a:buSzPct val="110000"/>
              <a:buFont typeface="Wingdings" pitchFamily="2" charset="2"/>
              <a:buNone/>
              <a:defRPr/>
            </a:pPr>
            <a:endParaRPr lang="en-US" sz="900" kern="1200" dirty="0">
              <a:solidFill>
                <a:schemeClr val="tx1"/>
              </a:solidFill>
              <a:effectLst/>
              <a:latin typeface="Arial" charset="0"/>
              <a:ea typeface="+mn-ea"/>
              <a:cs typeface="+mn-cs"/>
            </a:endParaRPr>
          </a:p>
          <a:p>
            <a:pPr marL="0" lvl="2" indent="0">
              <a:lnSpc>
                <a:spcPct val="100000"/>
              </a:lnSpc>
              <a:spcBef>
                <a:spcPts val="0"/>
              </a:spcBef>
              <a:buSzPct val="110000"/>
              <a:buFont typeface="Wingdings" pitchFamily="2" charset="2"/>
              <a:buNone/>
              <a:defRPr/>
            </a:pPr>
            <a:r>
              <a:rPr lang="en-US" sz="1050" dirty="0">
                <a:solidFill>
                  <a:schemeClr val="accent6"/>
                </a:solidFill>
                <a:latin typeface="+mn-lt"/>
              </a:rPr>
              <a:t>There</a:t>
            </a:r>
            <a:r>
              <a:rPr lang="en-US" sz="1050" baseline="0" dirty="0">
                <a:solidFill>
                  <a:schemeClr val="accent6"/>
                </a:solidFill>
                <a:latin typeface="+mn-lt"/>
              </a:rPr>
              <a:t> was a screening period of 14 days to assess eligibility of patients. If eligible, any current chelation therapy was discontinued and patients underwent a 5-day washout period. Patients were then randomized to either DT or FCT treatment arm in 1:1 ratio for 24 weeks:</a:t>
            </a:r>
          </a:p>
          <a:p>
            <a:pPr marL="171450" lvl="2" indent="-171450">
              <a:lnSpc>
                <a:spcPct val="100000"/>
              </a:lnSpc>
              <a:spcBef>
                <a:spcPts val="0"/>
              </a:spcBef>
              <a:buSzPct val="110000"/>
              <a:defRPr/>
            </a:pPr>
            <a:r>
              <a:rPr lang="en-US" sz="1050" baseline="0" dirty="0">
                <a:solidFill>
                  <a:schemeClr val="accent6"/>
                </a:solidFill>
                <a:latin typeface="+mn-lt"/>
              </a:rPr>
              <a:t>86 patients received </a:t>
            </a:r>
            <a:r>
              <a:rPr lang="en-US" sz="1050" kern="1200" baseline="0" dirty="0">
                <a:solidFill>
                  <a:schemeClr val="accent6"/>
                </a:solidFill>
                <a:latin typeface="+mn-lt"/>
              </a:rPr>
              <a:t>EXJADE</a:t>
            </a:r>
            <a:r>
              <a:rPr lang="en-US" sz="1050" baseline="0" dirty="0">
                <a:solidFill>
                  <a:schemeClr val="accent6"/>
                </a:solidFill>
                <a:latin typeface="+mn-lt"/>
              </a:rPr>
              <a:t> DT as per local label</a:t>
            </a:r>
          </a:p>
          <a:p>
            <a:pPr marL="171450" lvl="2" indent="-171450">
              <a:lnSpc>
                <a:spcPct val="100000"/>
              </a:lnSpc>
              <a:spcBef>
                <a:spcPts val="0"/>
              </a:spcBef>
              <a:buSzPct val="110000"/>
              <a:defRPr/>
            </a:pPr>
            <a:r>
              <a:rPr lang="en-US" sz="1050" baseline="0" dirty="0">
                <a:solidFill>
                  <a:schemeClr val="accent6"/>
                </a:solidFill>
                <a:latin typeface="+mn-lt"/>
              </a:rPr>
              <a:t>87 patients received </a:t>
            </a:r>
            <a:r>
              <a:rPr lang="en-US" sz="1050" kern="1200" baseline="0" dirty="0">
                <a:solidFill>
                  <a:schemeClr val="accent6"/>
                </a:solidFill>
                <a:latin typeface="+mn-lt"/>
              </a:rPr>
              <a:t>EXJADE</a:t>
            </a:r>
            <a:r>
              <a:rPr lang="en-US" sz="1050" baseline="0" dirty="0">
                <a:solidFill>
                  <a:schemeClr val="accent6"/>
                </a:solidFill>
                <a:latin typeface="+mn-lt"/>
              </a:rPr>
              <a:t> FCT taken with or without a light meal</a:t>
            </a:r>
            <a:br>
              <a:rPr lang="en-US" sz="1050" baseline="0" dirty="0">
                <a:solidFill>
                  <a:schemeClr val="accent6"/>
                </a:solidFill>
                <a:latin typeface="+mn-lt"/>
              </a:rPr>
            </a:br>
            <a:endParaRPr lang="en-US" sz="1050" baseline="0" dirty="0">
              <a:solidFill>
                <a:schemeClr val="accent6"/>
              </a:solidFill>
              <a:latin typeface="+mn-lt"/>
            </a:endParaRPr>
          </a:p>
          <a:p>
            <a:pPr marL="0" lvl="2" indent="0">
              <a:lnSpc>
                <a:spcPct val="100000"/>
              </a:lnSpc>
              <a:spcBef>
                <a:spcPts val="0"/>
              </a:spcBef>
              <a:buClr>
                <a:schemeClr val="accent2"/>
              </a:buClr>
              <a:buSzPct val="110000"/>
              <a:buFont typeface="Wingdings" pitchFamily="2" charset="2"/>
              <a:buNone/>
              <a:defRPr/>
            </a:pPr>
            <a:r>
              <a:rPr lang="en-US" sz="1050" baseline="0" dirty="0">
                <a:solidFill>
                  <a:schemeClr val="accent6"/>
                </a:solidFill>
                <a:latin typeface="+mn-lt"/>
              </a:rPr>
              <a:t>Patients were stratified by prior EXJADE treatment and type of anemia (MDS or thalassemia). </a:t>
            </a:r>
            <a:br>
              <a:rPr lang="en-US" sz="1050" baseline="0" dirty="0">
                <a:solidFill>
                  <a:schemeClr val="accent6"/>
                </a:solidFill>
                <a:latin typeface="+mn-lt"/>
              </a:rPr>
            </a:br>
            <a:r>
              <a:rPr lang="en-US" sz="1050" baseline="0" dirty="0">
                <a:solidFill>
                  <a:schemeClr val="accent6"/>
                </a:solidFill>
                <a:latin typeface="+mn-lt"/>
              </a:rPr>
              <a:t>Patients were followed for 30 days after last dose of study drug for safety.</a:t>
            </a:r>
            <a:endParaRPr lang="en-US" sz="1050" dirty="0">
              <a:solidFill>
                <a:schemeClr val="accent6"/>
              </a:solidFill>
              <a:latin typeface="+mn-lt"/>
            </a:endParaRP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359385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a:xfrm>
            <a:off x="0" y="5113927"/>
            <a:ext cx="7315200" cy="4487274"/>
          </a:xfrm>
        </p:spPr>
        <p:txBody>
          <a:bodyPr/>
          <a:lstStyle/>
          <a:p>
            <a:pPr marL="0" marR="0" indent="0" algn="l" defTabSz="914400" rtl="0" eaLnBrk="0" fontAlgn="base" latinLnBrk="0" hangingPunct="0">
              <a:lnSpc>
                <a:spcPct val="100000"/>
              </a:lnSpc>
              <a:spcBef>
                <a:spcPts val="400"/>
              </a:spcBef>
              <a:spcAft>
                <a:spcPct val="0"/>
              </a:spcAft>
              <a:buSzTx/>
              <a:buFontTx/>
              <a:buNone/>
              <a:tabLst/>
              <a:defRPr/>
            </a:pPr>
            <a:r>
              <a:rPr lang="en-US" sz="900" kern="1200" dirty="0">
                <a:solidFill>
                  <a:schemeClr val="accent6"/>
                </a:solidFill>
                <a:effectLst/>
                <a:latin typeface="+mj-lt"/>
              </a:rPr>
              <a:t>Let’s discuss the patient demographics and disease characteristics next. Overall,</a:t>
            </a:r>
            <a:r>
              <a:rPr lang="en-US" sz="900" kern="1200" baseline="0" dirty="0">
                <a:solidFill>
                  <a:schemeClr val="accent6"/>
                </a:solidFill>
                <a:effectLst/>
                <a:latin typeface="+mj-lt"/>
              </a:rPr>
              <a:t> the patient demographics were similar across both treatment groups.</a:t>
            </a:r>
          </a:p>
          <a:p>
            <a:pPr marL="171450" marR="0" indent="-171450" algn="l" defTabSz="914400" rtl="0" eaLnBrk="0" fontAlgn="base" latinLnBrk="0" hangingPunct="0">
              <a:lnSpc>
                <a:spcPct val="100000"/>
              </a:lnSpc>
              <a:spcBef>
                <a:spcPts val="400"/>
              </a:spcBef>
              <a:spcAft>
                <a:spcPct val="0"/>
              </a:spcAft>
              <a:buSzTx/>
              <a:buFont typeface="Arial"/>
              <a:buChar char="•"/>
              <a:tabLst/>
              <a:defRPr/>
            </a:pPr>
            <a:r>
              <a:rPr lang="en-US" sz="900" kern="1200" baseline="0" dirty="0">
                <a:solidFill>
                  <a:schemeClr val="accent6"/>
                </a:solidFill>
                <a:effectLst/>
                <a:latin typeface="+mj-lt"/>
              </a:rPr>
              <a:t>The median age was 28 years</a:t>
            </a:r>
          </a:p>
          <a:p>
            <a:pPr marL="171450" marR="0" indent="-171450" algn="l" defTabSz="914400" rtl="0" eaLnBrk="0" fontAlgn="base" latinLnBrk="0" hangingPunct="0">
              <a:lnSpc>
                <a:spcPct val="100000"/>
              </a:lnSpc>
              <a:spcBef>
                <a:spcPts val="400"/>
              </a:spcBef>
              <a:spcAft>
                <a:spcPct val="0"/>
              </a:spcAft>
              <a:buSzTx/>
              <a:buFont typeface="Arial"/>
              <a:buChar char="•"/>
              <a:tabLst/>
              <a:defRPr/>
            </a:pPr>
            <a:r>
              <a:rPr lang="en-US" sz="900" kern="1200" baseline="0" dirty="0">
                <a:solidFill>
                  <a:schemeClr val="accent6"/>
                </a:solidFill>
                <a:effectLst/>
                <a:latin typeface="+mj-lt"/>
              </a:rPr>
              <a:t>49.1% were male</a:t>
            </a:r>
          </a:p>
          <a:p>
            <a:pPr marL="171450" marR="0" indent="-171450" algn="l" defTabSz="914400" rtl="0" eaLnBrk="0" fontAlgn="base" latinLnBrk="0" hangingPunct="0">
              <a:lnSpc>
                <a:spcPct val="100000"/>
              </a:lnSpc>
              <a:spcBef>
                <a:spcPts val="400"/>
              </a:spcBef>
              <a:spcAft>
                <a:spcPct val="0"/>
              </a:spcAft>
              <a:buSzTx/>
              <a:buFont typeface="Arial"/>
              <a:buChar char="•"/>
              <a:tabLst/>
              <a:defRPr/>
            </a:pPr>
            <a:r>
              <a:rPr lang="en-US" sz="900" kern="1200" baseline="0" dirty="0">
                <a:solidFill>
                  <a:schemeClr val="accent6"/>
                </a:solidFill>
                <a:effectLst/>
                <a:latin typeface="+mj-lt"/>
              </a:rPr>
              <a:t>50.9% were female</a:t>
            </a:r>
          </a:p>
          <a:p>
            <a:pPr marL="171450" marR="0" indent="-171450" algn="l" defTabSz="914400" rtl="0" eaLnBrk="0" fontAlgn="base" latinLnBrk="0" hangingPunct="0">
              <a:lnSpc>
                <a:spcPct val="100000"/>
              </a:lnSpc>
              <a:spcBef>
                <a:spcPts val="400"/>
              </a:spcBef>
              <a:spcAft>
                <a:spcPct val="0"/>
              </a:spcAft>
              <a:buSzTx/>
              <a:buFont typeface="Arial"/>
              <a:buChar char="•"/>
              <a:tabLst/>
              <a:defRPr/>
            </a:pPr>
            <a:r>
              <a:rPr lang="en-US" sz="900" kern="1200" baseline="0" dirty="0">
                <a:solidFill>
                  <a:schemeClr val="accent6"/>
                </a:solidFill>
                <a:effectLst/>
                <a:latin typeface="+mj-lt"/>
              </a:rPr>
              <a:t>Note that slightly more male patients were treated with </a:t>
            </a:r>
            <a:r>
              <a:rPr lang="en-US" sz="900" kern="1200" baseline="0" dirty="0">
                <a:solidFill>
                  <a:schemeClr val="accent6"/>
                </a:solidFill>
                <a:latin typeface="+mj-lt"/>
              </a:rPr>
              <a:t>EXJADE</a:t>
            </a:r>
            <a:r>
              <a:rPr lang="en-US" sz="900" kern="1200" baseline="0" dirty="0">
                <a:solidFill>
                  <a:schemeClr val="accent6"/>
                </a:solidFill>
                <a:effectLst/>
                <a:latin typeface="+mj-lt"/>
              </a:rPr>
              <a:t> FCT, but the difference was small (52.9% vs 45.3%)</a:t>
            </a:r>
          </a:p>
          <a:p>
            <a:pPr marL="0" marR="0" indent="0" algn="l" defTabSz="914400" rtl="0" eaLnBrk="0" fontAlgn="base" latinLnBrk="0" hangingPunct="0">
              <a:lnSpc>
                <a:spcPct val="100000"/>
              </a:lnSpc>
              <a:spcBef>
                <a:spcPts val="400"/>
              </a:spcBef>
              <a:spcAft>
                <a:spcPct val="0"/>
              </a:spcAft>
              <a:buSzTx/>
              <a:buFont typeface="Arial" panose="020B0604020202020204" pitchFamily="34" charset="0"/>
              <a:buNone/>
              <a:tabLst/>
              <a:defRPr/>
            </a:pPr>
            <a:r>
              <a:rPr lang="en-US" sz="900" kern="1200" baseline="0" dirty="0">
                <a:solidFill>
                  <a:schemeClr val="accent6"/>
                </a:solidFill>
                <a:effectLst/>
                <a:latin typeface="+mj-lt"/>
              </a:rPr>
              <a:t/>
            </a:r>
            <a:br>
              <a:rPr lang="en-US" sz="900" kern="1200" baseline="0" dirty="0">
                <a:solidFill>
                  <a:schemeClr val="accent6"/>
                </a:solidFill>
                <a:effectLst/>
                <a:latin typeface="+mj-lt"/>
              </a:rPr>
            </a:br>
            <a:r>
              <a:rPr lang="en-US" sz="900" kern="1200" baseline="0" dirty="0">
                <a:solidFill>
                  <a:schemeClr val="accent6"/>
                </a:solidFill>
                <a:effectLst/>
                <a:latin typeface="+mj-lt"/>
              </a:rPr>
              <a:t>As far as disease characteristics:</a:t>
            </a:r>
          </a:p>
          <a:p>
            <a:pPr marL="171450" marR="0" indent="-171450" algn="l" defTabSz="914400" rtl="0" eaLnBrk="0" fontAlgn="base" latinLnBrk="0" hangingPunct="0">
              <a:lnSpc>
                <a:spcPct val="100000"/>
              </a:lnSpc>
              <a:spcBef>
                <a:spcPts val="400"/>
              </a:spcBef>
              <a:spcAft>
                <a:spcPct val="0"/>
              </a:spcAft>
              <a:buSzTx/>
              <a:buFont typeface="Arial" panose="020B0604020202020204" pitchFamily="34" charset="0"/>
              <a:buChar char="•"/>
              <a:tabLst/>
              <a:defRPr/>
            </a:pPr>
            <a:r>
              <a:rPr lang="en-US" sz="900" kern="1200" baseline="0" dirty="0">
                <a:solidFill>
                  <a:schemeClr val="accent6"/>
                </a:solidFill>
                <a:effectLst/>
                <a:latin typeface="+mj-lt"/>
              </a:rPr>
              <a:t>80.9% of patients had transfusion-dependent thalassemia (n=140, 70</a:t>
            </a:r>
            <a:r>
              <a:rPr lang="en-US" sz="900" kern="1200" dirty="0">
                <a:solidFill>
                  <a:schemeClr val="accent6"/>
                </a:solidFill>
                <a:effectLst/>
                <a:latin typeface="+mj-lt"/>
              </a:rPr>
              <a:t> patients in each arm)</a:t>
            </a:r>
            <a:endParaRPr lang="en-US" sz="900" kern="1200" baseline="0" dirty="0">
              <a:solidFill>
                <a:schemeClr val="accent6"/>
              </a:solidFill>
              <a:effectLst/>
              <a:latin typeface="+mj-lt"/>
            </a:endParaRPr>
          </a:p>
          <a:p>
            <a:pPr marL="171450" marR="0" indent="-171450" algn="l" defTabSz="914400" rtl="0" eaLnBrk="0" fontAlgn="base" latinLnBrk="0" hangingPunct="0">
              <a:lnSpc>
                <a:spcPct val="100000"/>
              </a:lnSpc>
              <a:spcBef>
                <a:spcPts val="400"/>
              </a:spcBef>
              <a:spcAft>
                <a:spcPct val="0"/>
              </a:spcAft>
              <a:buSzTx/>
              <a:buFont typeface="Arial" panose="020B0604020202020204" pitchFamily="34" charset="0"/>
              <a:buChar char="•"/>
              <a:tabLst/>
              <a:defRPr/>
            </a:pPr>
            <a:r>
              <a:rPr lang="en-US" sz="900" kern="1200" baseline="0" dirty="0">
                <a:solidFill>
                  <a:schemeClr val="accent6"/>
                </a:solidFill>
                <a:effectLst/>
                <a:latin typeface="+mj-lt"/>
              </a:rPr>
              <a:t>18.5% of patients in each treatment arm had MDS (16 </a:t>
            </a:r>
            <a:r>
              <a:rPr lang="en-US" sz="900" kern="1200" dirty="0">
                <a:solidFill>
                  <a:schemeClr val="accent6"/>
                </a:solidFill>
                <a:effectLst/>
              </a:rPr>
              <a:t>patients</a:t>
            </a:r>
            <a:r>
              <a:rPr lang="en-US" sz="900" kern="1200" baseline="0" dirty="0">
                <a:solidFill>
                  <a:schemeClr val="accent6"/>
                </a:solidFill>
                <a:effectLst/>
                <a:latin typeface="+mj-lt"/>
              </a:rPr>
              <a:t> in each arm)</a:t>
            </a:r>
          </a:p>
          <a:p>
            <a:pPr marL="285750" marR="0" lvl="1" indent="-171450" algn="l" defTabSz="914400" rtl="0" eaLnBrk="0" fontAlgn="base" latinLnBrk="0" hangingPunct="0">
              <a:lnSpc>
                <a:spcPct val="100000"/>
              </a:lnSpc>
              <a:spcBef>
                <a:spcPts val="400"/>
              </a:spcBef>
              <a:spcAft>
                <a:spcPct val="0"/>
              </a:spcAft>
              <a:buSzTx/>
              <a:buFont typeface="Arial" panose="020B0604020202020204" pitchFamily="34" charset="0"/>
              <a:buChar char="•"/>
              <a:tabLst/>
              <a:defRPr/>
            </a:pPr>
            <a:r>
              <a:rPr lang="en-US" sz="900" kern="1200" baseline="0" dirty="0">
                <a:solidFill>
                  <a:schemeClr val="accent6"/>
                </a:solidFill>
                <a:effectLst/>
                <a:latin typeface="+mj-lt"/>
              </a:rPr>
              <a:t>6 patients had very low-risk MDS, 18 had low-risk MDS, and 8 had intermediate-risk MDS</a:t>
            </a:r>
          </a:p>
          <a:p>
            <a:pPr marL="171450" lvl="0" indent="-171450">
              <a:lnSpc>
                <a:spcPct val="100000"/>
              </a:lnSpc>
              <a:spcBef>
                <a:spcPts val="400"/>
              </a:spcBef>
              <a:buFont typeface="Arial" panose="020B0604020202020204" pitchFamily="34" charset="0"/>
              <a:buChar char="•"/>
              <a:defRPr/>
            </a:pPr>
            <a:r>
              <a:rPr lang="en-US" sz="900" kern="1200" dirty="0">
                <a:solidFill>
                  <a:schemeClr val="accent6"/>
                </a:solidFill>
                <a:effectLst/>
                <a:latin typeface="+mj-lt"/>
              </a:rPr>
              <a:t>There</a:t>
            </a:r>
            <a:r>
              <a:rPr lang="en-US" sz="900" kern="1200" baseline="0" dirty="0">
                <a:solidFill>
                  <a:schemeClr val="accent6"/>
                </a:solidFill>
                <a:effectLst/>
                <a:latin typeface="+mj-lt"/>
              </a:rPr>
              <a:t> was a larger proportion of patients with intermediate-risk MDS </a:t>
            </a:r>
            <a:r>
              <a:rPr lang="en-US" sz="900" dirty="0">
                <a:solidFill>
                  <a:schemeClr val="accent6"/>
                </a:solidFill>
                <a:effectLst/>
                <a:latin typeface="+mj-lt"/>
              </a:rPr>
              <a:t>as per the </a:t>
            </a:r>
            <a:r>
              <a:rPr lang="en-US" sz="900" dirty="0">
                <a:solidFill>
                  <a:schemeClr val="accent6"/>
                </a:solidFill>
                <a:latin typeface="+mj-lt"/>
              </a:rPr>
              <a:t>revised International Prognostic Scoring System (IPSS-R) </a:t>
            </a:r>
            <a:r>
              <a:rPr lang="en-US" sz="900" dirty="0">
                <a:solidFill>
                  <a:schemeClr val="accent6"/>
                </a:solidFill>
                <a:effectLst/>
                <a:latin typeface="+mj-lt"/>
              </a:rPr>
              <a:t>in the EXJADE DT–treated arm (8.1%) than the </a:t>
            </a:r>
            <a:r>
              <a:rPr lang="en-US" sz="900" kern="1200" baseline="0" dirty="0">
                <a:solidFill>
                  <a:schemeClr val="accent6"/>
                </a:solidFill>
                <a:latin typeface="+mj-lt"/>
              </a:rPr>
              <a:t>EXJADE</a:t>
            </a:r>
            <a:r>
              <a:rPr lang="en-US" sz="900" dirty="0">
                <a:solidFill>
                  <a:schemeClr val="accent6"/>
                </a:solidFill>
                <a:effectLst/>
                <a:latin typeface="+mj-lt"/>
              </a:rPr>
              <a:t> FCT</a:t>
            </a:r>
            <a:r>
              <a:rPr lang="en-US" sz="900" dirty="0">
                <a:solidFill>
                  <a:schemeClr val="accent6"/>
                </a:solidFill>
              </a:rPr>
              <a:t>–</a:t>
            </a:r>
            <a:r>
              <a:rPr lang="en-US" sz="900" dirty="0">
                <a:solidFill>
                  <a:schemeClr val="accent6"/>
                </a:solidFill>
                <a:effectLst/>
                <a:latin typeface="+mj-lt"/>
              </a:rPr>
              <a:t>treated</a:t>
            </a:r>
            <a:r>
              <a:rPr lang="en-US" sz="900" baseline="0" dirty="0">
                <a:solidFill>
                  <a:schemeClr val="accent6"/>
                </a:solidFill>
                <a:effectLst/>
                <a:latin typeface="+mj-lt"/>
              </a:rPr>
              <a:t> arm (1.1%), but as the total number of patients with MDS was very small overall, this could not have influenced the study results</a:t>
            </a:r>
          </a:p>
          <a:p>
            <a:pPr marL="171450" marR="0" lvl="0" indent="-171450" algn="l" defTabSz="914400" rtl="0" eaLnBrk="0" fontAlgn="base" latinLnBrk="0" hangingPunct="0">
              <a:lnSpc>
                <a:spcPct val="100000"/>
              </a:lnSpc>
              <a:spcBef>
                <a:spcPts val="400"/>
              </a:spcBef>
              <a:spcAft>
                <a:spcPct val="0"/>
              </a:spcAft>
              <a:buSzTx/>
              <a:buFont typeface="Arial" panose="020B0604020202020204" pitchFamily="34" charset="0"/>
              <a:buChar char="•"/>
              <a:tabLst/>
              <a:defRPr/>
            </a:pPr>
            <a:r>
              <a:rPr lang="en-US" sz="900" baseline="0" dirty="0">
                <a:solidFill>
                  <a:schemeClr val="accent6"/>
                </a:solidFill>
                <a:effectLst/>
                <a:latin typeface="+mj-lt"/>
              </a:rPr>
              <a:t>Note patient disease characteristics do not total 100% because 1 patient did not have a disease state identified in the study</a:t>
            </a:r>
            <a:br>
              <a:rPr lang="en-US" sz="900" baseline="0" dirty="0">
                <a:solidFill>
                  <a:schemeClr val="accent6"/>
                </a:solidFill>
                <a:effectLst/>
                <a:latin typeface="+mj-lt"/>
              </a:rPr>
            </a:br>
            <a:endParaRPr lang="en-US" sz="900" baseline="0" dirty="0">
              <a:solidFill>
                <a:schemeClr val="accent6"/>
              </a:solidFill>
              <a:effectLst/>
              <a:latin typeface="+mj-lt"/>
            </a:endParaRPr>
          </a:p>
          <a:p>
            <a:pPr marL="0" marR="0" lvl="0" indent="0" algn="l" defTabSz="914400" rtl="0" eaLnBrk="0" fontAlgn="base" latinLnBrk="0" hangingPunct="0">
              <a:lnSpc>
                <a:spcPct val="100000"/>
              </a:lnSpc>
              <a:spcBef>
                <a:spcPts val="400"/>
              </a:spcBef>
              <a:spcAft>
                <a:spcPct val="0"/>
              </a:spcAft>
              <a:buSzTx/>
              <a:buFont typeface="Arial" panose="020B0604020202020204" pitchFamily="34" charset="0"/>
              <a:buNone/>
              <a:tabLst/>
              <a:defRPr/>
            </a:pPr>
            <a:r>
              <a:rPr lang="en-US" sz="900" baseline="0" dirty="0">
                <a:solidFill>
                  <a:schemeClr val="accent6"/>
                </a:solidFill>
                <a:effectLst/>
                <a:latin typeface="+mj-lt"/>
              </a:rPr>
              <a:t>Additionally:</a:t>
            </a:r>
          </a:p>
          <a:p>
            <a:pPr marL="171450" marR="0" lvl="0" indent="-171450" algn="l" defTabSz="914400" rtl="0" eaLnBrk="0" fontAlgn="base" latinLnBrk="0" hangingPunct="0">
              <a:lnSpc>
                <a:spcPct val="100000"/>
              </a:lnSpc>
              <a:spcBef>
                <a:spcPts val="400"/>
              </a:spcBef>
              <a:spcAft>
                <a:spcPct val="0"/>
              </a:spcAft>
              <a:buSzTx/>
              <a:buFont typeface="Arial" panose="020B0604020202020204" pitchFamily="34" charset="0"/>
              <a:buChar char="•"/>
              <a:tabLst/>
              <a:defRPr/>
            </a:pPr>
            <a:r>
              <a:rPr lang="en-US" sz="900" baseline="0" dirty="0">
                <a:solidFill>
                  <a:schemeClr val="accent6"/>
                </a:solidFill>
                <a:effectLst/>
                <a:latin typeface="+mj-lt"/>
              </a:rPr>
              <a:t>90.2% of patients had been on previous chelation therapy</a:t>
            </a:r>
          </a:p>
          <a:p>
            <a:pPr marL="171450" marR="0" lvl="0" indent="-171450" algn="l" defTabSz="914400" rtl="0" eaLnBrk="0" fontAlgn="base" latinLnBrk="0" hangingPunct="0">
              <a:lnSpc>
                <a:spcPct val="100000"/>
              </a:lnSpc>
              <a:spcBef>
                <a:spcPts val="400"/>
              </a:spcBef>
              <a:spcAft>
                <a:spcPct val="0"/>
              </a:spcAft>
              <a:buSzTx/>
              <a:buFont typeface="Arial" panose="020B0604020202020204" pitchFamily="34" charset="0"/>
              <a:buChar char="•"/>
              <a:tabLst/>
              <a:defRPr/>
            </a:pPr>
            <a:r>
              <a:rPr lang="en-US" sz="900" baseline="0" dirty="0">
                <a:solidFill>
                  <a:schemeClr val="accent6"/>
                </a:solidFill>
                <a:effectLst/>
                <a:latin typeface="+mj-lt"/>
              </a:rPr>
              <a:t>80.3% of those patients had taken EXJADE DT</a:t>
            </a:r>
          </a:p>
          <a:p>
            <a:pPr marL="171450" marR="0" lvl="0" indent="-171450" algn="l" defTabSz="914400" rtl="0" eaLnBrk="0" fontAlgn="base" latinLnBrk="0" hangingPunct="0">
              <a:lnSpc>
                <a:spcPct val="100000"/>
              </a:lnSpc>
              <a:spcBef>
                <a:spcPts val="400"/>
              </a:spcBef>
              <a:spcAft>
                <a:spcPct val="0"/>
              </a:spcAft>
              <a:buSzTx/>
              <a:buFont typeface="Arial" panose="020B0604020202020204" pitchFamily="34" charset="0"/>
              <a:buChar char="•"/>
              <a:tabLst/>
              <a:defRPr/>
            </a:pPr>
            <a:r>
              <a:rPr lang="en-US" sz="900" baseline="0" dirty="0">
                <a:solidFill>
                  <a:schemeClr val="accent6"/>
                </a:solidFill>
                <a:effectLst/>
                <a:latin typeface="+mj-lt"/>
              </a:rPr>
              <a:t>9.8% of patients were treatment-naive</a:t>
            </a:r>
          </a:p>
          <a:p>
            <a:pPr marL="0" marR="0" lvl="0" indent="0" algn="l" defTabSz="914400" rtl="0" eaLnBrk="0" fontAlgn="base" latinLnBrk="0" hangingPunct="0">
              <a:lnSpc>
                <a:spcPct val="100000"/>
              </a:lnSpc>
              <a:spcBef>
                <a:spcPts val="400"/>
              </a:spcBef>
              <a:spcAft>
                <a:spcPct val="0"/>
              </a:spcAft>
              <a:buSzTx/>
              <a:buFont typeface="Arial" panose="020B0604020202020204" pitchFamily="34" charset="0"/>
              <a:buNone/>
              <a:tabLst/>
              <a:defRPr/>
            </a:pPr>
            <a:r>
              <a:rPr lang="en-US" sz="900" baseline="0" dirty="0">
                <a:solidFill>
                  <a:schemeClr val="accent6"/>
                </a:solidFill>
                <a:effectLst/>
                <a:latin typeface="+mj-lt"/>
              </a:rPr>
              <a:t/>
            </a:r>
            <a:br>
              <a:rPr lang="en-US" sz="900" baseline="0" dirty="0">
                <a:solidFill>
                  <a:schemeClr val="accent6"/>
                </a:solidFill>
                <a:effectLst/>
                <a:latin typeface="+mj-lt"/>
              </a:rPr>
            </a:br>
            <a:r>
              <a:rPr lang="en-US" sz="900" kern="1200" dirty="0">
                <a:solidFill>
                  <a:schemeClr val="accent6"/>
                </a:solidFill>
                <a:effectLst/>
                <a:latin typeface="+mj-lt"/>
              </a:rPr>
              <a:t>All</a:t>
            </a:r>
            <a:r>
              <a:rPr lang="en-US" sz="900" kern="1200" baseline="0" dirty="0">
                <a:solidFill>
                  <a:schemeClr val="accent6"/>
                </a:solidFill>
                <a:effectLst/>
                <a:latin typeface="+mj-lt"/>
              </a:rPr>
              <a:t> randomized patients received treatment, and most completed the study.</a:t>
            </a:r>
          </a:p>
          <a:p>
            <a:pPr marL="171450" marR="0" indent="-171450" algn="l" defTabSz="914400" rtl="0" eaLnBrk="0" fontAlgn="base" latinLnBrk="0" hangingPunct="0">
              <a:lnSpc>
                <a:spcPct val="100000"/>
              </a:lnSpc>
              <a:spcBef>
                <a:spcPts val="400"/>
              </a:spcBef>
              <a:spcAft>
                <a:spcPct val="0"/>
              </a:spcAft>
              <a:buSzTx/>
              <a:buFont typeface="Arial" panose="020B0604020202020204" pitchFamily="34" charset="0"/>
              <a:buChar char="•"/>
              <a:tabLst/>
              <a:defRPr/>
            </a:pPr>
            <a:r>
              <a:rPr lang="en-US" sz="900" kern="1200" baseline="0" dirty="0">
                <a:solidFill>
                  <a:schemeClr val="accent6"/>
                </a:solidFill>
                <a:effectLst/>
                <a:latin typeface="+mj-lt"/>
              </a:rPr>
              <a:t>89% of patients treated with </a:t>
            </a:r>
            <a:r>
              <a:rPr lang="en-US" sz="900" kern="1200" baseline="0" dirty="0">
                <a:solidFill>
                  <a:schemeClr val="accent6"/>
                </a:solidFill>
                <a:latin typeface="+mj-lt"/>
              </a:rPr>
              <a:t>EXJADE</a:t>
            </a:r>
            <a:r>
              <a:rPr lang="en-US" sz="900" kern="1200" baseline="0" dirty="0">
                <a:solidFill>
                  <a:schemeClr val="accent6"/>
                </a:solidFill>
                <a:effectLst/>
                <a:latin typeface="+mj-lt"/>
              </a:rPr>
              <a:t> FCT completed the study vs 85% of patients treated with </a:t>
            </a:r>
            <a:r>
              <a:rPr lang="en-US" sz="900" kern="1200" baseline="0" dirty="0">
                <a:solidFill>
                  <a:schemeClr val="accent6"/>
                </a:solidFill>
                <a:latin typeface="+mj-lt"/>
              </a:rPr>
              <a:t>EXJADE</a:t>
            </a:r>
            <a:r>
              <a:rPr lang="en-US" sz="900" kern="1200" baseline="0" dirty="0">
                <a:solidFill>
                  <a:schemeClr val="accent6"/>
                </a:solidFill>
                <a:effectLst/>
                <a:latin typeface="+mj-lt"/>
              </a:rPr>
              <a:t> DT</a:t>
            </a:r>
          </a:p>
          <a:p>
            <a:pPr marL="171450" marR="0" indent="-171450" algn="l" defTabSz="914400" rtl="0" eaLnBrk="0" fontAlgn="base" latinLnBrk="0" hangingPunct="0">
              <a:lnSpc>
                <a:spcPct val="100000"/>
              </a:lnSpc>
              <a:spcBef>
                <a:spcPts val="400"/>
              </a:spcBef>
              <a:spcAft>
                <a:spcPct val="0"/>
              </a:spcAft>
              <a:buSzTx/>
              <a:buFont typeface="Arial" panose="020B0604020202020204" pitchFamily="34" charset="0"/>
              <a:buChar char="•"/>
              <a:tabLst/>
              <a:defRPr/>
            </a:pPr>
            <a:r>
              <a:rPr lang="en-US" sz="900" kern="1200" baseline="0" dirty="0">
                <a:solidFill>
                  <a:schemeClr val="accent6"/>
                </a:solidFill>
                <a:effectLst/>
                <a:latin typeface="+mj-lt"/>
              </a:rPr>
              <a:t>In total, 13.3% of patients discontinued study treatment, with 5.8% discontinuing due to AEs</a:t>
            </a: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7</a:t>
            </a:fld>
            <a:endParaRPr lang="en-US" dirty="0">
              <a:solidFill>
                <a:schemeClr val="accent6"/>
              </a:solidFill>
            </a:endParaRPr>
          </a:p>
        </p:txBody>
      </p:sp>
    </p:spTree>
    <p:extLst>
      <p:ext uri="{BB962C8B-B14F-4D97-AF65-F5344CB8AC3E}">
        <p14:creationId xmlns:p14="http://schemas.microsoft.com/office/powerpoint/2010/main" val="3789064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a:xfrm>
            <a:off x="0" y="5113926"/>
            <a:ext cx="7315200" cy="4485635"/>
          </a:xfrm>
        </p:spPr>
        <p:txBody>
          <a:bodyPr/>
          <a:lstStyle/>
          <a:p>
            <a:pPr marL="0" marR="0" lvl="0" indent="0" algn="l" defTabSz="914400" rtl="0" eaLnBrk="0" fontAlgn="base" latinLnBrk="0" hangingPunct="0">
              <a:lnSpc>
                <a:spcPct val="100000"/>
              </a:lnSpc>
              <a:spcBef>
                <a:spcPts val="0"/>
              </a:spcBef>
              <a:spcAft>
                <a:spcPct val="0"/>
              </a:spcAft>
              <a:buSzTx/>
              <a:buFont typeface="Arial" panose="020B0604020202020204" pitchFamily="34" charset="0"/>
              <a:buNone/>
              <a:tabLst/>
              <a:defRPr/>
            </a:pPr>
            <a:r>
              <a:rPr lang="en-US" sz="800" kern="1200" baseline="0" dirty="0">
                <a:solidFill>
                  <a:schemeClr val="accent6"/>
                </a:solidFill>
              </a:rPr>
              <a:t>This table shows the most common overall and severe AEs seen in greater than 10% in any group regardless of study drug relationship. </a:t>
            </a:r>
          </a:p>
          <a:p>
            <a:pPr marL="0" marR="0" indent="0" algn="l" defTabSz="914400" rtl="0" eaLnBrk="0" fontAlgn="base" latinLnBrk="0" hangingPunct="0">
              <a:lnSpc>
                <a:spcPct val="95000"/>
              </a:lnSpc>
              <a:spcBef>
                <a:spcPct val="60000"/>
              </a:spcBef>
              <a:spcAft>
                <a:spcPct val="0"/>
              </a:spcAft>
              <a:buSzTx/>
              <a:buFont typeface="Arial" panose="020B0604020202020204" pitchFamily="34" charset="0"/>
              <a:buNone/>
              <a:tabLst/>
              <a:defRPr/>
            </a:pPr>
            <a:r>
              <a:rPr lang="en-US" sz="800" kern="1200" baseline="0" dirty="0">
                <a:solidFill>
                  <a:schemeClr val="accent6"/>
                </a:solidFill>
              </a:rPr>
              <a:t>Recall that </a:t>
            </a:r>
            <a:r>
              <a:rPr lang="en-US" sz="800" kern="1200" baseline="0" dirty="0">
                <a:solidFill>
                  <a:schemeClr val="accent6"/>
                </a:solidFill>
                <a:effectLst/>
                <a:latin typeface="Arial" charset="0"/>
                <a:ea typeface="+mn-ea"/>
                <a:cs typeface="+mn-cs"/>
              </a:rPr>
              <a:t>80.9% of patients had transfusion-dependent thalassemia (70</a:t>
            </a:r>
            <a:r>
              <a:rPr lang="en-US" sz="800" kern="1200" dirty="0">
                <a:solidFill>
                  <a:schemeClr val="accent6"/>
                </a:solidFill>
                <a:effectLst/>
                <a:latin typeface="Arial" charset="0"/>
                <a:ea typeface="+mn-ea"/>
                <a:cs typeface="+mn-cs"/>
              </a:rPr>
              <a:t> patients in each arm)</a:t>
            </a:r>
            <a:r>
              <a:rPr lang="en-US" sz="800" kern="1200" baseline="0" dirty="0">
                <a:solidFill>
                  <a:schemeClr val="accent6"/>
                </a:solidFill>
                <a:effectLst/>
                <a:latin typeface="Arial" charset="0"/>
                <a:ea typeface="+mn-ea"/>
                <a:cs typeface="+mn-cs"/>
              </a:rPr>
              <a:t> and 18.5% of patients in each treatment arm had MDS (16 </a:t>
            </a:r>
            <a:r>
              <a:rPr lang="en-US" sz="800" kern="1200" dirty="0">
                <a:solidFill>
                  <a:schemeClr val="accent6"/>
                </a:solidFill>
                <a:effectLst/>
              </a:rPr>
              <a:t>patients</a:t>
            </a:r>
            <a:r>
              <a:rPr lang="en-US" sz="800" kern="1200" baseline="0" dirty="0">
                <a:solidFill>
                  <a:schemeClr val="accent6"/>
                </a:solidFill>
                <a:effectLst/>
                <a:latin typeface="Arial" charset="0"/>
                <a:ea typeface="+mn-ea"/>
                <a:cs typeface="+mn-cs"/>
              </a:rPr>
              <a:t> in each arm).</a:t>
            </a:r>
          </a:p>
          <a:p>
            <a:pPr marL="0" marR="0" lvl="0" indent="0" algn="l" defTabSz="914400" rtl="0" eaLnBrk="0" fontAlgn="base" latinLnBrk="0" hangingPunct="0">
              <a:lnSpc>
                <a:spcPct val="100000"/>
              </a:lnSpc>
              <a:spcBef>
                <a:spcPts val="0"/>
              </a:spcBef>
              <a:spcAft>
                <a:spcPct val="0"/>
              </a:spcAft>
              <a:buSzTx/>
              <a:buFont typeface="Arial" panose="020B0604020202020204" pitchFamily="34" charset="0"/>
              <a:buNone/>
              <a:tabLst/>
              <a:defRPr/>
            </a:pPr>
            <a:endParaRPr lang="en-US" sz="800" kern="1200" dirty="0">
              <a:solidFill>
                <a:schemeClr val="accent6"/>
              </a:solidFill>
            </a:endParaRPr>
          </a:p>
          <a:p>
            <a:pPr marL="171450" lvl="0" indent="-171450">
              <a:lnSpc>
                <a:spcPct val="100000"/>
              </a:lnSpc>
              <a:spcBef>
                <a:spcPts val="0"/>
              </a:spcBef>
              <a:buFont typeface="Arial" panose="020B0604020202020204" pitchFamily="34" charset="0"/>
              <a:buChar char="•"/>
              <a:defRPr/>
            </a:pPr>
            <a:r>
              <a:rPr lang="en-US" sz="800" kern="1200" dirty="0">
                <a:solidFill>
                  <a:schemeClr val="accent6"/>
                </a:solidFill>
              </a:rPr>
              <a:t>The frequency of AEs </a:t>
            </a:r>
            <a:r>
              <a:rPr lang="en-US" sz="800" dirty="0">
                <a:solidFill>
                  <a:schemeClr val="accent6"/>
                </a:solidFill>
              </a:rPr>
              <a:t>was</a:t>
            </a:r>
            <a:r>
              <a:rPr lang="en-US" sz="800" kern="1200" dirty="0">
                <a:solidFill>
                  <a:schemeClr val="accent6"/>
                </a:solidFill>
              </a:rPr>
              <a:t> similar across both treatment groups, as about 90% of all patients in each group experienced at least 1 AE during the treatment period</a:t>
            </a:r>
          </a:p>
          <a:p>
            <a:pPr marL="171450" lvl="0" indent="-171450">
              <a:lnSpc>
                <a:spcPct val="100000"/>
              </a:lnSpc>
              <a:spcBef>
                <a:spcPts val="0"/>
              </a:spcBef>
              <a:buFont typeface="Arial" panose="020B0604020202020204" pitchFamily="34" charset="0"/>
              <a:buChar char="•"/>
              <a:defRPr/>
            </a:pPr>
            <a:r>
              <a:rPr lang="en-US" sz="800" kern="1200" dirty="0">
                <a:solidFill>
                  <a:schemeClr val="accent6"/>
                </a:solidFill>
              </a:rPr>
              <a:t>While there</a:t>
            </a:r>
            <a:r>
              <a:rPr lang="en-US" sz="800" kern="1200" baseline="0" dirty="0">
                <a:solidFill>
                  <a:schemeClr val="accent6"/>
                </a:solidFill>
              </a:rPr>
              <a:t> were few severe AEs for both formulations, f</a:t>
            </a:r>
            <a:r>
              <a:rPr lang="en-US" sz="800" kern="1200" dirty="0">
                <a:solidFill>
                  <a:schemeClr val="accent6"/>
                </a:solidFill>
              </a:rPr>
              <a:t>ewer severe AEs were reported with the new formulation </a:t>
            </a:r>
          </a:p>
          <a:p>
            <a:pPr marL="171450" indent="-171450">
              <a:lnSpc>
                <a:spcPct val="100000"/>
              </a:lnSpc>
              <a:spcBef>
                <a:spcPts val="0"/>
              </a:spcBef>
              <a:buFont typeface="Arial" panose="020B0604020202020204" pitchFamily="34" charset="0"/>
              <a:buChar char="•"/>
              <a:defRPr/>
            </a:pPr>
            <a:r>
              <a:rPr lang="en-US" sz="800" kern="1200" dirty="0">
                <a:solidFill>
                  <a:schemeClr val="accent6"/>
                </a:solidFill>
              </a:rPr>
              <a:t>Diarrhea was the most common AE experienced in both treatment groups</a:t>
            </a:r>
          </a:p>
          <a:p>
            <a:pPr marL="171450" marR="0" lvl="0"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kumimoji="0" lang="en-US" sz="800" b="0" i="0" u="none" strike="noStrike" kern="1200" cap="none" spc="0" normalizeH="0" baseline="0" noProof="0" dirty="0">
                <a:ln>
                  <a:noFill/>
                </a:ln>
                <a:solidFill>
                  <a:schemeClr val="accent6"/>
                </a:solidFill>
                <a:effectLst/>
                <a:uLnTx/>
                <a:uFillTx/>
              </a:rPr>
              <a:t>Vomiting and constipation were more common in patients treated with </a:t>
            </a:r>
            <a:r>
              <a:rPr lang="en-US" sz="800" kern="1200" baseline="0" dirty="0">
                <a:solidFill>
                  <a:schemeClr val="accent6"/>
                </a:solidFill>
              </a:rPr>
              <a:t>EXJADE</a:t>
            </a:r>
            <a:r>
              <a:rPr kumimoji="0" lang="en-US" sz="800" b="0" i="0" u="none" strike="noStrike" kern="1200" cap="none" spc="0" normalizeH="0" baseline="0" noProof="0" dirty="0">
                <a:ln>
                  <a:noFill/>
                </a:ln>
                <a:solidFill>
                  <a:schemeClr val="accent6"/>
                </a:solidFill>
                <a:effectLst/>
                <a:uLnTx/>
                <a:uFillTx/>
              </a:rPr>
              <a:t> DT than in patients treated with </a:t>
            </a:r>
            <a:r>
              <a:rPr lang="en-US" sz="800" kern="1200" baseline="0" dirty="0">
                <a:solidFill>
                  <a:schemeClr val="accent6"/>
                </a:solidFill>
              </a:rPr>
              <a:t>EXJADE</a:t>
            </a:r>
            <a:r>
              <a:rPr kumimoji="0" lang="en-US" sz="800" b="0" i="0" u="none" strike="noStrike" kern="1200" cap="none" spc="0" normalizeH="0" baseline="0" noProof="0" dirty="0">
                <a:ln>
                  <a:noFill/>
                </a:ln>
                <a:solidFill>
                  <a:schemeClr val="accent6"/>
                </a:solidFill>
                <a:effectLst/>
                <a:uLnTx/>
                <a:uFillTx/>
              </a:rPr>
              <a:t> FCT</a:t>
            </a:r>
          </a:p>
          <a:p>
            <a:pPr lvl="0">
              <a:lnSpc>
                <a:spcPct val="100000"/>
              </a:lnSpc>
              <a:spcBef>
                <a:spcPts val="0"/>
              </a:spcBef>
              <a:defRPr/>
            </a:pPr>
            <a:endParaRPr lang="en-US" sz="800" kern="1200" dirty="0">
              <a:solidFill>
                <a:schemeClr val="accent6"/>
              </a:solidFill>
            </a:endParaRPr>
          </a:p>
          <a:p>
            <a:pPr lvl="0">
              <a:lnSpc>
                <a:spcPct val="100000"/>
              </a:lnSpc>
              <a:spcBef>
                <a:spcPts val="0"/>
              </a:spcBef>
              <a:defRPr/>
            </a:pPr>
            <a:r>
              <a:rPr kumimoji="0" lang="en-US" sz="800" b="0" i="0" u="none" strike="noStrike" kern="1200" cap="none" spc="0" normalizeH="0" baseline="0" noProof="0" dirty="0">
                <a:ln>
                  <a:noFill/>
                </a:ln>
                <a:solidFill>
                  <a:schemeClr val="accent6"/>
                </a:solidFill>
                <a:effectLst/>
                <a:uLnTx/>
                <a:uFillTx/>
              </a:rPr>
              <a:t>It’s important to </a:t>
            </a:r>
            <a:r>
              <a:rPr lang="en-US" sz="800" kern="1200" dirty="0">
                <a:solidFill>
                  <a:schemeClr val="accent6"/>
                </a:solidFill>
              </a:rPr>
              <a:t>call out that r</a:t>
            </a:r>
            <a:r>
              <a:rPr kumimoji="0" lang="en-US" sz="800" b="0" i="0" u="none" strike="noStrike" kern="1200" cap="none" spc="0" normalizeH="0" baseline="0" noProof="0" dirty="0" err="1">
                <a:ln>
                  <a:noFill/>
                </a:ln>
                <a:solidFill>
                  <a:schemeClr val="accent6"/>
                </a:solidFill>
                <a:effectLst/>
                <a:uLnTx/>
                <a:uFillTx/>
              </a:rPr>
              <a:t>enal</a:t>
            </a:r>
            <a:r>
              <a:rPr kumimoji="0" lang="en-US" sz="800" b="0" i="0" u="none" strike="noStrike" kern="1200" cap="none" spc="0" normalizeH="0" baseline="0" noProof="0" dirty="0">
                <a:ln>
                  <a:noFill/>
                </a:ln>
                <a:solidFill>
                  <a:schemeClr val="accent6"/>
                </a:solidFill>
                <a:effectLst/>
                <a:uLnTx/>
                <a:uFillTx/>
              </a:rPr>
              <a:t> disorders and proteinuria were more common in patients receiving </a:t>
            </a:r>
            <a:r>
              <a:rPr lang="en-US" sz="800" kern="1200" baseline="0" dirty="0">
                <a:solidFill>
                  <a:schemeClr val="accent6"/>
                </a:solidFill>
              </a:rPr>
              <a:t>EXJADE</a:t>
            </a:r>
            <a:r>
              <a:rPr kumimoji="0" lang="en-US" sz="800" b="0" i="0" u="none" strike="noStrike" kern="1200" cap="none" spc="0" normalizeH="0" baseline="0" noProof="0" dirty="0">
                <a:ln>
                  <a:noFill/>
                </a:ln>
                <a:solidFill>
                  <a:schemeClr val="accent6"/>
                </a:solidFill>
                <a:effectLst/>
                <a:uLnTx/>
                <a:uFillTx/>
              </a:rPr>
              <a:t> FCT. </a:t>
            </a:r>
            <a:r>
              <a:rPr lang="en-US" sz="800" kern="1200" dirty="0">
                <a:solidFill>
                  <a:schemeClr val="accent6"/>
                </a:solidFill>
              </a:rPr>
              <a:t>This was most likely due to the fact that some patients received higher than protocol-recommended doses of EXJADE FCT and were not dose-managed according to recommendations. Patients who received the recommended dose showed no difference in the rate of proteinuria between FCT and DT. Physicians need to be careful and switch patients from DT to FCT or start patients on FCT at the doses recommended in the label.</a:t>
            </a:r>
            <a:r>
              <a:rPr kumimoji="0" lang="en-US" sz="800" b="0" i="0" u="none" strike="noStrike" kern="1200" cap="none" spc="0" normalizeH="0" baseline="0" noProof="0" dirty="0">
                <a:ln>
                  <a:noFill/>
                </a:ln>
                <a:solidFill>
                  <a:schemeClr val="accent6"/>
                </a:solidFill>
                <a:effectLst/>
                <a:uLnTx/>
                <a:uFillTx/>
              </a:rPr>
              <a:t/>
            </a:r>
            <a:br>
              <a:rPr kumimoji="0" lang="en-US" sz="800" b="0" i="0" u="none" strike="noStrike" kern="1200" cap="none" spc="0" normalizeH="0" baseline="0" noProof="0" dirty="0">
                <a:ln>
                  <a:noFill/>
                </a:ln>
                <a:solidFill>
                  <a:schemeClr val="accent6"/>
                </a:solidFill>
                <a:effectLst/>
                <a:uLnTx/>
                <a:uFillTx/>
              </a:rPr>
            </a:br>
            <a:endParaRPr lang="en-US" sz="800" kern="1200" baseline="0" dirty="0">
              <a:solidFill>
                <a:schemeClr val="accent6"/>
              </a:solidFill>
            </a:endParaRPr>
          </a:p>
          <a:p>
            <a:pPr marL="0" marR="0" lvl="0" indent="0" algn="l" defTabSz="914400" rtl="0" eaLnBrk="0" fontAlgn="base" latinLnBrk="0" hangingPunct="0">
              <a:lnSpc>
                <a:spcPct val="100000"/>
              </a:lnSpc>
              <a:spcBef>
                <a:spcPts val="0"/>
              </a:spcBef>
              <a:spcAft>
                <a:spcPct val="0"/>
              </a:spcAft>
              <a:buSzTx/>
              <a:buFont typeface="Arial" panose="020B0604020202020204" pitchFamily="34" charset="0"/>
              <a:buNone/>
              <a:tabLst/>
              <a:defRPr/>
            </a:pPr>
            <a:r>
              <a:rPr lang="en-US" sz="800" kern="1200" baseline="0" dirty="0">
                <a:solidFill>
                  <a:schemeClr val="accent6"/>
                </a:solidFill>
              </a:rPr>
              <a:t>The most common overall and severe AEs in both treatment groups in ECLIPSE were:</a:t>
            </a:r>
          </a:p>
          <a:p>
            <a:pPr marL="171450" marR="0" lvl="1"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kern="1200" baseline="0" dirty="0">
                <a:solidFill>
                  <a:schemeClr val="accent6"/>
                </a:solidFill>
              </a:rPr>
              <a:t>Diarrhea</a:t>
            </a:r>
          </a:p>
          <a:p>
            <a:pPr marL="171450" marR="0" lvl="1"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kern="1200" baseline="0" dirty="0">
                <a:solidFill>
                  <a:schemeClr val="accent6"/>
                </a:solidFill>
              </a:rPr>
              <a:t>Nausea</a:t>
            </a:r>
          </a:p>
          <a:p>
            <a:pPr marL="171450" marR="0" lvl="1"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kern="1200" baseline="0" dirty="0">
                <a:solidFill>
                  <a:schemeClr val="accent6"/>
                </a:solidFill>
              </a:rPr>
              <a:t>Abdominal pain</a:t>
            </a:r>
          </a:p>
          <a:p>
            <a:pPr marL="171450" marR="0" lvl="1"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kern="1200" baseline="0" dirty="0">
                <a:solidFill>
                  <a:schemeClr val="accent6"/>
                </a:solidFill>
              </a:rPr>
              <a:t>Increased urine protein/creatinine ratio</a:t>
            </a:r>
          </a:p>
          <a:p>
            <a:pPr marL="171450" marR="0" lvl="1"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kern="1200" baseline="0" dirty="0">
                <a:solidFill>
                  <a:schemeClr val="accent6"/>
                </a:solidFill>
              </a:rPr>
              <a:t>Vomiting</a:t>
            </a:r>
          </a:p>
          <a:p>
            <a:pPr marL="171450" marR="0" lvl="1"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kern="1200" baseline="0" dirty="0">
                <a:solidFill>
                  <a:schemeClr val="accent6"/>
                </a:solidFill>
              </a:rPr>
              <a:t>Hematuria</a:t>
            </a:r>
          </a:p>
          <a:p>
            <a:pPr marL="171450" marR="0" lvl="1"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kern="1200" baseline="0" dirty="0">
                <a:solidFill>
                  <a:schemeClr val="accent6"/>
                </a:solidFill>
              </a:rPr>
              <a:t>Proteinuria</a:t>
            </a:r>
          </a:p>
          <a:p>
            <a:pPr marL="171450" marR="0" lvl="1"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kern="1200" baseline="0" dirty="0">
                <a:solidFill>
                  <a:schemeClr val="accent6"/>
                </a:solidFill>
              </a:rPr>
              <a:t>Pyrexia</a:t>
            </a:r>
            <a:endParaRPr lang="en-US" sz="800" kern="0" baseline="0" dirty="0">
              <a:solidFill>
                <a:schemeClr val="accent6"/>
              </a:solidFill>
            </a:endParaRPr>
          </a:p>
          <a:p>
            <a:pPr>
              <a:lnSpc>
                <a:spcPct val="100000"/>
              </a:lnSpc>
            </a:pPr>
            <a:r>
              <a:rPr lang="en-US" sz="800" kern="0" dirty="0">
                <a:solidFill>
                  <a:schemeClr val="accent6"/>
                </a:solidFill>
              </a:rPr>
              <a:t>AEs with &gt;5% difference between treatment arms included:</a:t>
            </a:r>
          </a:p>
          <a:p>
            <a:pPr lvl="1">
              <a:lnSpc>
                <a:spcPct val="100000"/>
              </a:lnSpc>
              <a:spcBef>
                <a:spcPts val="0"/>
              </a:spcBef>
            </a:pPr>
            <a:r>
              <a:rPr lang="en-US" sz="800" kern="0" dirty="0">
                <a:solidFill>
                  <a:schemeClr val="accent6"/>
                </a:solidFill>
              </a:rPr>
              <a:t>Urine</a:t>
            </a:r>
            <a:r>
              <a:rPr lang="en-US" sz="800" kern="0" baseline="0" dirty="0">
                <a:solidFill>
                  <a:schemeClr val="accent6"/>
                </a:solidFill>
              </a:rPr>
              <a:t> protein/creatinine ratio increased—more frequent in patients receiving </a:t>
            </a:r>
            <a:r>
              <a:rPr lang="en-US" sz="800" kern="1200" baseline="0" dirty="0">
                <a:solidFill>
                  <a:schemeClr val="accent6"/>
                </a:solidFill>
              </a:rPr>
              <a:t>EXJADE</a:t>
            </a:r>
            <a:r>
              <a:rPr lang="en-US" sz="800" kern="0" baseline="0" dirty="0">
                <a:solidFill>
                  <a:schemeClr val="accent6"/>
                </a:solidFill>
              </a:rPr>
              <a:t> FCT (20.7% vs 12.8%)</a:t>
            </a:r>
          </a:p>
          <a:p>
            <a:pPr lvl="1">
              <a:lnSpc>
                <a:spcPct val="100000"/>
              </a:lnSpc>
              <a:spcBef>
                <a:spcPts val="0"/>
              </a:spcBef>
            </a:pPr>
            <a:r>
              <a:rPr lang="en-US" sz="800" kern="0" dirty="0">
                <a:solidFill>
                  <a:schemeClr val="accent6"/>
                </a:solidFill>
              </a:rPr>
              <a:t>Hematuria—more frequent in patients receiving </a:t>
            </a:r>
            <a:r>
              <a:rPr lang="en-US" sz="800" kern="1200" baseline="0" dirty="0">
                <a:solidFill>
                  <a:schemeClr val="accent6"/>
                </a:solidFill>
              </a:rPr>
              <a:t>EXJADE</a:t>
            </a:r>
            <a:r>
              <a:rPr lang="en-US" sz="800" kern="0" dirty="0">
                <a:solidFill>
                  <a:schemeClr val="accent6"/>
                </a:solidFill>
              </a:rPr>
              <a:t> FCT (9.2%</a:t>
            </a:r>
            <a:r>
              <a:rPr lang="en-US" sz="800" kern="0" baseline="0" dirty="0">
                <a:solidFill>
                  <a:schemeClr val="accent6"/>
                </a:solidFill>
              </a:rPr>
              <a:t> vs 2.3%)</a:t>
            </a:r>
            <a:endParaRPr lang="en-US" sz="800" kern="0" dirty="0">
              <a:solidFill>
                <a:schemeClr val="accent6"/>
              </a:solidFill>
            </a:endParaRPr>
          </a:p>
          <a:p>
            <a:pPr lvl="1">
              <a:lnSpc>
                <a:spcPct val="100000"/>
              </a:lnSpc>
              <a:spcBef>
                <a:spcPts val="0"/>
              </a:spcBef>
            </a:pPr>
            <a:r>
              <a:rPr lang="en-US" sz="800" kern="0" dirty="0">
                <a:solidFill>
                  <a:schemeClr val="accent6"/>
                </a:solidFill>
              </a:rPr>
              <a:t>Constipation—more frequent in patients receiving </a:t>
            </a:r>
            <a:r>
              <a:rPr lang="en-US" sz="800" kern="1200" baseline="0" dirty="0">
                <a:solidFill>
                  <a:schemeClr val="accent6"/>
                </a:solidFill>
              </a:rPr>
              <a:t>EXJADE</a:t>
            </a:r>
            <a:r>
              <a:rPr lang="en-US" sz="800" kern="0" dirty="0">
                <a:solidFill>
                  <a:schemeClr val="accent6"/>
                </a:solidFill>
              </a:rPr>
              <a:t> DT (15.1% vs 8%)</a:t>
            </a:r>
          </a:p>
          <a:p>
            <a:pPr lvl="1">
              <a:lnSpc>
                <a:spcPct val="100000"/>
              </a:lnSpc>
              <a:spcBef>
                <a:spcPts val="0"/>
              </a:spcBef>
            </a:pPr>
            <a:r>
              <a:rPr lang="en-US" sz="800" kern="0" dirty="0">
                <a:solidFill>
                  <a:schemeClr val="accent6"/>
                </a:solidFill>
              </a:rPr>
              <a:t>Headache—more frequent in patients receiving </a:t>
            </a:r>
            <a:r>
              <a:rPr lang="en-US" sz="800" kern="1200" baseline="0" dirty="0">
                <a:solidFill>
                  <a:schemeClr val="accent6"/>
                </a:solidFill>
              </a:rPr>
              <a:t>EXJADE</a:t>
            </a:r>
            <a:r>
              <a:rPr lang="en-US" sz="800" kern="0" dirty="0">
                <a:solidFill>
                  <a:schemeClr val="accent6"/>
                </a:solidFill>
              </a:rPr>
              <a:t> DT (14% vs 5.7%)</a:t>
            </a:r>
          </a:p>
          <a:p>
            <a:pPr lvl="1">
              <a:lnSpc>
                <a:spcPct val="100000"/>
              </a:lnSpc>
              <a:spcBef>
                <a:spcPts val="0"/>
              </a:spcBef>
            </a:pPr>
            <a:r>
              <a:rPr lang="en-US" sz="800" kern="0" dirty="0">
                <a:solidFill>
                  <a:schemeClr val="accent6"/>
                </a:solidFill>
              </a:rPr>
              <a:t>Influenza—occurred</a:t>
            </a:r>
            <a:r>
              <a:rPr lang="en-US" sz="800" kern="0" baseline="0" dirty="0">
                <a:solidFill>
                  <a:schemeClr val="accent6"/>
                </a:solidFill>
              </a:rPr>
              <a:t> only in patients receiving </a:t>
            </a:r>
            <a:r>
              <a:rPr lang="en-US" sz="800" kern="1200" baseline="0" dirty="0">
                <a:solidFill>
                  <a:schemeClr val="accent6"/>
                </a:solidFill>
              </a:rPr>
              <a:t>EXJADE</a:t>
            </a:r>
            <a:r>
              <a:rPr lang="en-US" sz="800" kern="0" baseline="0" dirty="0">
                <a:solidFill>
                  <a:schemeClr val="accent6"/>
                </a:solidFill>
              </a:rPr>
              <a:t> DT (5.8%)</a:t>
            </a:r>
            <a:endParaRPr lang="en-GB" sz="800" kern="1200" dirty="0">
              <a:solidFill>
                <a:schemeClr val="accent6"/>
              </a:solidFill>
            </a:endParaRPr>
          </a:p>
          <a:p>
            <a:pPr>
              <a:lnSpc>
                <a:spcPct val="100000"/>
              </a:lnSpc>
            </a:pPr>
            <a:r>
              <a:rPr lang="en-US" sz="800" kern="1200" dirty="0">
                <a:solidFill>
                  <a:schemeClr val="accent6"/>
                </a:solidFill>
              </a:rPr>
              <a:t>Please note that the incidence of any AEs overall and by severity was summarized by treatment using frequency counts, percentages of patients, and 95% confidence intervals for percentages obtained using the </a:t>
            </a:r>
            <a:r>
              <a:rPr lang="en-US" sz="800" kern="1200" dirty="0" err="1">
                <a:solidFill>
                  <a:schemeClr val="accent6"/>
                </a:solidFill>
              </a:rPr>
              <a:t>Clopper</a:t>
            </a:r>
            <a:r>
              <a:rPr lang="en-US" sz="800" kern="1200" dirty="0">
                <a:solidFill>
                  <a:schemeClr val="accent6"/>
                </a:solidFill>
              </a:rPr>
              <a:t>-Pearson method.</a:t>
            </a:r>
          </a:p>
        </p:txBody>
      </p:sp>
      <p:sp>
        <p:nvSpPr>
          <p:cNvPr id="4" name="Slide Number Placeholder 3"/>
          <p:cNvSpPr>
            <a:spLocks noGrp="1"/>
          </p:cNvSpPr>
          <p:nvPr>
            <p:ph type="sldNum" sz="quarter" idx="10"/>
          </p:nvPr>
        </p:nvSpPr>
        <p:spPr/>
        <p:txBody>
          <a:bodyPr/>
          <a:lstStyle/>
          <a:p>
            <a:pPr>
              <a:defRPr/>
            </a:pPr>
            <a:fld id="{13D50BE3-7B63-4F74-A846-78120FB61B94}" type="slidenum">
              <a:rPr lang="en-US" smtClean="0">
                <a:solidFill>
                  <a:schemeClr val="accent6"/>
                </a:solidFill>
              </a:rPr>
              <a:pPr>
                <a:defRPr/>
              </a:pPr>
              <a:t>8</a:t>
            </a:fld>
            <a:endParaRPr lang="en-US" dirty="0">
              <a:solidFill>
                <a:schemeClr val="accent6"/>
              </a:solidFill>
            </a:endParaRPr>
          </a:p>
        </p:txBody>
      </p:sp>
    </p:spTree>
    <p:extLst>
      <p:ext uri="{BB962C8B-B14F-4D97-AF65-F5344CB8AC3E}">
        <p14:creationId xmlns:p14="http://schemas.microsoft.com/office/powerpoint/2010/main" val="411170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5125" y="0"/>
            <a:ext cx="6584950" cy="4938713"/>
          </a:xfrm>
        </p:spPr>
      </p:sp>
      <p:sp>
        <p:nvSpPr>
          <p:cNvPr id="3" name="Notes Placeholder 2"/>
          <p:cNvSpPr>
            <a:spLocks noGrp="1"/>
          </p:cNvSpPr>
          <p:nvPr>
            <p:ph type="body" idx="1"/>
          </p:nvPr>
        </p:nvSpPr>
        <p:spPr>
          <a:xfrm>
            <a:off x="0" y="5035596"/>
            <a:ext cx="7315200" cy="4520845"/>
          </a:xfrm>
        </p:spPr>
        <p:txBody>
          <a:bodyPr>
            <a:noAutofit/>
          </a:bodyPr>
          <a:lstStyle/>
          <a:p>
            <a:pPr>
              <a:lnSpc>
                <a:spcPct val="100000"/>
              </a:lnSpc>
              <a:spcBef>
                <a:spcPts val="0"/>
              </a:spcBef>
            </a:pPr>
            <a:r>
              <a:rPr lang="en-US" sz="800" dirty="0">
                <a:solidFill>
                  <a:schemeClr val="accent6"/>
                </a:solidFill>
                <a:latin typeface="+mj-lt"/>
              </a:rPr>
              <a:t>Select GI AEs,</a:t>
            </a:r>
            <a:r>
              <a:rPr lang="en-US" sz="800" baseline="0" dirty="0">
                <a:solidFill>
                  <a:schemeClr val="accent6"/>
                </a:solidFill>
                <a:latin typeface="+mj-lt"/>
              </a:rPr>
              <a:t> a secondary study end point, were </a:t>
            </a:r>
            <a:r>
              <a:rPr lang="en-US" sz="800" dirty="0">
                <a:solidFill>
                  <a:schemeClr val="accent6"/>
                </a:solidFill>
                <a:latin typeface="+mj-lt"/>
              </a:rPr>
              <a:t>also similar, but fewer severe GI AEs were seen with EXJADE FCT:</a:t>
            </a:r>
          </a:p>
          <a:p>
            <a:pPr marL="171450" marR="0" lvl="0"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b="0" kern="1200" dirty="0">
                <a:solidFill>
                  <a:schemeClr val="accent6"/>
                </a:solidFill>
                <a:latin typeface="Arial" charset="0"/>
                <a:ea typeface="+mn-ea"/>
                <a:cs typeface="+mn-cs"/>
              </a:rPr>
              <a:t>Select GI AEs were</a:t>
            </a:r>
            <a:r>
              <a:rPr lang="en-US" sz="800" b="0" kern="1200" baseline="0" dirty="0">
                <a:solidFill>
                  <a:schemeClr val="accent6"/>
                </a:solidFill>
                <a:latin typeface="Arial" charset="0"/>
                <a:ea typeface="+mn-ea"/>
                <a:cs typeface="+mn-cs"/>
              </a:rPr>
              <a:t> </a:t>
            </a:r>
            <a:r>
              <a:rPr lang="en-US" sz="800" kern="1200" dirty="0">
                <a:solidFill>
                  <a:schemeClr val="accent6"/>
                </a:solidFill>
                <a:effectLst/>
                <a:latin typeface="Arial" charset="0"/>
                <a:ea typeface="+mn-ea"/>
                <a:cs typeface="+mn-cs"/>
              </a:rPr>
              <a:t>diarrhea,</a:t>
            </a:r>
            <a:r>
              <a:rPr lang="en-US" sz="800" kern="1200" baseline="0" dirty="0">
                <a:solidFill>
                  <a:schemeClr val="accent6"/>
                </a:solidFill>
                <a:effectLst/>
                <a:latin typeface="Arial" charset="0"/>
                <a:ea typeface="+mn-ea"/>
                <a:cs typeface="+mn-cs"/>
              </a:rPr>
              <a:t> n</a:t>
            </a:r>
            <a:r>
              <a:rPr lang="en-US" sz="800" kern="1200" dirty="0">
                <a:solidFill>
                  <a:schemeClr val="accent6"/>
                </a:solidFill>
                <a:effectLst/>
                <a:latin typeface="Arial" charset="0"/>
                <a:ea typeface="+mn-ea"/>
                <a:cs typeface="+mn-cs"/>
              </a:rPr>
              <a:t>ausea,</a:t>
            </a:r>
            <a:r>
              <a:rPr lang="en-US" sz="800" kern="1200" baseline="0" dirty="0">
                <a:solidFill>
                  <a:schemeClr val="accent6"/>
                </a:solidFill>
                <a:effectLst/>
                <a:latin typeface="Arial" charset="0"/>
                <a:ea typeface="+mn-ea"/>
                <a:cs typeface="+mn-cs"/>
              </a:rPr>
              <a:t> a</a:t>
            </a:r>
            <a:r>
              <a:rPr lang="en-US" sz="800" kern="1200" dirty="0">
                <a:solidFill>
                  <a:schemeClr val="accent6"/>
                </a:solidFill>
                <a:effectLst/>
                <a:latin typeface="Arial" charset="0"/>
                <a:ea typeface="+mn-ea"/>
                <a:cs typeface="+mn-cs"/>
              </a:rPr>
              <a:t>bdominal pain,</a:t>
            </a:r>
            <a:r>
              <a:rPr lang="en-US" sz="800" kern="1200" baseline="0" dirty="0">
                <a:solidFill>
                  <a:schemeClr val="accent6"/>
                </a:solidFill>
                <a:effectLst/>
                <a:latin typeface="Arial" charset="0"/>
                <a:ea typeface="+mn-ea"/>
                <a:cs typeface="+mn-cs"/>
              </a:rPr>
              <a:t> i</a:t>
            </a:r>
            <a:r>
              <a:rPr lang="en-US" sz="800" kern="1200" dirty="0">
                <a:solidFill>
                  <a:schemeClr val="accent6"/>
                </a:solidFill>
                <a:effectLst/>
                <a:latin typeface="Arial" charset="0"/>
                <a:ea typeface="+mn-ea"/>
                <a:cs typeface="+mn-cs"/>
              </a:rPr>
              <a:t>ncreased UPCR (&gt;0.5 mg/mg),</a:t>
            </a:r>
            <a:r>
              <a:rPr lang="en-US" sz="800" kern="1200" baseline="0" dirty="0">
                <a:solidFill>
                  <a:schemeClr val="accent6"/>
                </a:solidFill>
                <a:effectLst/>
                <a:latin typeface="Arial" charset="0"/>
                <a:ea typeface="+mn-ea"/>
                <a:cs typeface="+mn-cs"/>
              </a:rPr>
              <a:t> and v</a:t>
            </a:r>
            <a:r>
              <a:rPr lang="en-US" sz="800" kern="1200" dirty="0">
                <a:solidFill>
                  <a:schemeClr val="accent6"/>
                </a:solidFill>
                <a:effectLst/>
                <a:latin typeface="Arial" charset="0"/>
                <a:ea typeface="+mn-ea"/>
                <a:cs typeface="+mn-cs"/>
              </a:rPr>
              <a:t>omiting</a:t>
            </a:r>
            <a:endParaRPr lang="en-US" sz="800" b="0" kern="1200" dirty="0">
              <a:solidFill>
                <a:schemeClr val="accent6"/>
              </a:solidFill>
              <a:latin typeface="Arial" charset="0"/>
              <a:ea typeface="+mn-ea"/>
              <a:cs typeface="+mn-cs"/>
            </a:endParaRPr>
          </a:p>
          <a:p>
            <a:pPr marL="171450" marR="0" lvl="0"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kern="1200" baseline="0" dirty="0">
                <a:solidFill>
                  <a:schemeClr val="accent6"/>
                </a:solidFill>
                <a:latin typeface="+mj-lt"/>
              </a:rPr>
              <a:t>58.6% of patients taking EXJADE FCT experienced at least 1 GI AE vs 61.6% of patients taking EXJADE DT</a:t>
            </a:r>
            <a:br>
              <a:rPr lang="en-US" sz="800" kern="1200" baseline="0" dirty="0">
                <a:solidFill>
                  <a:schemeClr val="accent6"/>
                </a:solidFill>
                <a:latin typeface="+mj-lt"/>
              </a:rPr>
            </a:br>
            <a:endParaRPr lang="en-US" sz="800" kern="1200" baseline="0" dirty="0">
              <a:solidFill>
                <a:schemeClr val="accent6"/>
              </a:solidFill>
              <a:latin typeface="+mj-lt"/>
            </a:endParaRPr>
          </a:p>
          <a:p>
            <a:pPr marR="0" lvl="0" algn="l" defTabSz="914400" rtl="0" eaLnBrk="0" fontAlgn="base" latinLnBrk="0" hangingPunct="0">
              <a:lnSpc>
                <a:spcPct val="100000"/>
              </a:lnSpc>
              <a:spcBef>
                <a:spcPts val="0"/>
              </a:spcBef>
              <a:spcAft>
                <a:spcPct val="0"/>
              </a:spcAft>
              <a:buSzTx/>
              <a:tabLst/>
              <a:defRPr/>
            </a:pPr>
            <a:r>
              <a:rPr lang="en-US" sz="800" kern="1200" baseline="0" dirty="0">
                <a:solidFill>
                  <a:schemeClr val="accent6"/>
                </a:solidFill>
                <a:latin typeface="+mj-lt"/>
              </a:rPr>
              <a:t>Fewer severe select GI AEs were reported in patients receiving EXJADE FCT:</a:t>
            </a:r>
          </a:p>
          <a:p>
            <a:pPr marL="171450" lvl="1" indent="-171450">
              <a:lnSpc>
                <a:spcPct val="100000"/>
              </a:lnSpc>
              <a:spcBef>
                <a:spcPts val="0"/>
              </a:spcBef>
              <a:buFont typeface="Arial" panose="020B0604020202020204" pitchFamily="34" charset="0"/>
              <a:buChar char="•"/>
              <a:defRPr/>
            </a:pPr>
            <a:r>
              <a:rPr lang="en-US" sz="800" dirty="0">
                <a:solidFill>
                  <a:schemeClr val="accent6"/>
                </a:solidFill>
                <a:latin typeface="+mj-lt"/>
              </a:rPr>
              <a:t>4.5% of patients taking EXJADE FCT experienced severe select GI AEs vs 17.5% of patients taking EXJADE DT</a:t>
            </a:r>
          </a:p>
          <a:p>
            <a:pPr marL="171450" marR="0" lvl="1"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lang="en-US" sz="800" b="0" kern="1200" dirty="0">
                <a:solidFill>
                  <a:schemeClr val="accent6"/>
                </a:solidFill>
                <a:latin typeface="Arial" charset="0"/>
                <a:ea typeface="+mn-ea"/>
                <a:cs typeface="+mn-cs"/>
              </a:rPr>
              <a:t>Select GI AEs were</a:t>
            </a:r>
            <a:r>
              <a:rPr lang="en-US" sz="800" b="0" kern="1200" baseline="0" dirty="0">
                <a:solidFill>
                  <a:schemeClr val="accent6"/>
                </a:solidFill>
                <a:latin typeface="Arial" charset="0"/>
                <a:ea typeface="+mn-ea"/>
                <a:cs typeface="+mn-cs"/>
              </a:rPr>
              <a:t> </a:t>
            </a:r>
            <a:r>
              <a:rPr lang="en-US" sz="800" kern="1200" dirty="0">
                <a:solidFill>
                  <a:schemeClr val="accent6"/>
                </a:solidFill>
                <a:effectLst/>
                <a:latin typeface="Arial" charset="0"/>
                <a:ea typeface="+mn-ea"/>
                <a:cs typeface="+mn-cs"/>
              </a:rPr>
              <a:t>diarrhea,</a:t>
            </a:r>
            <a:r>
              <a:rPr lang="en-US" sz="800" kern="1200" baseline="0" dirty="0">
                <a:solidFill>
                  <a:schemeClr val="accent6"/>
                </a:solidFill>
                <a:effectLst/>
                <a:latin typeface="Arial" charset="0"/>
                <a:ea typeface="+mn-ea"/>
                <a:cs typeface="+mn-cs"/>
              </a:rPr>
              <a:t> n</a:t>
            </a:r>
            <a:r>
              <a:rPr lang="en-US" sz="800" kern="1200" dirty="0">
                <a:solidFill>
                  <a:schemeClr val="accent6"/>
                </a:solidFill>
                <a:effectLst/>
                <a:latin typeface="Arial" charset="0"/>
                <a:ea typeface="+mn-ea"/>
                <a:cs typeface="+mn-cs"/>
              </a:rPr>
              <a:t>ausea,</a:t>
            </a:r>
            <a:r>
              <a:rPr lang="en-US" sz="800" kern="1200" baseline="0" dirty="0">
                <a:solidFill>
                  <a:schemeClr val="accent6"/>
                </a:solidFill>
                <a:effectLst/>
                <a:latin typeface="Arial" charset="0"/>
                <a:ea typeface="+mn-ea"/>
                <a:cs typeface="+mn-cs"/>
              </a:rPr>
              <a:t> a</a:t>
            </a:r>
            <a:r>
              <a:rPr lang="en-US" sz="800" kern="1200" dirty="0">
                <a:solidFill>
                  <a:schemeClr val="accent6"/>
                </a:solidFill>
                <a:effectLst/>
                <a:latin typeface="Arial" charset="0"/>
                <a:ea typeface="+mn-ea"/>
                <a:cs typeface="+mn-cs"/>
              </a:rPr>
              <a:t>bdominal pain,</a:t>
            </a:r>
            <a:r>
              <a:rPr lang="en-US" sz="800" kern="1200" baseline="0" dirty="0">
                <a:solidFill>
                  <a:schemeClr val="accent6"/>
                </a:solidFill>
                <a:effectLst/>
                <a:latin typeface="Arial" charset="0"/>
                <a:ea typeface="+mn-ea"/>
                <a:cs typeface="+mn-cs"/>
              </a:rPr>
              <a:t> i</a:t>
            </a:r>
            <a:r>
              <a:rPr lang="en-US" sz="800" kern="1200" dirty="0">
                <a:solidFill>
                  <a:schemeClr val="accent6"/>
                </a:solidFill>
                <a:effectLst/>
                <a:latin typeface="Arial" charset="0"/>
                <a:ea typeface="+mn-ea"/>
                <a:cs typeface="+mn-cs"/>
              </a:rPr>
              <a:t>ncreased UPCR (&gt;0.5 mg/mg),</a:t>
            </a:r>
            <a:r>
              <a:rPr lang="en-US" sz="800" kern="1200" baseline="0" dirty="0">
                <a:solidFill>
                  <a:schemeClr val="accent6"/>
                </a:solidFill>
                <a:effectLst/>
                <a:latin typeface="Arial" charset="0"/>
                <a:ea typeface="+mn-ea"/>
                <a:cs typeface="+mn-cs"/>
              </a:rPr>
              <a:t> and v</a:t>
            </a:r>
            <a:r>
              <a:rPr lang="en-US" sz="800" kern="1200" dirty="0">
                <a:solidFill>
                  <a:schemeClr val="accent6"/>
                </a:solidFill>
                <a:effectLst/>
                <a:latin typeface="Arial" charset="0"/>
                <a:ea typeface="+mn-ea"/>
                <a:cs typeface="+mn-cs"/>
              </a:rPr>
              <a:t>omiting</a:t>
            </a:r>
            <a:endParaRPr lang="en-US" sz="800" b="0" kern="1200" dirty="0">
              <a:solidFill>
                <a:schemeClr val="accent6"/>
              </a:solidFill>
              <a:latin typeface="Arial" charset="0"/>
              <a:ea typeface="+mn-ea"/>
              <a:cs typeface="+mn-cs"/>
            </a:endParaRPr>
          </a:p>
          <a:p>
            <a:pPr marL="0" marR="0" indent="0" algn="l" defTabSz="914400" rtl="0" eaLnBrk="0" fontAlgn="base" latinLnBrk="0" hangingPunct="0">
              <a:lnSpc>
                <a:spcPct val="95000"/>
              </a:lnSpc>
              <a:spcBef>
                <a:spcPct val="60000"/>
              </a:spcBef>
              <a:spcAft>
                <a:spcPct val="0"/>
              </a:spcAft>
              <a:buSzTx/>
              <a:buFont typeface="Arial" panose="020B0604020202020204" pitchFamily="34" charset="0"/>
              <a:buNone/>
              <a:tabLst/>
              <a:defRPr/>
            </a:pPr>
            <a:r>
              <a:rPr lang="en-US" sz="800" kern="1200" baseline="0" dirty="0">
                <a:solidFill>
                  <a:schemeClr val="accent6"/>
                </a:solidFill>
              </a:rPr>
              <a:t>Recall that </a:t>
            </a:r>
            <a:r>
              <a:rPr lang="en-US" sz="800" kern="1200" baseline="0" dirty="0">
                <a:solidFill>
                  <a:schemeClr val="accent6"/>
                </a:solidFill>
                <a:effectLst/>
              </a:rPr>
              <a:t>80.9% of patients had transfusion-dependent thalassemia (70</a:t>
            </a:r>
            <a:r>
              <a:rPr lang="en-US" sz="800" kern="1200" dirty="0">
                <a:solidFill>
                  <a:schemeClr val="accent6"/>
                </a:solidFill>
                <a:effectLst/>
              </a:rPr>
              <a:t> patients in each arm)</a:t>
            </a:r>
            <a:r>
              <a:rPr lang="en-US" sz="800" kern="1200" baseline="0" dirty="0">
                <a:solidFill>
                  <a:schemeClr val="accent6"/>
                </a:solidFill>
                <a:effectLst/>
              </a:rPr>
              <a:t> and 18.5% of patients in each treatment arm had MDS (16 </a:t>
            </a:r>
            <a:r>
              <a:rPr lang="en-US" sz="800" kern="1200" dirty="0">
                <a:solidFill>
                  <a:schemeClr val="accent6"/>
                </a:solidFill>
                <a:effectLst/>
              </a:rPr>
              <a:t>patients</a:t>
            </a:r>
            <a:r>
              <a:rPr lang="en-US" sz="800" kern="1200" baseline="0" dirty="0">
                <a:solidFill>
                  <a:schemeClr val="accent6"/>
                </a:solidFill>
                <a:effectLst/>
              </a:rPr>
              <a:t> in each arm).</a:t>
            </a:r>
          </a:p>
          <a:p>
            <a:pPr marL="0" marR="0" indent="0">
              <a:spcBef>
                <a:spcPts val="50"/>
              </a:spcBef>
              <a:spcAft>
                <a:spcPts val="50"/>
              </a:spcAft>
              <a:buFont typeface="Arial" panose="020B0604020202020204" pitchFamily="34" charset="0"/>
              <a:buNone/>
            </a:pPr>
            <a:endParaRPr lang="en-US" sz="800" kern="1200" baseline="0" dirty="0">
              <a:solidFill>
                <a:schemeClr val="accent6"/>
              </a:solidFill>
              <a:latin typeface="+mj-lt"/>
            </a:endParaRPr>
          </a:p>
          <a:p>
            <a:pPr marL="171450" marR="0" indent="-171450">
              <a:spcBef>
                <a:spcPts val="50"/>
              </a:spcBef>
              <a:spcAft>
                <a:spcPts val="50"/>
              </a:spcAft>
              <a:buFont typeface="Arial" panose="020B0604020202020204" pitchFamily="34" charset="0"/>
              <a:buChar char="•"/>
            </a:pPr>
            <a:r>
              <a:rPr lang="en-US" sz="800" kern="1200" baseline="0" dirty="0">
                <a:solidFill>
                  <a:schemeClr val="accent6"/>
                </a:solidFill>
                <a:latin typeface="+mj-lt"/>
              </a:rPr>
              <a:t>PROs showed EXJADE FCT had lower GI summary scores:</a:t>
            </a:r>
          </a:p>
          <a:p>
            <a:pPr marL="285750" lvl="1" indent="-171450">
              <a:spcBef>
                <a:spcPts val="50"/>
              </a:spcBef>
              <a:spcAft>
                <a:spcPts val="50"/>
              </a:spcAft>
              <a:buFont typeface="Arial" panose="020B0604020202020204" pitchFamily="34" charset="0"/>
              <a:buChar char="•"/>
            </a:pPr>
            <a:r>
              <a:rPr lang="en-US" sz="800" kern="1200" dirty="0">
                <a:solidFill>
                  <a:schemeClr val="accent6"/>
                </a:solidFill>
                <a:latin typeface="+mj-lt"/>
              </a:rPr>
              <a:t>Aggregated based on the side effects patients recorded in their tolerability diary (unlike AEs where every event must be reported)</a:t>
            </a:r>
          </a:p>
          <a:p>
            <a:pPr marL="285750" lvl="1" indent="-171450">
              <a:spcBef>
                <a:spcPts val="50"/>
              </a:spcBef>
              <a:spcAft>
                <a:spcPts val="50"/>
              </a:spcAft>
              <a:buFont typeface="Arial" panose="020B0604020202020204" pitchFamily="34" charset="0"/>
              <a:buChar char="•"/>
            </a:pPr>
            <a:r>
              <a:rPr lang="en-US" sz="800" kern="1200" dirty="0">
                <a:solidFill>
                  <a:schemeClr val="accent6"/>
                </a:solidFill>
                <a:latin typeface="+mj-lt"/>
              </a:rPr>
              <a:t>Baseline is defined as </a:t>
            </a:r>
            <a:r>
              <a:rPr lang="en-US" sz="800" dirty="0">
                <a:solidFill>
                  <a:schemeClr val="accent6"/>
                </a:solidFill>
                <a:latin typeface="+mj-lt"/>
              </a:rPr>
              <a:t>W</a:t>
            </a:r>
            <a:r>
              <a:rPr lang="en-US" sz="800" kern="1200" dirty="0">
                <a:solidFill>
                  <a:schemeClr val="accent6"/>
                </a:solidFill>
                <a:latin typeface="+mj-lt"/>
              </a:rPr>
              <a:t>eek 1 score. If missing, then </a:t>
            </a:r>
            <a:r>
              <a:rPr lang="en-US" sz="800" dirty="0">
                <a:solidFill>
                  <a:schemeClr val="accent6"/>
                </a:solidFill>
                <a:latin typeface="+mj-lt"/>
              </a:rPr>
              <a:t>W</a:t>
            </a:r>
            <a:r>
              <a:rPr lang="en-US" sz="800" kern="1200" dirty="0">
                <a:solidFill>
                  <a:schemeClr val="accent6"/>
                </a:solidFill>
                <a:latin typeface="+mj-lt"/>
              </a:rPr>
              <a:t>eek 2 score is considered as baseline. The GI diary summary score is created by summing 5 items measured using the 10-point response scale with the response format: 0 = no pain to 10 = worst pain. Higher scores indicate worse symptoms</a:t>
            </a:r>
          </a:p>
          <a:p>
            <a:pPr marL="0" marR="0" indent="0">
              <a:spcBef>
                <a:spcPts val="50"/>
              </a:spcBef>
              <a:spcAft>
                <a:spcPts val="50"/>
              </a:spcAft>
              <a:buFont typeface="Arial" panose="020B0604020202020204" pitchFamily="34" charset="0"/>
              <a:buNone/>
            </a:pPr>
            <a:endParaRPr lang="en-US" sz="800" kern="1200" baseline="0" dirty="0">
              <a:solidFill>
                <a:schemeClr val="accent6"/>
              </a:solidFill>
              <a:latin typeface="+mj-lt"/>
            </a:endParaRPr>
          </a:p>
          <a:p>
            <a:pPr marL="0" marR="0" indent="0">
              <a:spcBef>
                <a:spcPts val="50"/>
              </a:spcBef>
              <a:spcAft>
                <a:spcPts val="50"/>
              </a:spcAft>
              <a:buFont typeface="Arial" panose="020B0604020202020204" pitchFamily="34" charset="0"/>
              <a:buNone/>
            </a:pPr>
            <a:r>
              <a:rPr lang="en-US" sz="800" kern="1200" baseline="0" dirty="0">
                <a:solidFill>
                  <a:schemeClr val="accent6"/>
                </a:solidFill>
                <a:latin typeface="+mj-lt"/>
              </a:rPr>
              <a:t>Additionally, based on PRO results, 70% of patients receiving EXJADE FCT reported never being upset about side effects vs 51% of patients receiving EXJADE DT.</a:t>
            </a:r>
          </a:p>
          <a:p>
            <a:pPr marL="0" marR="0" indent="0">
              <a:spcBef>
                <a:spcPts val="50"/>
              </a:spcBef>
              <a:spcAft>
                <a:spcPts val="50"/>
              </a:spcAft>
              <a:buFont typeface="Arial" panose="020B0604020202020204" pitchFamily="34" charset="0"/>
              <a:buNone/>
            </a:pPr>
            <a:endParaRPr lang="en-US" sz="800" kern="0" baseline="0" dirty="0">
              <a:solidFill>
                <a:schemeClr val="accent6"/>
              </a:solidFill>
              <a:latin typeface="+mj-lt"/>
            </a:endParaRPr>
          </a:p>
          <a:p>
            <a:pPr lvl="0">
              <a:lnSpc>
                <a:spcPct val="100000"/>
              </a:lnSpc>
              <a:spcBef>
                <a:spcPts val="0"/>
              </a:spcBef>
              <a:defRPr/>
            </a:pPr>
            <a:r>
              <a:rPr lang="en-US" sz="800" kern="1200" dirty="0">
                <a:solidFill>
                  <a:schemeClr val="accent6"/>
                </a:solidFill>
                <a:latin typeface="+mj-lt"/>
              </a:rPr>
              <a:t>Note that these PROs were secondary study end points</a:t>
            </a:r>
            <a:r>
              <a:rPr lang="en-US" sz="800" kern="1200" baseline="0" dirty="0">
                <a:solidFill>
                  <a:schemeClr val="accent6"/>
                </a:solidFill>
                <a:latin typeface="+mj-lt"/>
              </a:rPr>
              <a:t> assessed for both formulations using PRO questionnaires and diaries.</a:t>
            </a:r>
            <a:r>
              <a:rPr lang="en-US" sz="800" kern="1200" dirty="0">
                <a:solidFill>
                  <a:schemeClr val="accent6"/>
                </a:solidFill>
                <a:latin typeface="+mj-lt"/>
              </a:rPr>
              <a:t/>
            </a:r>
            <a:br>
              <a:rPr lang="en-US" sz="800" kern="1200" dirty="0">
                <a:solidFill>
                  <a:schemeClr val="accent6"/>
                </a:solidFill>
                <a:latin typeface="+mj-lt"/>
              </a:rPr>
            </a:br>
            <a:endParaRPr kumimoji="0" lang="en-US" sz="800" b="0" i="0" u="none" strike="noStrike" kern="1200" cap="none" spc="0" normalizeH="0" baseline="0" noProof="0" dirty="0">
              <a:ln>
                <a:noFill/>
              </a:ln>
              <a:solidFill>
                <a:schemeClr val="accent6"/>
              </a:solidFill>
              <a:effectLst/>
              <a:uLnTx/>
              <a:uFillTx/>
              <a:latin typeface="+mj-lt"/>
            </a:endParaRPr>
          </a:p>
          <a:p>
            <a:pPr marL="0" marR="0" lvl="0" indent="0" algn="l" defTabSz="914400" rtl="0" eaLnBrk="0" fontAlgn="base" latinLnBrk="0" hangingPunct="0">
              <a:lnSpc>
                <a:spcPct val="100000"/>
              </a:lnSpc>
              <a:spcBef>
                <a:spcPts val="0"/>
              </a:spcBef>
              <a:spcAft>
                <a:spcPct val="0"/>
              </a:spcAft>
              <a:buSzTx/>
              <a:buFont typeface="Arial" panose="020B0604020202020204" pitchFamily="34" charset="0"/>
              <a:buNone/>
              <a:tabLst/>
              <a:defRPr/>
            </a:pPr>
            <a:r>
              <a:rPr kumimoji="0" lang="en-US" sz="800" b="0" i="0" u="none" strike="noStrike" kern="1200" cap="none" spc="0" normalizeH="0" baseline="0" noProof="0" dirty="0">
                <a:ln>
                  <a:noFill/>
                </a:ln>
                <a:solidFill>
                  <a:schemeClr val="accent6"/>
                </a:solidFill>
                <a:effectLst/>
                <a:uLnTx/>
                <a:uFillTx/>
                <a:latin typeface="+mj-lt"/>
              </a:rPr>
              <a:t>The first PRO was the Modified Satisfaction with Iron Chelation Therapy (SICT), which measured:</a:t>
            </a:r>
          </a:p>
          <a:p>
            <a:pPr marL="171450" marR="0" lvl="0"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kumimoji="0" lang="en-US" sz="800" b="0" i="0" u="none" strike="noStrike" kern="1200" cap="none" spc="0" normalizeH="0" baseline="0" noProof="0" dirty="0">
                <a:ln>
                  <a:noFill/>
                </a:ln>
                <a:solidFill>
                  <a:schemeClr val="accent6"/>
                </a:solidFill>
                <a:effectLst/>
                <a:uLnTx/>
                <a:uFillTx/>
                <a:latin typeface="+mj-lt"/>
              </a:rPr>
              <a:t>Adherence domain score (higher score indicated worse adherence)</a:t>
            </a:r>
          </a:p>
          <a:p>
            <a:pPr marL="171450" marR="0" lvl="0"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kumimoji="0" lang="en-US" sz="800" b="0" i="0" u="none" strike="noStrike" kern="1200" cap="none" spc="0" normalizeH="0" baseline="0" noProof="0" dirty="0">
                <a:ln>
                  <a:noFill/>
                </a:ln>
                <a:solidFill>
                  <a:schemeClr val="accent6"/>
                </a:solidFill>
                <a:effectLst/>
                <a:uLnTx/>
                <a:uFillTx/>
                <a:latin typeface="+mj-lt"/>
              </a:rPr>
              <a:t>Satisfaction/preference domain score (higher score indicated worse satisfaction)</a:t>
            </a:r>
          </a:p>
          <a:p>
            <a:pPr marL="171450" marR="0" lvl="0"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r>
              <a:rPr kumimoji="0" lang="en-US" sz="800" b="0" i="0" u="none" strike="noStrike" kern="1200" cap="none" spc="0" normalizeH="0" baseline="0" noProof="0" dirty="0">
                <a:ln>
                  <a:noFill/>
                </a:ln>
                <a:solidFill>
                  <a:schemeClr val="accent6"/>
                </a:solidFill>
                <a:effectLst/>
                <a:uLnTx/>
                <a:uFillTx/>
                <a:latin typeface="+mj-lt"/>
              </a:rPr>
              <a:t>Concern domain score (higher score indicated fewer concerns about side effects)</a:t>
            </a:r>
          </a:p>
          <a:p>
            <a:pPr marL="171450" marR="0" lvl="0" indent="-171450" algn="l" defTabSz="914400" rtl="0" eaLnBrk="0" fontAlgn="base" latinLnBrk="0" hangingPunct="0">
              <a:lnSpc>
                <a:spcPct val="100000"/>
              </a:lnSpc>
              <a:spcBef>
                <a:spcPts val="0"/>
              </a:spcBef>
              <a:spcAft>
                <a:spcPct val="0"/>
              </a:spcAft>
              <a:buSzTx/>
              <a:buFont typeface="Arial" panose="020B0604020202020204" pitchFamily="34" charset="0"/>
              <a:buChar char="•"/>
              <a:tabLst/>
              <a:defRPr/>
            </a:pPr>
            <a:endParaRPr kumimoji="0" lang="en-US" sz="800" b="0" i="0" u="none" strike="noStrike" kern="1200" cap="none" spc="0" normalizeH="0" baseline="0" noProof="0" dirty="0">
              <a:ln>
                <a:noFill/>
              </a:ln>
              <a:solidFill>
                <a:schemeClr val="accent6"/>
              </a:solidFill>
              <a:effectLst/>
              <a:uLnTx/>
              <a:uFillTx/>
              <a:latin typeface="+mj-lt"/>
            </a:endParaRPr>
          </a:p>
          <a:p>
            <a:pPr marL="0" marR="0" lvl="0" indent="0" algn="l" defTabSz="914400" rtl="0" eaLnBrk="0" fontAlgn="base" latinLnBrk="0" hangingPunct="0">
              <a:lnSpc>
                <a:spcPct val="100000"/>
              </a:lnSpc>
              <a:spcBef>
                <a:spcPts val="0"/>
              </a:spcBef>
              <a:spcAft>
                <a:spcPct val="0"/>
              </a:spcAft>
              <a:buSzTx/>
              <a:buFont typeface="Arial" panose="020B0604020202020204" pitchFamily="34" charset="0"/>
              <a:buNone/>
              <a:tabLst/>
              <a:defRPr/>
            </a:pPr>
            <a:r>
              <a:rPr kumimoji="0" lang="en-US" sz="800" b="0" i="0" u="none" strike="noStrike" kern="1200" cap="none" spc="0" normalizeH="0" baseline="0" noProof="0" dirty="0">
                <a:ln>
                  <a:noFill/>
                </a:ln>
                <a:solidFill>
                  <a:schemeClr val="accent6"/>
                </a:solidFill>
                <a:effectLst/>
                <a:uLnTx/>
                <a:uFillTx/>
                <a:latin typeface="+mj-lt"/>
              </a:rPr>
              <a:t>Adherence, satisfaction/preference, and concern domain scores were calculated by</a:t>
            </a:r>
            <a:r>
              <a:rPr lang="en-US" sz="800" kern="1200" dirty="0">
                <a:solidFill>
                  <a:schemeClr val="accent6"/>
                </a:solidFill>
                <a:latin typeface="+mj-lt"/>
              </a:rPr>
              <a:t> summing 6 items measured using a 5-point response scale (1 being the best, 5 being the worst). Baseline is defined as week 2 assessments. If missing, then </a:t>
            </a:r>
            <a:r>
              <a:rPr lang="en-US" sz="800" dirty="0">
                <a:solidFill>
                  <a:schemeClr val="accent6"/>
                </a:solidFill>
                <a:latin typeface="+mj-lt"/>
              </a:rPr>
              <a:t>W</a:t>
            </a:r>
            <a:r>
              <a:rPr lang="en-US" sz="800" kern="1200" dirty="0">
                <a:solidFill>
                  <a:schemeClr val="accent6"/>
                </a:solidFill>
                <a:latin typeface="+mj-lt"/>
              </a:rPr>
              <a:t>eek 3 assessment is considered baseline.</a:t>
            </a:r>
            <a:br>
              <a:rPr lang="en-US" sz="800" kern="1200" dirty="0">
                <a:solidFill>
                  <a:schemeClr val="accent6"/>
                </a:solidFill>
                <a:latin typeface="+mj-lt"/>
              </a:rPr>
            </a:br>
            <a:endParaRPr kumimoji="0" lang="en-US" sz="800" b="0" i="0" u="none" strike="noStrike" kern="1200" cap="none" spc="0" normalizeH="0" baseline="0" noProof="0" dirty="0">
              <a:ln>
                <a:noFill/>
              </a:ln>
              <a:solidFill>
                <a:schemeClr val="accent6"/>
              </a:solidFill>
              <a:effectLst/>
              <a:uLnTx/>
              <a:uFillTx/>
              <a:latin typeface="+mj-lt"/>
            </a:endParaRPr>
          </a:p>
          <a:p>
            <a:pPr lvl="0">
              <a:lnSpc>
                <a:spcPct val="100000"/>
              </a:lnSpc>
              <a:spcBef>
                <a:spcPts val="0"/>
              </a:spcBef>
              <a:defRPr/>
            </a:pPr>
            <a:r>
              <a:rPr lang="en-US" sz="800" kern="1200" baseline="0" dirty="0">
                <a:solidFill>
                  <a:schemeClr val="accent6"/>
                </a:solidFill>
                <a:latin typeface="+mj-lt"/>
              </a:rPr>
              <a:t>Overall domain scores in the DT arm worsened at the end of treatment compared with baseline.</a:t>
            </a:r>
            <a:endParaRPr lang="en-US" sz="800" dirty="0">
              <a:solidFill>
                <a:schemeClr val="accent6"/>
              </a:solidFill>
              <a:latin typeface="+mj-lt"/>
            </a:endParaRPr>
          </a:p>
        </p:txBody>
      </p:sp>
      <p:sp>
        <p:nvSpPr>
          <p:cNvPr id="4" name="Slide Number Placeholder 3"/>
          <p:cNvSpPr>
            <a:spLocks noGrp="1"/>
          </p:cNvSpPr>
          <p:nvPr>
            <p:ph type="sldNum" sz="quarter" idx="10"/>
          </p:nvPr>
        </p:nvSpPr>
        <p:spPr/>
        <p:txBody>
          <a:bodyPr/>
          <a:lstStyle/>
          <a:p>
            <a:pPr marL="0" marR="0" lvl="0" indent="0" algn="r" defTabSz="931863" rtl="0" eaLnBrk="1" fontAlgn="base" latinLnBrk="0" hangingPunct="1">
              <a:lnSpc>
                <a:spcPct val="100000"/>
              </a:lnSpc>
              <a:spcBef>
                <a:spcPct val="0"/>
              </a:spcBef>
              <a:spcAft>
                <a:spcPct val="0"/>
              </a:spcAft>
              <a:buClrTx/>
              <a:buSzTx/>
              <a:buFontTx/>
              <a:buNone/>
              <a:tabLst/>
              <a:defRPr/>
            </a:pPr>
            <a:fld id="{13D50BE3-7B63-4F74-A846-78120FB61B94}"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5196494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01091" name="Rectangle 3"/>
          <p:cNvSpPr>
            <a:spLocks noGrp="1" noChangeArrowheads="1"/>
          </p:cNvSpPr>
          <p:nvPr>
            <p:ph type="ctrTitle" sz="quarter"/>
          </p:nvPr>
        </p:nvSpPr>
        <p:spPr bwMode="auto">
          <a:xfrm>
            <a:off x="3185327" y="2679700"/>
            <a:ext cx="5644348" cy="530225"/>
          </a:xfrm>
        </p:spPr>
        <p:txBody>
          <a:bodyPr>
            <a:noAutofit/>
          </a:bodyPr>
          <a:lstStyle>
            <a:lvl1pPr>
              <a:lnSpc>
                <a:spcPct val="90000"/>
              </a:lnSpc>
              <a:spcBef>
                <a:spcPct val="40000"/>
              </a:spcBef>
              <a:defRPr sz="3200" b="1">
                <a:solidFill>
                  <a:schemeClr val="accent2"/>
                </a:solidFill>
              </a:defRPr>
            </a:lvl1pPr>
          </a:lstStyle>
          <a:p>
            <a:r>
              <a:rPr lang="en-US"/>
              <a:t>Click to edit Master title style</a:t>
            </a:r>
            <a:endParaRPr lang="en-US" dirty="0"/>
          </a:p>
        </p:txBody>
      </p:sp>
      <p:sp>
        <p:nvSpPr>
          <p:cNvPr id="601092" name="Rectangle 4"/>
          <p:cNvSpPr>
            <a:spLocks noGrp="1" noChangeArrowheads="1"/>
          </p:cNvSpPr>
          <p:nvPr>
            <p:ph type="subTitle" sz="quarter" idx="1"/>
          </p:nvPr>
        </p:nvSpPr>
        <p:spPr bwMode="auto">
          <a:xfrm>
            <a:off x="3185327" y="3814763"/>
            <a:ext cx="5644348" cy="1271587"/>
          </a:xfrm>
        </p:spPr>
        <p:txBody>
          <a:bodyPr>
            <a:noAutofit/>
          </a:bodyPr>
          <a:lstStyle>
            <a:lvl1pPr marL="0" indent="0" eaLnBrk="0" hangingPunct="0">
              <a:lnSpc>
                <a:spcPct val="90000"/>
              </a:lnSpc>
              <a:spcBef>
                <a:spcPct val="40000"/>
              </a:spcBef>
              <a:buFont typeface="Wingdings" pitchFamily="2" charset="2"/>
              <a:buNone/>
              <a:defRPr sz="2600">
                <a:solidFill>
                  <a:schemeClr val="accent3"/>
                </a:solidFill>
              </a:defRPr>
            </a:lvl1pPr>
          </a:lstStyle>
          <a:p>
            <a:r>
              <a:rPr lang="en-US" dirty="0"/>
              <a:t>Click to edit Master subtitle style</a:t>
            </a:r>
          </a:p>
        </p:txBody>
      </p:sp>
      <p:sp>
        <p:nvSpPr>
          <p:cNvPr id="8" name="Rectangle 7"/>
          <p:cNvSpPr/>
          <p:nvPr userDrawn="1"/>
        </p:nvSpPr>
        <p:spPr>
          <a:xfrm>
            <a:off x="0" y="6462287"/>
            <a:ext cx="9144000" cy="3957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7806" y="368156"/>
            <a:ext cx="8318530" cy="560153"/>
          </a:xfrm>
        </p:spPr>
        <p:txBody>
          <a:bodyPr/>
          <a:lstStyle>
            <a:lvl1pPr>
              <a:defRPr>
                <a:solidFill>
                  <a:schemeClr val="accent2"/>
                </a:solidFill>
              </a:defRPr>
            </a:lvl1pPr>
          </a:lstStyle>
          <a:p>
            <a:r>
              <a:rPr lang="en-US"/>
              <a:t>Click to edit Master title style</a:t>
            </a:r>
            <a:endParaRPr lang="de-CH" dirty="0"/>
          </a:p>
        </p:txBody>
      </p:sp>
      <p:sp>
        <p:nvSpPr>
          <p:cNvPr id="3" name="Content Placeholder 2"/>
          <p:cNvSpPr>
            <a:spLocks noGrp="1"/>
          </p:cNvSpPr>
          <p:nvPr>
            <p:ph idx="1"/>
          </p:nvPr>
        </p:nvSpPr>
        <p:spPr>
          <a:xfrm>
            <a:off x="971931" y="1346200"/>
            <a:ext cx="7833741" cy="4940320"/>
          </a:xfrm>
        </p:spPr>
        <p:txBody>
          <a:bodyPr>
            <a:noAutofit/>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CH" dirty="0"/>
          </a:p>
        </p:txBody>
      </p:sp>
      <p:sp>
        <p:nvSpPr>
          <p:cNvPr id="8" name="Slide Number Placeholder 5"/>
          <p:cNvSpPr>
            <a:spLocks noGrp="1"/>
          </p:cNvSpPr>
          <p:nvPr>
            <p:ph type="sldNum" sz="quarter" idx="4"/>
          </p:nvPr>
        </p:nvSpPr>
        <p:spPr>
          <a:xfrm>
            <a:off x="8590664" y="6575278"/>
            <a:ext cx="400035" cy="247031"/>
          </a:xfrm>
          <a:prstGeom prst="rect">
            <a:avLst/>
          </a:prstGeom>
        </p:spPr>
        <p:txBody>
          <a:bodyPr/>
          <a:lstStyle>
            <a:lvl1pPr algn="r">
              <a:defRPr sz="900" baseline="0">
                <a:solidFill>
                  <a:schemeClr val="bg1"/>
                </a:solidFill>
              </a:defRPr>
            </a:lvl1pPr>
          </a:lstStyle>
          <a:p>
            <a:fld id="{E66AA3EA-0569-43EF-BBA3-83FDB109D582}" type="slidenum">
              <a:rPr lang="en-US" smtClean="0"/>
              <a:pPr/>
              <a:t>‹#›</a:t>
            </a:fld>
            <a:endParaRPr lang="en-US" dirty="0"/>
          </a:p>
        </p:txBody>
      </p:sp>
    </p:spTree>
  </p:cSld>
  <p:clrMapOvr>
    <a:masterClrMapping/>
  </p:clrMapOvr>
  <p:transition/>
  <p:hf hdr="0" dt="0"/>
  <p:extLst>
    <p:ext uri="{DCECCB84-F9BA-43D5-87BE-67443E8EF086}">
      <p15:sldGuideLst xmlns:p15="http://schemas.microsoft.com/office/powerpoint/2012/main">
        <p15:guide id="1" orient="horz" pos="2160" userDrawn="1">
          <p15:clr>
            <a:srgbClr val="FBAE40"/>
          </p15:clr>
        </p15:guide>
        <p15:guide id="2" pos="566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587834" y="6575278"/>
            <a:ext cx="400035" cy="247031"/>
          </a:xfrm>
          <a:prstGeom prst="rect">
            <a:avLst/>
          </a:prstGeom>
        </p:spPr>
        <p:txBody>
          <a:bodyPr/>
          <a:lstStyle>
            <a:lvl1pPr algn="r">
              <a:defRPr sz="900" baseline="0">
                <a:solidFill>
                  <a:schemeClr val="bg1"/>
                </a:solidFill>
              </a:defRPr>
            </a:lvl1pPr>
          </a:lstStyle>
          <a:p>
            <a:fld id="{E66AA3EA-0569-43EF-BBA3-83FDB109D582}" type="slidenum">
              <a:rPr lang="en-US" smtClean="0"/>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81955" y="305999"/>
            <a:ext cx="8318530" cy="542729"/>
          </a:xfrm>
          <a:prstGeom prst="rect">
            <a:avLst/>
          </a:prstGeom>
        </p:spPr>
        <p:txBody>
          <a:bodyPr tIns="126000" anchor="t" anchorCtr="0"/>
          <a:lstStyle>
            <a:lvl1pPr>
              <a:lnSpc>
                <a:spcPct val="75000"/>
              </a:lnSpc>
              <a:defRPr>
                <a:solidFill>
                  <a:schemeClr val="accent2"/>
                </a:solidFill>
              </a:defRPr>
            </a:lvl1pPr>
          </a:lstStyle>
          <a:p>
            <a:r>
              <a:rPr lang="en-US" noProof="0" dirty="0"/>
              <a:t>Title</a:t>
            </a:r>
          </a:p>
        </p:txBody>
      </p:sp>
      <p:sp>
        <p:nvSpPr>
          <p:cNvPr id="8" name="Slide Number Placeholder 5"/>
          <p:cNvSpPr>
            <a:spLocks noGrp="1"/>
          </p:cNvSpPr>
          <p:nvPr>
            <p:ph type="sldNum" sz="quarter" idx="4"/>
          </p:nvPr>
        </p:nvSpPr>
        <p:spPr>
          <a:xfrm>
            <a:off x="8587834" y="6575535"/>
            <a:ext cx="400035" cy="247031"/>
          </a:xfrm>
          <a:prstGeom prst="rect">
            <a:avLst/>
          </a:prstGeom>
        </p:spPr>
        <p:txBody>
          <a:bodyPr/>
          <a:lstStyle>
            <a:lvl1pPr algn="r">
              <a:defRPr sz="900" baseline="0">
                <a:solidFill>
                  <a:schemeClr val="bg1"/>
                </a:solidFill>
              </a:defRPr>
            </a:lvl1pPr>
          </a:lstStyle>
          <a:p>
            <a:fld id="{E66AA3EA-0569-43EF-BBA3-83FDB109D582}" type="slidenum">
              <a:rPr lang="en-US" smtClean="0"/>
              <a:pPr/>
              <a:t>‹#›</a:t>
            </a:fld>
            <a:endParaRPr lang="en-US" dirty="0"/>
          </a:p>
        </p:txBody>
      </p:sp>
      <p:sp>
        <p:nvSpPr>
          <p:cNvPr id="10" name="Textplatzhalter 9" descr="Subtitle"/>
          <p:cNvSpPr>
            <a:spLocks noGrp="1"/>
          </p:cNvSpPr>
          <p:nvPr>
            <p:ph type="body" sz="quarter" idx="10" hasCustomPrompt="1"/>
          </p:nvPr>
        </p:nvSpPr>
        <p:spPr>
          <a:xfrm>
            <a:off x="982205" y="738554"/>
            <a:ext cx="8311392" cy="367571"/>
          </a:xfrm>
        </p:spPr>
        <p:txBody>
          <a:bodyPr anchor="b" anchorCtr="0">
            <a:noAutofit/>
          </a:bodyPr>
          <a:lstStyle>
            <a:lvl1pPr marL="0" indent="0">
              <a:lnSpc>
                <a:spcPct val="95000"/>
              </a:lnSpc>
              <a:buNone/>
              <a:defRPr sz="2000" b="0" i="1">
                <a:solidFill>
                  <a:schemeClr val="accent3"/>
                </a:solidFill>
              </a:defRPr>
            </a:lvl1pPr>
          </a:lstStyle>
          <a:p>
            <a:pPr lvl="0"/>
            <a:r>
              <a:rPr lang="en-US" noProof="0" dirty="0"/>
              <a:t>Subtitle</a:t>
            </a:r>
          </a:p>
        </p:txBody>
      </p:sp>
      <p:sp>
        <p:nvSpPr>
          <p:cNvPr id="9" name="Content Placeholder 2"/>
          <p:cNvSpPr>
            <a:spLocks noGrp="1"/>
          </p:cNvSpPr>
          <p:nvPr>
            <p:ph idx="1" hasCustomPrompt="1"/>
          </p:nvPr>
        </p:nvSpPr>
        <p:spPr>
          <a:xfrm>
            <a:off x="981070" y="1346200"/>
            <a:ext cx="7878117"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insert text</a:t>
            </a:r>
          </a:p>
          <a:p>
            <a:pPr lvl="1"/>
            <a:r>
              <a:rPr lang="en-US" dirty="0"/>
              <a:t>Second level</a:t>
            </a:r>
          </a:p>
          <a:p>
            <a:pPr lvl="2"/>
            <a:r>
              <a:rPr lang="en-US" dirty="0"/>
              <a:t>Third level</a:t>
            </a:r>
          </a:p>
          <a:p>
            <a:pPr lvl="3"/>
            <a:r>
              <a:rPr lang="en-US" dirty="0"/>
              <a:t>Fourth level</a:t>
            </a:r>
          </a:p>
          <a:p>
            <a:pPr lvl="4"/>
            <a:r>
              <a:rPr lang="en-US" dirty="0"/>
              <a:t>Fifth level</a:t>
            </a:r>
            <a:endParaRPr lang="de-CH" dirty="0"/>
          </a:p>
        </p:txBody>
      </p:sp>
    </p:spTree>
    <p:extLst>
      <p:ext uri="{BB962C8B-B14F-4D97-AF65-F5344CB8AC3E}">
        <p14:creationId xmlns:p14="http://schemas.microsoft.com/office/powerpoint/2010/main" val="415701252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8583919" y="6575537"/>
            <a:ext cx="400035" cy="247031"/>
          </a:xfrm>
          <a:prstGeom prst="rect">
            <a:avLst/>
          </a:prstGeom>
        </p:spPr>
        <p:txBody>
          <a:bodyPr/>
          <a:lstStyle>
            <a:lvl1pPr algn="r">
              <a:defRPr sz="900">
                <a:solidFill>
                  <a:schemeClr val="bg1"/>
                </a:solidFill>
              </a:defRPr>
            </a:lvl1pPr>
          </a:lstStyle>
          <a:p>
            <a:fld id="{E66AA3EA-0569-43EF-BBA3-83FDB109D582}" type="slidenum">
              <a:rPr lang="en-US" smtClean="0"/>
              <a:pPr/>
              <a:t>‹#›</a:t>
            </a:fld>
            <a:endParaRPr lang="en-US" dirty="0"/>
          </a:p>
        </p:txBody>
      </p:sp>
      <p:sp>
        <p:nvSpPr>
          <p:cNvPr id="10" name="Textplatzhalter 9" descr="Subtitle"/>
          <p:cNvSpPr>
            <a:spLocks noGrp="1"/>
          </p:cNvSpPr>
          <p:nvPr>
            <p:ph type="body" sz="quarter" idx="10" hasCustomPrompt="1"/>
          </p:nvPr>
        </p:nvSpPr>
        <p:spPr>
          <a:xfrm>
            <a:off x="982205" y="738554"/>
            <a:ext cx="8311392" cy="367571"/>
          </a:xfrm>
        </p:spPr>
        <p:txBody>
          <a:bodyPr anchor="b" anchorCtr="0">
            <a:noAutofit/>
          </a:bodyPr>
          <a:lstStyle>
            <a:lvl1pPr marL="0" indent="0">
              <a:lnSpc>
                <a:spcPct val="95000"/>
              </a:lnSpc>
              <a:buNone/>
              <a:defRPr sz="2000" b="0" i="1">
                <a:solidFill>
                  <a:schemeClr val="accent3"/>
                </a:solidFill>
              </a:defRPr>
            </a:lvl1pPr>
          </a:lstStyle>
          <a:p>
            <a:pPr lvl="0"/>
            <a:r>
              <a:rPr lang="en-US" noProof="0" dirty="0"/>
              <a:t>Subtitle</a:t>
            </a:r>
          </a:p>
        </p:txBody>
      </p:sp>
      <p:sp>
        <p:nvSpPr>
          <p:cNvPr id="11" name="Title 1"/>
          <p:cNvSpPr>
            <a:spLocks noGrp="1"/>
          </p:cNvSpPr>
          <p:nvPr>
            <p:ph type="title" hasCustomPrompt="1"/>
          </p:nvPr>
        </p:nvSpPr>
        <p:spPr>
          <a:xfrm>
            <a:off x="981955" y="305999"/>
            <a:ext cx="8318530" cy="542729"/>
          </a:xfrm>
          <a:prstGeom prst="rect">
            <a:avLst/>
          </a:prstGeom>
        </p:spPr>
        <p:txBody>
          <a:bodyPr tIns="126000" anchor="t" anchorCtr="0"/>
          <a:lstStyle>
            <a:lvl1pPr>
              <a:lnSpc>
                <a:spcPct val="75000"/>
              </a:lnSpc>
              <a:defRPr>
                <a:solidFill>
                  <a:schemeClr val="accent2"/>
                </a:solidFill>
              </a:defRPr>
            </a:lvl1pPr>
          </a:lstStyle>
          <a:p>
            <a:r>
              <a:rPr lang="en-US" noProof="0" dirty="0"/>
              <a:t>Title</a:t>
            </a:r>
          </a:p>
        </p:txBody>
      </p:sp>
    </p:spTree>
    <p:extLst>
      <p:ext uri="{BB962C8B-B14F-4D97-AF65-F5344CB8AC3E}">
        <p14:creationId xmlns:p14="http://schemas.microsoft.com/office/powerpoint/2010/main" val="147019757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8" name="Rectangle 5"/>
          <p:cNvSpPr>
            <a:spLocks noGrp="1" noChangeArrowheads="1"/>
          </p:cNvSpPr>
          <p:nvPr>
            <p:ph type="body" idx="1"/>
          </p:nvPr>
        </p:nvSpPr>
        <p:spPr bwMode="gray">
          <a:xfrm>
            <a:off x="974191" y="1346200"/>
            <a:ext cx="7884089" cy="4940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6"/>
          <p:cNvSpPr>
            <a:spLocks noGrp="1" noChangeArrowheads="1"/>
          </p:cNvSpPr>
          <p:nvPr>
            <p:ph type="title"/>
          </p:nvPr>
        </p:nvSpPr>
        <p:spPr bwMode="gray">
          <a:xfrm>
            <a:off x="987663" y="367620"/>
            <a:ext cx="7842012" cy="560153"/>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dirty="0"/>
              <a:t>Click to edit Master title style</a:t>
            </a:r>
          </a:p>
        </p:txBody>
      </p:sp>
      <p:sp>
        <p:nvSpPr>
          <p:cNvPr id="8" name="Footer Placeholder 4"/>
          <p:cNvSpPr txBox="1">
            <a:spLocks/>
          </p:cNvSpPr>
          <p:nvPr userDrawn="1"/>
        </p:nvSpPr>
        <p:spPr>
          <a:xfrm>
            <a:off x="506160" y="6120689"/>
            <a:ext cx="8358141" cy="473749"/>
          </a:xfrm>
          <a:prstGeom prst="rect">
            <a:avLst/>
          </a:prstGeom>
        </p:spPr>
        <p:txBody>
          <a:bodyPr/>
          <a:lstStyle>
            <a:defPPr>
              <a:defRPr lang="en-US"/>
            </a:defPPr>
            <a:lvl1pPr algn="l" rtl="0" fontAlgn="base">
              <a:spcBef>
                <a:spcPct val="0"/>
              </a:spcBef>
              <a:spcAft>
                <a:spcPct val="0"/>
              </a:spcAft>
              <a:defRPr sz="900" kern="1200">
                <a:solidFill>
                  <a:srgbClr val="7F7F7F"/>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a:lstStyle>
          <a:p>
            <a:endParaRPr lang="en-US" dirty="0"/>
          </a:p>
        </p:txBody>
      </p:sp>
      <p:sp>
        <p:nvSpPr>
          <p:cNvPr id="7" name="Rectangle 6"/>
          <p:cNvSpPr/>
          <p:nvPr userDrawn="1"/>
        </p:nvSpPr>
        <p:spPr>
          <a:xfrm>
            <a:off x="0" y="6462287"/>
            <a:ext cx="9144000" cy="3957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987663" y="1170432"/>
            <a:ext cx="815633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585773" y="5817854"/>
            <a:ext cx="1357059" cy="502171"/>
          </a:xfrm>
          <a:prstGeom prst="rect">
            <a:avLst/>
          </a:prstGeom>
        </p:spPr>
      </p:pic>
    </p:spTree>
  </p:cSld>
  <p:clrMap bg1="lt1" tx1="dk1" bg2="lt2" tx2="dk2" accent1="accent1" accent2="accent2" accent3="accent3" accent4="accent4" accent5="accent5" accent6="accent6" hlink="hlink" folHlink="folHlink"/>
  <p:sldLayoutIdLst>
    <p:sldLayoutId id="2147483888" r:id="rId1"/>
    <p:sldLayoutId id="2147483889" r:id="rId2"/>
    <p:sldLayoutId id="2147483893" r:id="rId3"/>
    <p:sldLayoutId id="2147483917" r:id="rId4"/>
    <p:sldLayoutId id="2147483918" r:id="rId5"/>
  </p:sldLayoutIdLst>
  <p:transition/>
  <p:hf hdr="0" dt="0"/>
  <p:txStyles>
    <p:titleStyle>
      <a:lvl1pPr algn="l" rtl="0" eaLnBrk="1" fontAlgn="base" hangingPunct="1">
        <a:lnSpc>
          <a:spcPct val="95000"/>
        </a:lnSpc>
        <a:spcBef>
          <a:spcPct val="0"/>
        </a:spcBef>
        <a:spcAft>
          <a:spcPct val="0"/>
        </a:spcAft>
        <a:defRPr sz="3200" b="1">
          <a:solidFill>
            <a:schemeClr val="accent2"/>
          </a:solidFill>
          <a:latin typeface="+mj-lt"/>
          <a:ea typeface="+mj-ea"/>
          <a:cs typeface="+mj-cs"/>
        </a:defRPr>
      </a:lvl1pPr>
      <a:lvl2pPr algn="l" rtl="0" eaLnBrk="1" fontAlgn="base" hangingPunct="1">
        <a:lnSpc>
          <a:spcPct val="95000"/>
        </a:lnSpc>
        <a:spcBef>
          <a:spcPct val="0"/>
        </a:spcBef>
        <a:spcAft>
          <a:spcPct val="0"/>
        </a:spcAft>
        <a:defRPr sz="2800">
          <a:solidFill>
            <a:schemeClr val="folHlink"/>
          </a:solidFill>
          <a:latin typeface="Arial" charset="0"/>
        </a:defRPr>
      </a:lvl2pPr>
      <a:lvl3pPr algn="l" rtl="0" eaLnBrk="1" fontAlgn="base" hangingPunct="1">
        <a:lnSpc>
          <a:spcPct val="95000"/>
        </a:lnSpc>
        <a:spcBef>
          <a:spcPct val="0"/>
        </a:spcBef>
        <a:spcAft>
          <a:spcPct val="0"/>
        </a:spcAft>
        <a:defRPr sz="2800">
          <a:solidFill>
            <a:schemeClr val="folHlink"/>
          </a:solidFill>
          <a:latin typeface="Arial" charset="0"/>
        </a:defRPr>
      </a:lvl3pPr>
      <a:lvl4pPr algn="l" rtl="0" eaLnBrk="1" fontAlgn="base" hangingPunct="1">
        <a:lnSpc>
          <a:spcPct val="95000"/>
        </a:lnSpc>
        <a:spcBef>
          <a:spcPct val="0"/>
        </a:spcBef>
        <a:spcAft>
          <a:spcPct val="0"/>
        </a:spcAft>
        <a:defRPr sz="2800">
          <a:solidFill>
            <a:schemeClr val="folHlink"/>
          </a:solidFill>
          <a:latin typeface="Arial" charset="0"/>
        </a:defRPr>
      </a:lvl4pPr>
      <a:lvl5pPr algn="l" rtl="0" eaLnBrk="1" fontAlgn="base" hangingPunct="1">
        <a:lnSpc>
          <a:spcPct val="95000"/>
        </a:lnSpc>
        <a:spcBef>
          <a:spcPct val="0"/>
        </a:spcBef>
        <a:spcAft>
          <a:spcPct val="0"/>
        </a:spcAft>
        <a:defRPr sz="2800">
          <a:solidFill>
            <a:schemeClr val="folHlink"/>
          </a:solidFill>
          <a:latin typeface="Arial" charset="0"/>
        </a:defRPr>
      </a:lvl5pPr>
      <a:lvl6pPr marL="457200" algn="l" rtl="0" eaLnBrk="1" fontAlgn="base" hangingPunct="1">
        <a:lnSpc>
          <a:spcPct val="95000"/>
        </a:lnSpc>
        <a:spcBef>
          <a:spcPct val="0"/>
        </a:spcBef>
        <a:spcAft>
          <a:spcPct val="0"/>
        </a:spcAft>
        <a:defRPr sz="2800">
          <a:solidFill>
            <a:schemeClr val="folHlink"/>
          </a:solidFill>
          <a:latin typeface="Arial" charset="0"/>
        </a:defRPr>
      </a:lvl6pPr>
      <a:lvl7pPr marL="914400" algn="l" rtl="0" eaLnBrk="1" fontAlgn="base" hangingPunct="1">
        <a:lnSpc>
          <a:spcPct val="95000"/>
        </a:lnSpc>
        <a:spcBef>
          <a:spcPct val="0"/>
        </a:spcBef>
        <a:spcAft>
          <a:spcPct val="0"/>
        </a:spcAft>
        <a:defRPr sz="2800">
          <a:solidFill>
            <a:schemeClr val="folHlink"/>
          </a:solidFill>
          <a:latin typeface="Arial" charset="0"/>
        </a:defRPr>
      </a:lvl7pPr>
      <a:lvl8pPr marL="1371600" algn="l" rtl="0" eaLnBrk="1" fontAlgn="base" hangingPunct="1">
        <a:lnSpc>
          <a:spcPct val="95000"/>
        </a:lnSpc>
        <a:spcBef>
          <a:spcPct val="0"/>
        </a:spcBef>
        <a:spcAft>
          <a:spcPct val="0"/>
        </a:spcAft>
        <a:defRPr sz="2800">
          <a:solidFill>
            <a:schemeClr val="folHlink"/>
          </a:solidFill>
          <a:latin typeface="Arial" charset="0"/>
        </a:defRPr>
      </a:lvl8pPr>
      <a:lvl9pPr marL="1828800" algn="l" rtl="0" eaLnBrk="1" fontAlgn="base" hangingPunct="1">
        <a:lnSpc>
          <a:spcPct val="95000"/>
        </a:lnSpc>
        <a:spcBef>
          <a:spcPct val="0"/>
        </a:spcBef>
        <a:spcAft>
          <a:spcPct val="0"/>
        </a:spcAft>
        <a:defRPr sz="2800">
          <a:solidFill>
            <a:schemeClr val="folHlink"/>
          </a:solidFill>
          <a:latin typeface="Arial" charset="0"/>
        </a:defRPr>
      </a:lvl9pPr>
    </p:titleStyle>
    <p:body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3"/>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3"/>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3"/>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3"/>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3"/>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comments" Target="../comments/commen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sz="quarter"/>
          </p:nvPr>
        </p:nvSpPr>
        <p:spPr>
          <a:xfrm>
            <a:off x="4315695" y="720016"/>
            <a:ext cx="3194546" cy="547024"/>
          </a:xfrm>
        </p:spPr>
        <p:txBody>
          <a:bodyPr/>
          <a:lstStyle/>
          <a:p>
            <a:pPr algn="ctr"/>
            <a:r>
              <a:rPr lang="en-US" sz="2400" b="0" spc="800" dirty="0">
                <a:solidFill>
                  <a:schemeClr val="accent3"/>
                </a:solidFill>
              </a:rPr>
              <a:t>Introducing</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0456" y="1403679"/>
            <a:ext cx="5463383" cy="2021692"/>
          </a:xfrm>
          <a:prstGeom prst="rect">
            <a:avLst/>
          </a:prstGeom>
        </p:spPr>
      </p:pic>
      <p:sp>
        <p:nvSpPr>
          <p:cNvPr id="3" name="Subtitle 2"/>
          <p:cNvSpPr>
            <a:spLocks noGrp="1"/>
          </p:cNvSpPr>
          <p:nvPr>
            <p:ph type="subTitle" sz="quarter" idx="1"/>
          </p:nvPr>
        </p:nvSpPr>
        <p:spPr>
          <a:xfrm>
            <a:off x="2119085" y="3800249"/>
            <a:ext cx="6836228" cy="1003979"/>
          </a:xfrm>
        </p:spPr>
        <p:txBody>
          <a:bodyPr/>
          <a:lstStyle/>
          <a:p>
            <a:pPr algn="ctr"/>
            <a:r>
              <a:rPr lang="en-US" sz="2800" b="1" dirty="0" smtClean="0">
                <a:latin typeface="+mj-lt"/>
              </a:rPr>
              <a:t>The New Formulation of Deferasirox</a:t>
            </a:r>
          </a:p>
          <a:p>
            <a:pPr algn="ctr"/>
            <a:r>
              <a:rPr lang="en-US" sz="2800" b="1" dirty="0" smtClean="0">
                <a:latin typeface="+mj-lt"/>
              </a:rPr>
              <a:t> that Patients Prefer</a:t>
            </a:r>
            <a:endParaRPr lang="en-US" sz="2800" b="1" dirty="0">
              <a:latin typeface="+mj-lt"/>
            </a:endParaRPr>
          </a:p>
        </p:txBody>
      </p:sp>
      <p:sp>
        <p:nvSpPr>
          <p:cNvPr id="4" name="Rectangle 3"/>
          <p:cNvSpPr/>
          <p:nvPr/>
        </p:nvSpPr>
        <p:spPr>
          <a:xfrm rot="16200000">
            <a:off x="8352758" y="5739516"/>
            <a:ext cx="1351652" cy="230832"/>
          </a:xfrm>
          <a:prstGeom prst="rect">
            <a:avLst/>
          </a:prstGeom>
        </p:spPr>
        <p:txBody>
          <a:bodyPr wrap="none">
            <a:spAutoFit/>
          </a:bodyPr>
          <a:lstStyle/>
          <a:p>
            <a:r>
              <a:rPr lang="en-US" sz="900" dirty="0"/>
              <a:t>NVS/SLID/102019/328</a:t>
            </a:r>
          </a:p>
        </p:txBody>
      </p:sp>
    </p:spTree>
    <p:extLst>
      <p:ext uri="{BB962C8B-B14F-4D97-AF65-F5344CB8AC3E}">
        <p14:creationId xmlns:p14="http://schemas.microsoft.com/office/powerpoint/2010/main" val="174489379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5077003" y="2028697"/>
            <a:ext cx="3585304" cy="3276859"/>
          </a:xfrm>
          <a:prstGeom prst="rect">
            <a:avLst/>
          </a:prstGeom>
          <a:solidFill>
            <a:schemeClr val="bg2">
              <a:lumMod val="20000"/>
              <a:lumOff val="80000"/>
            </a:schemeClr>
          </a:solidFill>
          <a:ln w="12700">
            <a:solidFill>
              <a:srgbClr val="1728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p:cNvGrpSpPr/>
          <p:nvPr/>
        </p:nvGrpSpPr>
        <p:grpSpPr>
          <a:xfrm>
            <a:off x="5262047" y="1860042"/>
            <a:ext cx="3195095" cy="584775"/>
            <a:chOff x="2338228" y="1419524"/>
            <a:chExt cx="1903058" cy="496190"/>
          </a:xfrm>
        </p:grpSpPr>
        <p:grpSp>
          <p:nvGrpSpPr>
            <p:cNvPr id="55" name="Group 54"/>
            <p:cNvGrpSpPr/>
            <p:nvPr/>
          </p:nvGrpSpPr>
          <p:grpSpPr>
            <a:xfrm>
              <a:off x="2338228" y="1427116"/>
              <a:ext cx="1903058" cy="278728"/>
              <a:chOff x="6619397" y="2938138"/>
              <a:chExt cx="1130867" cy="254269"/>
            </a:xfrm>
            <a:solidFill>
              <a:schemeClr val="accent2"/>
            </a:solidFill>
          </p:grpSpPr>
          <p:sp>
            <p:nvSpPr>
              <p:cNvPr id="67" name="Pentagon 66"/>
              <p:cNvSpPr/>
              <p:nvPr/>
            </p:nvSpPr>
            <p:spPr>
              <a:xfrm>
                <a:off x="7040880" y="2938138"/>
                <a:ext cx="709384"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Pentagon 67"/>
              <p:cNvSpPr/>
              <p:nvPr/>
            </p:nvSpPr>
            <p:spPr>
              <a:xfrm flipH="1">
                <a:off x="6619397" y="2938138"/>
                <a:ext cx="637613"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TextBox 65"/>
            <p:cNvSpPr txBox="1"/>
            <p:nvPr/>
          </p:nvSpPr>
          <p:spPr>
            <a:xfrm>
              <a:off x="2409506" y="1419524"/>
              <a:ext cx="1761355" cy="496190"/>
            </a:xfrm>
            <a:prstGeom prst="rect">
              <a:avLst/>
            </a:prstGeom>
            <a:noFill/>
          </p:spPr>
          <p:txBody>
            <a:bodyPr wrap="square" rtlCol="0">
              <a:spAutoFit/>
            </a:bodyPr>
            <a:lstStyle/>
            <a:p>
              <a:pPr algn="ctr"/>
              <a:r>
                <a:rPr lang="en-US" sz="1600" b="1" dirty="0">
                  <a:solidFill>
                    <a:schemeClr val="bg1"/>
                  </a:solidFill>
                </a:rPr>
                <a:t>Patient-reported outcomes</a:t>
              </a:r>
            </a:p>
          </p:txBody>
        </p:sp>
      </p:grpSp>
      <p:sp>
        <p:nvSpPr>
          <p:cNvPr id="2" name="Title 1"/>
          <p:cNvSpPr>
            <a:spLocks noGrp="1"/>
          </p:cNvSpPr>
          <p:nvPr>
            <p:ph type="title"/>
          </p:nvPr>
        </p:nvSpPr>
        <p:spPr>
          <a:xfrm>
            <a:off x="930447" y="101490"/>
            <a:ext cx="8318530" cy="1027974"/>
          </a:xfrm>
        </p:spPr>
        <p:txBody>
          <a:bodyPr/>
          <a:lstStyle/>
          <a:p>
            <a:r>
              <a:rPr lang="en-US" dirty="0"/>
              <a:t>Patient compliance varied</a:t>
            </a:r>
            <a:br>
              <a:rPr lang="en-US" dirty="0"/>
            </a:br>
            <a:r>
              <a:rPr lang="en-US" dirty="0"/>
              <a:t>between treatment </a:t>
            </a:r>
            <a:r>
              <a:rPr lang="en-US" dirty="0" smtClean="0"/>
              <a:t>arms</a:t>
            </a:r>
            <a:endParaRPr lang="en-US" baseline="30000" dirty="0"/>
          </a:p>
        </p:txBody>
      </p:sp>
      <p:sp>
        <p:nvSpPr>
          <p:cNvPr id="3" name="Content Placeholder 2"/>
          <p:cNvSpPr>
            <a:spLocks noGrp="1"/>
          </p:cNvSpPr>
          <p:nvPr>
            <p:ph idx="1"/>
          </p:nvPr>
        </p:nvSpPr>
        <p:spPr>
          <a:xfrm>
            <a:off x="986434" y="1291908"/>
            <a:ext cx="4496789" cy="580764"/>
          </a:xfrm>
        </p:spPr>
        <p:txBody>
          <a:bodyPr/>
          <a:lstStyle/>
          <a:p>
            <a:pPr marL="0" indent="0">
              <a:buNone/>
            </a:pPr>
            <a:r>
              <a:rPr lang="en-US" dirty="0"/>
              <a:t>Patients taking EXJADE FCT:</a:t>
            </a:r>
          </a:p>
        </p:txBody>
      </p:sp>
      <p:grpSp>
        <p:nvGrpSpPr>
          <p:cNvPr id="28" name="Group 27"/>
          <p:cNvGrpSpPr/>
          <p:nvPr/>
        </p:nvGrpSpPr>
        <p:grpSpPr>
          <a:xfrm>
            <a:off x="5607432" y="1331539"/>
            <a:ext cx="2713130" cy="283719"/>
            <a:chOff x="3175200" y="2038080"/>
            <a:chExt cx="2713130" cy="283719"/>
          </a:xfrm>
        </p:grpSpPr>
        <p:grpSp>
          <p:nvGrpSpPr>
            <p:cNvPr id="33" name="Group 32"/>
            <p:cNvGrpSpPr/>
            <p:nvPr/>
          </p:nvGrpSpPr>
          <p:grpSpPr>
            <a:xfrm>
              <a:off x="3175200" y="2044800"/>
              <a:ext cx="1239271" cy="276999"/>
              <a:chOff x="3175200" y="2044800"/>
              <a:chExt cx="1239271" cy="276999"/>
            </a:xfrm>
          </p:grpSpPr>
          <p:sp>
            <p:nvSpPr>
              <p:cNvPr id="40" name="TextBox 39"/>
              <p:cNvSpPr txBox="1"/>
              <p:nvPr/>
            </p:nvSpPr>
            <p:spPr>
              <a:xfrm>
                <a:off x="3364806" y="2044800"/>
                <a:ext cx="1049665" cy="276999"/>
              </a:xfrm>
              <a:prstGeom prst="rect">
                <a:avLst/>
              </a:prstGeom>
              <a:noFill/>
            </p:spPr>
            <p:txBody>
              <a:bodyPr wrap="square" rtlCol="0">
                <a:spAutoFit/>
              </a:bodyPr>
              <a:lstStyle/>
              <a:p>
                <a:r>
                  <a:rPr lang="en-US" sz="1200" b="1" dirty="0">
                    <a:solidFill>
                      <a:srgbClr val="17286D"/>
                    </a:solidFill>
                  </a:rPr>
                  <a:t>EXJADE DT</a:t>
                </a:r>
              </a:p>
            </p:txBody>
          </p:sp>
          <p:sp>
            <p:nvSpPr>
              <p:cNvPr id="43" name="Rectangle 42"/>
              <p:cNvSpPr/>
              <p:nvPr/>
            </p:nvSpPr>
            <p:spPr>
              <a:xfrm>
                <a:off x="3175200" y="2102400"/>
                <a:ext cx="184288" cy="184288"/>
              </a:xfrm>
              <a:prstGeom prst="rect">
                <a:avLst/>
              </a:prstGeom>
              <a:solidFill>
                <a:srgbClr val="B8D5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p:cNvGrpSpPr/>
            <p:nvPr/>
          </p:nvGrpSpPr>
          <p:grpSpPr>
            <a:xfrm>
              <a:off x="4492265" y="2038080"/>
              <a:ext cx="1396065" cy="276999"/>
              <a:chOff x="4492265" y="2038080"/>
              <a:chExt cx="1396065" cy="276999"/>
            </a:xfrm>
          </p:grpSpPr>
          <p:sp>
            <p:nvSpPr>
              <p:cNvPr id="36" name="TextBox 35"/>
              <p:cNvSpPr txBox="1"/>
              <p:nvPr/>
            </p:nvSpPr>
            <p:spPr>
              <a:xfrm>
                <a:off x="4681871" y="2038080"/>
                <a:ext cx="1206459" cy="276999"/>
              </a:xfrm>
              <a:prstGeom prst="rect">
                <a:avLst/>
              </a:prstGeom>
              <a:noFill/>
            </p:spPr>
            <p:txBody>
              <a:bodyPr wrap="square" rtlCol="0">
                <a:spAutoFit/>
              </a:bodyPr>
              <a:lstStyle/>
              <a:p>
                <a:r>
                  <a:rPr lang="en-US" sz="1200" b="1" dirty="0">
                    <a:solidFill>
                      <a:schemeClr val="accent2"/>
                    </a:solidFill>
                  </a:rPr>
                  <a:t>EXJADE FCT</a:t>
                </a:r>
              </a:p>
            </p:txBody>
          </p:sp>
          <p:sp>
            <p:nvSpPr>
              <p:cNvPr id="37" name="Rectangle 36"/>
              <p:cNvSpPr/>
              <p:nvPr/>
            </p:nvSpPr>
            <p:spPr>
              <a:xfrm>
                <a:off x="4492265" y="2099824"/>
                <a:ext cx="184288" cy="184288"/>
              </a:xfrm>
              <a:prstGeom prst="rect">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5" name="Slide Number Placeholder 3"/>
          <p:cNvSpPr>
            <a:spLocks noGrp="1"/>
          </p:cNvSpPr>
          <p:nvPr>
            <p:ph type="sldNum" sz="quarter" idx="4"/>
          </p:nvPr>
        </p:nvSpPr>
        <p:spPr>
          <a:xfrm>
            <a:off x="8590664" y="6575278"/>
            <a:ext cx="400035" cy="247031"/>
          </a:xfrm>
        </p:spPr>
        <p:txBody>
          <a:bodyPr/>
          <a:lstStyle/>
          <a:p>
            <a:r>
              <a:rPr lang="en-US" noProof="0" dirty="0"/>
              <a:t>11</a:t>
            </a:r>
          </a:p>
        </p:txBody>
      </p:sp>
      <p:sp>
        <p:nvSpPr>
          <p:cNvPr id="42" name="Pentagon 41"/>
          <p:cNvSpPr/>
          <p:nvPr/>
        </p:nvSpPr>
        <p:spPr>
          <a:xfrm rot="5400000">
            <a:off x="6425480" y="1420300"/>
            <a:ext cx="898015" cy="2797390"/>
          </a:xfrm>
          <a:prstGeom prst="homePlate">
            <a:avLst>
              <a:gd name="adj" fmla="val 319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p:cNvSpPr txBox="1"/>
          <p:nvPr/>
        </p:nvSpPr>
        <p:spPr>
          <a:xfrm>
            <a:off x="5475792" y="2413367"/>
            <a:ext cx="2805046" cy="584775"/>
          </a:xfrm>
          <a:prstGeom prst="rect">
            <a:avLst/>
          </a:prstGeom>
          <a:noFill/>
        </p:spPr>
        <p:txBody>
          <a:bodyPr wrap="square" rtlCol="0">
            <a:spAutoFit/>
          </a:bodyPr>
          <a:lstStyle/>
          <a:p>
            <a:pPr algn="ctr"/>
            <a:r>
              <a:rPr lang="en-US" sz="1600" b="1" dirty="0">
                <a:solidFill>
                  <a:srgbClr val="17286D"/>
                </a:solidFill>
              </a:rPr>
              <a:t>Never thought about stopping medication*</a:t>
            </a:r>
            <a:r>
              <a:rPr lang="en-US" sz="1600" b="1" baseline="30000" dirty="0">
                <a:solidFill>
                  <a:srgbClr val="17286D"/>
                </a:solidFill>
              </a:rPr>
              <a:t>1</a:t>
            </a:r>
          </a:p>
        </p:txBody>
      </p:sp>
      <p:grpSp>
        <p:nvGrpSpPr>
          <p:cNvPr id="57" name="Group 56"/>
          <p:cNvGrpSpPr/>
          <p:nvPr/>
        </p:nvGrpSpPr>
        <p:grpSpPr>
          <a:xfrm>
            <a:off x="5179246" y="3567064"/>
            <a:ext cx="1551578" cy="1176110"/>
            <a:chOff x="3510818" y="1708428"/>
            <a:chExt cx="1912746" cy="1449878"/>
          </a:xfrm>
        </p:grpSpPr>
        <p:sp>
          <p:nvSpPr>
            <p:cNvPr id="63" name="Rectangle 62"/>
            <p:cNvSpPr/>
            <p:nvPr/>
          </p:nvSpPr>
          <p:spPr>
            <a:xfrm>
              <a:off x="3510818" y="1944138"/>
              <a:ext cx="1912746" cy="1024432"/>
            </a:xfrm>
            <a:prstGeom prst="rect">
              <a:avLst/>
            </a:prstGeom>
          </p:spPr>
          <p:txBody>
            <a:bodyPr wrap="square">
              <a:spAutoFit/>
            </a:bodyPr>
            <a:lstStyle/>
            <a:p>
              <a:pPr algn="ctr"/>
              <a:r>
                <a:rPr lang="en-US" sz="2800" b="1" dirty="0" smtClean="0">
                  <a:solidFill>
                    <a:schemeClr val="accent2"/>
                  </a:solidFill>
                </a:rPr>
                <a:t>53%</a:t>
              </a:r>
              <a:endParaRPr lang="en-US" sz="2800" b="1" dirty="0">
                <a:solidFill>
                  <a:schemeClr val="accent2"/>
                </a:solidFill>
              </a:endParaRPr>
            </a:p>
            <a:p>
              <a:pPr algn="ctr"/>
              <a:r>
                <a:rPr lang="en-US" sz="2000" dirty="0">
                  <a:solidFill>
                    <a:schemeClr val="tx1">
                      <a:lumMod val="75000"/>
                      <a:lumOff val="25000"/>
                    </a:schemeClr>
                  </a:solidFill>
                </a:rPr>
                <a:t>FCT</a:t>
              </a:r>
            </a:p>
          </p:txBody>
        </p:sp>
        <p:sp>
          <p:nvSpPr>
            <p:cNvPr id="64" name="Arc 63"/>
            <p:cNvSpPr/>
            <p:nvPr/>
          </p:nvSpPr>
          <p:spPr>
            <a:xfrm>
              <a:off x="3692420" y="1708428"/>
              <a:ext cx="1536122" cy="1449878"/>
            </a:xfrm>
            <a:prstGeom prst="arc">
              <a:avLst>
                <a:gd name="adj1" fmla="val 16200000"/>
                <a:gd name="adj2" fmla="val 16162271"/>
              </a:avLst>
            </a:prstGeom>
            <a:ln w="161925">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5" name="Arc 64"/>
            <p:cNvSpPr/>
            <p:nvPr/>
          </p:nvSpPr>
          <p:spPr>
            <a:xfrm>
              <a:off x="3690717" y="1709854"/>
              <a:ext cx="1537826" cy="1442092"/>
            </a:xfrm>
            <a:prstGeom prst="arc">
              <a:avLst>
                <a:gd name="adj1" fmla="val 16200000"/>
                <a:gd name="adj2" fmla="val 4482507"/>
              </a:avLst>
            </a:prstGeom>
            <a:ln w="161925">
              <a:solidFill>
                <a:srgbClr val="BCBCB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
        <p:nvSpPr>
          <p:cNvPr id="58" name="Rectangle 57"/>
          <p:cNvSpPr/>
          <p:nvPr/>
        </p:nvSpPr>
        <p:spPr>
          <a:xfrm>
            <a:off x="6865087" y="3756403"/>
            <a:ext cx="1912746" cy="830997"/>
          </a:xfrm>
          <a:prstGeom prst="rect">
            <a:avLst/>
          </a:prstGeom>
        </p:spPr>
        <p:txBody>
          <a:bodyPr wrap="square">
            <a:spAutoFit/>
          </a:bodyPr>
          <a:lstStyle/>
          <a:p>
            <a:pPr algn="ctr"/>
            <a:r>
              <a:rPr lang="en-US" sz="2800" b="1" dirty="0" smtClean="0">
                <a:solidFill>
                  <a:schemeClr val="accent2"/>
                </a:solidFill>
              </a:rPr>
              <a:t>38%</a:t>
            </a:r>
            <a:endParaRPr lang="en-US" sz="2800" b="1" dirty="0">
              <a:solidFill>
                <a:schemeClr val="accent2"/>
              </a:solidFill>
            </a:endParaRPr>
          </a:p>
          <a:p>
            <a:pPr algn="ctr"/>
            <a:r>
              <a:rPr lang="en-US" sz="2000" dirty="0">
                <a:solidFill>
                  <a:schemeClr val="tx1">
                    <a:lumMod val="75000"/>
                    <a:lumOff val="25000"/>
                  </a:schemeClr>
                </a:solidFill>
              </a:rPr>
              <a:t>DT</a:t>
            </a:r>
          </a:p>
        </p:txBody>
      </p:sp>
      <p:grpSp>
        <p:nvGrpSpPr>
          <p:cNvPr id="59" name="Group 58"/>
          <p:cNvGrpSpPr/>
          <p:nvPr/>
        </p:nvGrpSpPr>
        <p:grpSpPr>
          <a:xfrm>
            <a:off x="7196409" y="3561905"/>
            <a:ext cx="1246070" cy="1176110"/>
            <a:chOff x="6357266" y="1703269"/>
            <a:chExt cx="1536122" cy="1449878"/>
          </a:xfrm>
        </p:grpSpPr>
        <p:sp>
          <p:nvSpPr>
            <p:cNvPr id="61" name="Arc 60"/>
            <p:cNvSpPr/>
            <p:nvPr/>
          </p:nvSpPr>
          <p:spPr>
            <a:xfrm>
              <a:off x="6358972" y="1703269"/>
              <a:ext cx="1534416" cy="1449878"/>
            </a:xfrm>
            <a:prstGeom prst="arc">
              <a:avLst>
                <a:gd name="adj1" fmla="val 16200000"/>
                <a:gd name="adj2" fmla="val 16162271"/>
              </a:avLst>
            </a:prstGeom>
            <a:ln w="16192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2" name="Arc 61"/>
            <p:cNvSpPr/>
            <p:nvPr/>
          </p:nvSpPr>
          <p:spPr>
            <a:xfrm>
              <a:off x="6357266" y="1703269"/>
              <a:ext cx="1536122" cy="1449878"/>
            </a:xfrm>
            <a:prstGeom prst="arc">
              <a:avLst>
                <a:gd name="adj1" fmla="val 16200000"/>
                <a:gd name="adj2" fmla="val 6940806"/>
              </a:avLst>
            </a:prstGeom>
            <a:ln w="161925">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
        <p:nvSpPr>
          <p:cNvPr id="5" name="TextBox 4"/>
          <p:cNvSpPr txBox="1"/>
          <p:nvPr/>
        </p:nvSpPr>
        <p:spPr>
          <a:xfrm>
            <a:off x="5483223" y="4812353"/>
            <a:ext cx="1190909" cy="307777"/>
          </a:xfrm>
          <a:prstGeom prst="rect">
            <a:avLst/>
          </a:prstGeom>
          <a:noFill/>
        </p:spPr>
        <p:txBody>
          <a:bodyPr wrap="square" rtlCol="0">
            <a:spAutoFit/>
          </a:bodyPr>
          <a:lstStyle/>
          <a:p>
            <a:r>
              <a:rPr lang="en-US" sz="1400" dirty="0">
                <a:solidFill>
                  <a:srgbClr val="17286D"/>
                </a:solidFill>
              </a:rPr>
              <a:t>(</a:t>
            </a:r>
            <a:r>
              <a:rPr lang="en-US" sz="1400" dirty="0" smtClean="0">
                <a:solidFill>
                  <a:srgbClr val="17286D"/>
                </a:solidFill>
              </a:rPr>
              <a:t>n=33/87)</a:t>
            </a:r>
            <a:endParaRPr lang="en-US" sz="1400" dirty="0">
              <a:solidFill>
                <a:srgbClr val="17286D"/>
              </a:solidFill>
            </a:endParaRPr>
          </a:p>
        </p:txBody>
      </p:sp>
      <p:sp>
        <p:nvSpPr>
          <p:cNvPr id="46" name="TextBox 45"/>
          <p:cNvSpPr txBox="1"/>
          <p:nvPr/>
        </p:nvSpPr>
        <p:spPr>
          <a:xfrm>
            <a:off x="7390972" y="4817557"/>
            <a:ext cx="1190909" cy="307777"/>
          </a:xfrm>
          <a:prstGeom prst="rect">
            <a:avLst/>
          </a:prstGeom>
          <a:noFill/>
        </p:spPr>
        <p:txBody>
          <a:bodyPr wrap="square" rtlCol="0">
            <a:spAutoFit/>
          </a:bodyPr>
          <a:lstStyle/>
          <a:p>
            <a:r>
              <a:rPr lang="en-US" sz="1400" dirty="0">
                <a:solidFill>
                  <a:srgbClr val="17286D"/>
                </a:solidFill>
              </a:rPr>
              <a:t>(</a:t>
            </a:r>
            <a:r>
              <a:rPr lang="en-US" sz="1400" dirty="0" smtClean="0">
                <a:solidFill>
                  <a:srgbClr val="17286D"/>
                </a:solidFill>
              </a:rPr>
              <a:t>n=46/86)</a:t>
            </a:r>
            <a:endParaRPr lang="en-US" sz="1400" dirty="0">
              <a:solidFill>
                <a:srgbClr val="17286D"/>
              </a:solidFill>
            </a:endParaRPr>
          </a:p>
        </p:txBody>
      </p:sp>
      <p:sp>
        <p:nvSpPr>
          <p:cNvPr id="60" name="TextBox 59"/>
          <p:cNvSpPr txBox="1"/>
          <p:nvPr/>
        </p:nvSpPr>
        <p:spPr>
          <a:xfrm>
            <a:off x="986434" y="5390585"/>
            <a:ext cx="5876925" cy="230832"/>
          </a:xfrm>
          <a:prstGeom prst="rect">
            <a:avLst/>
          </a:prstGeom>
          <a:noFill/>
        </p:spPr>
        <p:txBody>
          <a:bodyPr wrap="square" rtlCol="0">
            <a:spAutoFit/>
          </a:bodyPr>
          <a:lstStyle/>
          <a:p>
            <a:r>
              <a:rPr lang="en-US" sz="900" dirty="0"/>
              <a:t>*Based on the 70% of patients who completed the PRO questionnaire at the end of the study.</a:t>
            </a:r>
          </a:p>
        </p:txBody>
      </p:sp>
      <p:sp>
        <p:nvSpPr>
          <p:cNvPr id="74" name="Content Placeholder 2"/>
          <p:cNvSpPr txBox="1">
            <a:spLocks/>
          </p:cNvSpPr>
          <p:nvPr/>
        </p:nvSpPr>
        <p:spPr bwMode="gray">
          <a:xfrm>
            <a:off x="947998" y="5962730"/>
            <a:ext cx="6549903" cy="4154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b="1" kern="0" dirty="0" smtClean="0"/>
              <a:t>Reference: </a:t>
            </a:r>
            <a:r>
              <a:rPr lang="en-US" sz="900" kern="0" dirty="0" err="1" smtClean="0"/>
              <a:t>T</a:t>
            </a:r>
            <a:r>
              <a:rPr lang="en-US" sz="900" dirty="0" err="1" smtClean="0"/>
              <a:t>aher</a:t>
            </a:r>
            <a:r>
              <a:rPr lang="en-US" sz="900" dirty="0" smtClean="0"/>
              <a:t> </a:t>
            </a:r>
            <a:r>
              <a:rPr lang="en-US" sz="900" dirty="0"/>
              <a:t>AT, </a:t>
            </a:r>
            <a:r>
              <a:rPr lang="en-US" sz="900" dirty="0" err="1"/>
              <a:t>Origa</a:t>
            </a:r>
            <a:r>
              <a:rPr lang="en-US" sz="900" dirty="0"/>
              <a:t> R, et al. Patient-reported outcomes from </a:t>
            </a:r>
            <a:r>
              <a:rPr lang="en-US" sz="900" dirty="0" smtClean="0"/>
              <a:t>a randomized </a:t>
            </a:r>
            <a:r>
              <a:rPr lang="en-US" sz="900" dirty="0"/>
              <a:t>phase II study of </a:t>
            </a:r>
            <a:r>
              <a:rPr lang="en-US" sz="900" dirty="0" smtClean="0"/>
              <a:t>the </a:t>
            </a:r>
            <a:r>
              <a:rPr lang="en-US" sz="900" dirty="0" err="1" smtClean="0"/>
              <a:t>deferasirox</a:t>
            </a:r>
            <a:r>
              <a:rPr lang="en-US" sz="900" dirty="0" smtClean="0"/>
              <a:t> </a:t>
            </a:r>
            <a:r>
              <a:rPr lang="en-US" sz="900" dirty="0"/>
              <a:t>film-coated tablet in </a:t>
            </a:r>
            <a:r>
              <a:rPr lang="en-US" sz="900" dirty="0" smtClean="0"/>
              <a:t>patients with </a:t>
            </a:r>
            <a:r>
              <a:rPr lang="en-US" sz="900" dirty="0"/>
              <a:t>transfusion-dependent </a:t>
            </a:r>
            <a:r>
              <a:rPr lang="en-US" sz="900" dirty="0" smtClean="0"/>
              <a:t>anemias</a:t>
            </a:r>
            <a:r>
              <a:rPr lang="en-US" sz="900" dirty="0"/>
              <a:t>. Health and Quality of Life Outcomes (2018) 16:216</a:t>
            </a:r>
          </a:p>
        </p:txBody>
      </p:sp>
      <p:sp>
        <p:nvSpPr>
          <p:cNvPr id="56" name="Rectangle 55"/>
          <p:cNvSpPr/>
          <p:nvPr/>
        </p:nvSpPr>
        <p:spPr>
          <a:xfrm>
            <a:off x="1122045" y="2028697"/>
            <a:ext cx="3585304" cy="3276859"/>
          </a:xfrm>
          <a:prstGeom prst="rect">
            <a:avLst/>
          </a:prstGeom>
          <a:solidFill>
            <a:schemeClr val="bg2">
              <a:lumMod val="20000"/>
              <a:lumOff val="80000"/>
            </a:schemeClr>
          </a:solidFill>
          <a:ln w="12700">
            <a:solidFill>
              <a:srgbClr val="1728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1307089" y="1860042"/>
            <a:ext cx="3195095" cy="584775"/>
            <a:chOff x="2338228" y="1419524"/>
            <a:chExt cx="1903058" cy="496190"/>
          </a:xfrm>
        </p:grpSpPr>
        <p:grpSp>
          <p:nvGrpSpPr>
            <p:cNvPr id="75" name="Group 74"/>
            <p:cNvGrpSpPr/>
            <p:nvPr/>
          </p:nvGrpSpPr>
          <p:grpSpPr>
            <a:xfrm>
              <a:off x="2338228" y="1427116"/>
              <a:ext cx="1903058" cy="278728"/>
              <a:chOff x="6619397" y="2938138"/>
              <a:chExt cx="1130867" cy="254269"/>
            </a:xfrm>
            <a:solidFill>
              <a:schemeClr val="accent2"/>
            </a:solidFill>
          </p:grpSpPr>
          <p:sp>
            <p:nvSpPr>
              <p:cNvPr id="77" name="Pentagon 76"/>
              <p:cNvSpPr/>
              <p:nvPr/>
            </p:nvSpPr>
            <p:spPr>
              <a:xfrm>
                <a:off x="7040880" y="2938138"/>
                <a:ext cx="709384"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Pentagon 77"/>
              <p:cNvSpPr/>
              <p:nvPr/>
            </p:nvSpPr>
            <p:spPr>
              <a:xfrm flipH="1">
                <a:off x="6619397" y="2938138"/>
                <a:ext cx="637613"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6" name="TextBox 75"/>
            <p:cNvSpPr txBox="1"/>
            <p:nvPr/>
          </p:nvSpPr>
          <p:spPr>
            <a:xfrm>
              <a:off x="2409506" y="1419524"/>
              <a:ext cx="1761355" cy="496190"/>
            </a:xfrm>
            <a:prstGeom prst="rect">
              <a:avLst/>
            </a:prstGeom>
            <a:noFill/>
          </p:spPr>
          <p:txBody>
            <a:bodyPr wrap="square" rtlCol="0">
              <a:spAutoFit/>
            </a:bodyPr>
            <a:lstStyle/>
            <a:p>
              <a:pPr algn="ctr"/>
              <a:r>
                <a:rPr lang="en-US" sz="1600" b="1" dirty="0">
                  <a:solidFill>
                    <a:schemeClr val="bg1"/>
                  </a:solidFill>
                </a:rPr>
                <a:t>Patient-reported outcomes</a:t>
              </a:r>
            </a:p>
          </p:txBody>
        </p:sp>
      </p:grpSp>
      <p:sp>
        <p:nvSpPr>
          <p:cNvPr id="79" name="Pentagon 78"/>
          <p:cNvSpPr/>
          <p:nvPr/>
        </p:nvSpPr>
        <p:spPr>
          <a:xfrm rot="5400000">
            <a:off x="2470522" y="1420300"/>
            <a:ext cx="898015" cy="2797390"/>
          </a:xfrm>
          <a:prstGeom prst="homePlate">
            <a:avLst>
              <a:gd name="adj" fmla="val 319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p:cNvSpPr txBox="1"/>
          <p:nvPr/>
        </p:nvSpPr>
        <p:spPr>
          <a:xfrm>
            <a:off x="1520834" y="2413367"/>
            <a:ext cx="2805046" cy="584775"/>
          </a:xfrm>
          <a:prstGeom prst="rect">
            <a:avLst/>
          </a:prstGeom>
          <a:noFill/>
        </p:spPr>
        <p:txBody>
          <a:bodyPr wrap="square" rtlCol="0">
            <a:spAutoFit/>
          </a:bodyPr>
          <a:lstStyle/>
          <a:p>
            <a:pPr algn="ctr"/>
            <a:r>
              <a:rPr lang="en-US" sz="1600" b="1" dirty="0" smtClean="0">
                <a:solidFill>
                  <a:srgbClr val="17286D"/>
                </a:solidFill>
              </a:rPr>
              <a:t>Found their medication is very easy or easy to take*</a:t>
            </a:r>
            <a:r>
              <a:rPr lang="en-US" sz="1600" b="1" baseline="30000" dirty="0" smtClean="0">
                <a:solidFill>
                  <a:srgbClr val="17286D"/>
                </a:solidFill>
              </a:rPr>
              <a:t>1</a:t>
            </a:r>
            <a:endParaRPr lang="en-US" sz="1600" b="1" baseline="30000" dirty="0">
              <a:solidFill>
                <a:srgbClr val="17286D"/>
              </a:solidFill>
            </a:endParaRPr>
          </a:p>
        </p:txBody>
      </p:sp>
      <p:grpSp>
        <p:nvGrpSpPr>
          <p:cNvPr id="81" name="Group 80"/>
          <p:cNvGrpSpPr/>
          <p:nvPr/>
        </p:nvGrpSpPr>
        <p:grpSpPr>
          <a:xfrm>
            <a:off x="1224288" y="3567064"/>
            <a:ext cx="1551578" cy="1176110"/>
            <a:chOff x="3510818" y="1708428"/>
            <a:chExt cx="1912746" cy="1449878"/>
          </a:xfrm>
        </p:grpSpPr>
        <p:sp>
          <p:nvSpPr>
            <p:cNvPr id="82" name="Rectangle 81"/>
            <p:cNvSpPr/>
            <p:nvPr/>
          </p:nvSpPr>
          <p:spPr>
            <a:xfrm>
              <a:off x="3510818" y="1944138"/>
              <a:ext cx="1912746" cy="1024432"/>
            </a:xfrm>
            <a:prstGeom prst="rect">
              <a:avLst/>
            </a:prstGeom>
          </p:spPr>
          <p:txBody>
            <a:bodyPr wrap="square">
              <a:spAutoFit/>
            </a:bodyPr>
            <a:lstStyle/>
            <a:p>
              <a:pPr algn="ctr"/>
              <a:r>
                <a:rPr lang="en-US" sz="2800" b="1" dirty="0" smtClean="0">
                  <a:solidFill>
                    <a:schemeClr val="accent2"/>
                  </a:solidFill>
                </a:rPr>
                <a:t>92%</a:t>
              </a:r>
              <a:endParaRPr lang="en-US" sz="2800" b="1" dirty="0">
                <a:solidFill>
                  <a:schemeClr val="accent2"/>
                </a:solidFill>
              </a:endParaRPr>
            </a:p>
            <a:p>
              <a:pPr algn="ctr"/>
              <a:r>
                <a:rPr lang="en-US" sz="2000" dirty="0">
                  <a:solidFill>
                    <a:schemeClr val="tx1">
                      <a:lumMod val="75000"/>
                      <a:lumOff val="25000"/>
                    </a:schemeClr>
                  </a:solidFill>
                </a:rPr>
                <a:t>FCT</a:t>
              </a:r>
            </a:p>
          </p:txBody>
        </p:sp>
        <p:sp>
          <p:nvSpPr>
            <p:cNvPr id="83" name="Arc 82"/>
            <p:cNvSpPr/>
            <p:nvPr/>
          </p:nvSpPr>
          <p:spPr>
            <a:xfrm>
              <a:off x="3692420" y="1708428"/>
              <a:ext cx="1536122" cy="1449878"/>
            </a:xfrm>
            <a:prstGeom prst="arc">
              <a:avLst>
                <a:gd name="adj1" fmla="val 16200000"/>
                <a:gd name="adj2" fmla="val 16162271"/>
              </a:avLst>
            </a:prstGeom>
            <a:ln w="161925">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4" name="Arc 83"/>
            <p:cNvSpPr/>
            <p:nvPr/>
          </p:nvSpPr>
          <p:spPr>
            <a:xfrm>
              <a:off x="3690717" y="1709854"/>
              <a:ext cx="1521484" cy="1436062"/>
            </a:xfrm>
            <a:prstGeom prst="arc">
              <a:avLst>
                <a:gd name="adj1" fmla="val 16200000"/>
                <a:gd name="adj2" fmla="val 16756975"/>
              </a:avLst>
            </a:prstGeom>
            <a:ln w="161925">
              <a:solidFill>
                <a:srgbClr val="BCBCB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
        <p:nvSpPr>
          <p:cNvPr id="85" name="Rectangle 84"/>
          <p:cNvSpPr/>
          <p:nvPr/>
        </p:nvSpPr>
        <p:spPr>
          <a:xfrm>
            <a:off x="2910129" y="3756403"/>
            <a:ext cx="1912746" cy="830997"/>
          </a:xfrm>
          <a:prstGeom prst="rect">
            <a:avLst/>
          </a:prstGeom>
        </p:spPr>
        <p:txBody>
          <a:bodyPr wrap="square">
            <a:spAutoFit/>
          </a:bodyPr>
          <a:lstStyle/>
          <a:p>
            <a:pPr algn="ctr"/>
            <a:r>
              <a:rPr lang="en-US" sz="2800" b="1" dirty="0">
                <a:solidFill>
                  <a:schemeClr val="accent2"/>
                </a:solidFill>
              </a:rPr>
              <a:t>4</a:t>
            </a:r>
            <a:r>
              <a:rPr lang="en-US" sz="2800" b="1" dirty="0" smtClean="0">
                <a:solidFill>
                  <a:schemeClr val="accent2"/>
                </a:solidFill>
              </a:rPr>
              <a:t>6</a:t>
            </a:r>
            <a:r>
              <a:rPr lang="en-US" sz="2800" b="1" dirty="0">
                <a:solidFill>
                  <a:schemeClr val="accent2"/>
                </a:solidFill>
              </a:rPr>
              <a:t>%</a:t>
            </a:r>
          </a:p>
          <a:p>
            <a:pPr algn="ctr"/>
            <a:r>
              <a:rPr lang="en-US" sz="2000" dirty="0">
                <a:solidFill>
                  <a:schemeClr val="tx1">
                    <a:lumMod val="75000"/>
                    <a:lumOff val="25000"/>
                  </a:schemeClr>
                </a:solidFill>
              </a:rPr>
              <a:t>DT</a:t>
            </a:r>
          </a:p>
        </p:txBody>
      </p:sp>
      <p:grpSp>
        <p:nvGrpSpPr>
          <p:cNvPr id="86" name="Group 85"/>
          <p:cNvGrpSpPr/>
          <p:nvPr/>
        </p:nvGrpSpPr>
        <p:grpSpPr>
          <a:xfrm>
            <a:off x="3241452" y="3561905"/>
            <a:ext cx="1247454" cy="1176110"/>
            <a:chOff x="6357266" y="1703269"/>
            <a:chExt cx="1537828" cy="1449878"/>
          </a:xfrm>
        </p:grpSpPr>
        <p:sp>
          <p:nvSpPr>
            <p:cNvPr id="87" name="Arc 86"/>
            <p:cNvSpPr/>
            <p:nvPr/>
          </p:nvSpPr>
          <p:spPr>
            <a:xfrm>
              <a:off x="6358972" y="1703269"/>
              <a:ext cx="1536122" cy="1449878"/>
            </a:xfrm>
            <a:prstGeom prst="arc">
              <a:avLst>
                <a:gd name="adj1" fmla="val 16200000"/>
                <a:gd name="adj2" fmla="val 16162271"/>
              </a:avLst>
            </a:prstGeom>
            <a:ln w="16192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8" name="Arc 87"/>
            <p:cNvSpPr/>
            <p:nvPr/>
          </p:nvSpPr>
          <p:spPr>
            <a:xfrm>
              <a:off x="6357266" y="1703269"/>
              <a:ext cx="1536122" cy="1449878"/>
            </a:xfrm>
            <a:prstGeom prst="arc">
              <a:avLst>
                <a:gd name="adj1" fmla="val 16200000"/>
                <a:gd name="adj2" fmla="val 4176235"/>
              </a:avLst>
            </a:prstGeom>
            <a:ln w="161925">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
        <p:nvSpPr>
          <p:cNvPr id="89" name="TextBox 88"/>
          <p:cNvSpPr txBox="1"/>
          <p:nvPr/>
        </p:nvSpPr>
        <p:spPr>
          <a:xfrm>
            <a:off x="1528265" y="4812353"/>
            <a:ext cx="1190909" cy="307777"/>
          </a:xfrm>
          <a:prstGeom prst="rect">
            <a:avLst/>
          </a:prstGeom>
          <a:noFill/>
        </p:spPr>
        <p:txBody>
          <a:bodyPr wrap="square" rtlCol="0">
            <a:spAutoFit/>
          </a:bodyPr>
          <a:lstStyle/>
          <a:p>
            <a:r>
              <a:rPr lang="en-US" sz="1400" dirty="0">
                <a:solidFill>
                  <a:srgbClr val="17286D"/>
                </a:solidFill>
              </a:rPr>
              <a:t>(</a:t>
            </a:r>
            <a:r>
              <a:rPr lang="en-US" sz="1400" dirty="0" smtClean="0">
                <a:solidFill>
                  <a:srgbClr val="17286D"/>
                </a:solidFill>
              </a:rPr>
              <a:t>n=55/60)</a:t>
            </a:r>
            <a:endParaRPr lang="en-US" sz="1400" dirty="0">
              <a:solidFill>
                <a:srgbClr val="17286D"/>
              </a:solidFill>
            </a:endParaRPr>
          </a:p>
        </p:txBody>
      </p:sp>
      <p:sp>
        <p:nvSpPr>
          <p:cNvPr id="90" name="TextBox 89"/>
          <p:cNvSpPr txBox="1"/>
          <p:nvPr/>
        </p:nvSpPr>
        <p:spPr>
          <a:xfrm>
            <a:off x="3436014" y="4817557"/>
            <a:ext cx="1190909" cy="307777"/>
          </a:xfrm>
          <a:prstGeom prst="rect">
            <a:avLst/>
          </a:prstGeom>
          <a:noFill/>
        </p:spPr>
        <p:txBody>
          <a:bodyPr wrap="square" rtlCol="0">
            <a:spAutoFit/>
          </a:bodyPr>
          <a:lstStyle/>
          <a:p>
            <a:r>
              <a:rPr lang="en-US" sz="1400" dirty="0">
                <a:solidFill>
                  <a:srgbClr val="17286D"/>
                </a:solidFill>
              </a:rPr>
              <a:t>(</a:t>
            </a:r>
            <a:r>
              <a:rPr lang="en-US" sz="1400" dirty="0" smtClean="0">
                <a:solidFill>
                  <a:srgbClr val="17286D"/>
                </a:solidFill>
              </a:rPr>
              <a:t>n=29/63)</a:t>
            </a:r>
            <a:endParaRPr lang="en-US" sz="1400" dirty="0">
              <a:solidFill>
                <a:srgbClr val="17286D"/>
              </a:solidFill>
            </a:endParaRPr>
          </a:p>
        </p:txBody>
      </p:sp>
    </p:spTree>
    <p:extLst>
      <p:ext uri="{BB962C8B-B14F-4D97-AF65-F5344CB8AC3E}">
        <p14:creationId xmlns:p14="http://schemas.microsoft.com/office/powerpoint/2010/main" val="237257107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1043525" y="1334792"/>
            <a:ext cx="7620169" cy="4222798"/>
          </a:xfrm>
          <a:prstGeom prst="rect">
            <a:avLst/>
          </a:prstGeom>
          <a:solidFill>
            <a:schemeClr val="bg2">
              <a:lumMod val="20000"/>
              <a:lumOff val="80000"/>
            </a:schemeClr>
          </a:solidFill>
          <a:ln w="12700">
            <a:solidFill>
              <a:srgbClr val="1728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lide Number Placeholder 3"/>
          <p:cNvSpPr>
            <a:spLocks noGrp="1"/>
          </p:cNvSpPr>
          <p:nvPr>
            <p:ph type="sldNum" sz="quarter" idx="4"/>
          </p:nvPr>
        </p:nvSpPr>
        <p:spPr>
          <a:xfrm>
            <a:off x="8590664" y="6575278"/>
            <a:ext cx="400035" cy="247031"/>
          </a:xfrm>
        </p:spPr>
        <p:txBody>
          <a:bodyPr/>
          <a:lstStyle/>
          <a:p>
            <a:r>
              <a:rPr lang="en-US" dirty="0"/>
              <a:t>12</a:t>
            </a:r>
            <a:endParaRPr lang="en-US" noProof="0" dirty="0"/>
          </a:p>
        </p:txBody>
      </p:sp>
      <p:sp>
        <p:nvSpPr>
          <p:cNvPr id="52" name="TextBox 51"/>
          <p:cNvSpPr txBox="1"/>
          <p:nvPr/>
        </p:nvSpPr>
        <p:spPr>
          <a:xfrm>
            <a:off x="1051615" y="2706819"/>
            <a:ext cx="946455" cy="523220"/>
          </a:xfrm>
          <a:prstGeom prst="rect">
            <a:avLst/>
          </a:prstGeom>
          <a:noFill/>
        </p:spPr>
        <p:txBody>
          <a:bodyPr wrap="square" rtlCol="0">
            <a:spAutoFit/>
          </a:bodyPr>
          <a:lstStyle/>
          <a:p>
            <a:pPr algn="ctr"/>
            <a:r>
              <a:rPr lang="en-US" sz="1400" b="1" dirty="0">
                <a:solidFill>
                  <a:srgbClr val="17286D"/>
                </a:solidFill>
              </a:rPr>
              <a:t>EXJADE FCT</a:t>
            </a:r>
          </a:p>
        </p:txBody>
      </p:sp>
      <p:cxnSp>
        <p:nvCxnSpPr>
          <p:cNvPr id="58" name="Straight Connector 57"/>
          <p:cNvCxnSpPr/>
          <p:nvPr/>
        </p:nvCxnSpPr>
        <p:spPr>
          <a:xfrm>
            <a:off x="2030426" y="2176116"/>
            <a:ext cx="0" cy="338147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5" name="Pentagon 2"/>
          <p:cNvSpPr/>
          <p:nvPr/>
        </p:nvSpPr>
        <p:spPr>
          <a:xfrm>
            <a:off x="2025491" y="2456879"/>
            <a:ext cx="6061365" cy="965043"/>
          </a:xfrm>
          <a:prstGeom prst="homePlate">
            <a:avLst>
              <a:gd name="adj" fmla="val 22804"/>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6253067" y="2626218"/>
            <a:ext cx="1561245" cy="584775"/>
          </a:xfrm>
          <a:prstGeom prst="rect">
            <a:avLst/>
          </a:prstGeom>
        </p:spPr>
        <p:txBody>
          <a:bodyPr wrap="square">
            <a:spAutoFit/>
          </a:bodyPr>
          <a:lstStyle/>
          <a:p>
            <a:pPr algn="ctr"/>
            <a:r>
              <a:rPr lang="en-US" sz="3200" b="1" dirty="0">
                <a:solidFill>
                  <a:schemeClr val="bg1"/>
                </a:solidFill>
              </a:rPr>
              <a:t>88.3%</a:t>
            </a:r>
          </a:p>
        </p:txBody>
      </p:sp>
      <p:sp>
        <p:nvSpPr>
          <p:cNvPr id="70" name="Content Placeholder 5"/>
          <p:cNvSpPr txBox="1">
            <a:spLocks/>
          </p:cNvSpPr>
          <p:nvPr/>
        </p:nvSpPr>
        <p:spPr bwMode="gray">
          <a:xfrm>
            <a:off x="1035437" y="1412542"/>
            <a:ext cx="7628258" cy="6826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None/>
            </a:pPr>
            <a:r>
              <a:rPr lang="en-US" sz="1800" b="1" dirty="0">
                <a:solidFill>
                  <a:schemeClr val="accent2"/>
                </a:solidFill>
              </a:rPr>
              <a:t>More patients were very satisfied with </a:t>
            </a:r>
            <a:br>
              <a:rPr lang="en-US" sz="1800" b="1" dirty="0">
                <a:solidFill>
                  <a:schemeClr val="accent2"/>
                </a:solidFill>
              </a:rPr>
            </a:br>
            <a:r>
              <a:rPr lang="en-US" sz="1800" b="1" dirty="0">
                <a:solidFill>
                  <a:schemeClr val="accent2"/>
                </a:solidFill>
              </a:rPr>
              <a:t>EXJADE FCT at end of treatment</a:t>
            </a:r>
          </a:p>
        </p:txBody>
      </p:sp>
      <p:sp>
        <p:nvSpPr>
          <p:cNvPr id="71" name="TextBox 70"/>
          <p:cNvSpPr txBox="1"/>
          <p:nvPr/>
        </p:nvSpPr>
        <p:spPr>
          <a:xfrm>
            <a:off x="2026934" y="3478099"/>
            <a:ext cx="5132142" cy="369332"/>
          </a:xfrm>
          <a:prstGeom prst="rect">
            <a:avLst/>
          </a:prstGeom>
          <a:noFill/>
        </p:spPr>
        <p:txBody>
          <a:bodyPr wrap="square" rtlCol="0">
            <a:spAutoFit/>
          </a:bodyPr>
          <a:lstStyle/>
          <a:p>
            <a:r>
              <a:rPr lang="en-US" sz="1800" dirty="0">
                <a:solidFill>
                  <a:schemeClr val="tx2"/>
                </a:solidFill>
              </a:rPr>
              <a:t>of patients on FCT preferred FCT (n=53/60) </a:t>
            </a:r>
          </a:p>
        </p:txBody>
      </p:sp>
      <p:sp>
        <p:nvSpPr>
          <p:cNvPr id="72" name="TextBox 71"/>
          <p:cNvSpPr txBox="1"/>
          <p:nvPr/>
        </p:nvSpPr>
        <p:spPr>
          <a:xfrm>
            <a:off x="2046606" y="5047488"/>
            <a:ext cx="4675645" cy="369332"/>
          </a:xfrm>
          <a:prstGeom prst="rect">
            <a:avLst/>
          </a:prstGeom>
          <a:noFill/>
        </p:spPr>
        <p:txBody>
          <a:bodyPr wrap="square" rtlCol="0">
            <a:spAutoFit/>
          </a:bodyPr>
          <a:lstStyle/>
          <a:p>
            <a:r>
              <a:rPr lang="en-US" sz="1800" dirty="0">
                <a:solidFill>
                  <a:schemeClr val="tx2"/>
                </a:solidFill>
              </a:rPr>
              <a:t>of patients on DT preferred DT (</a:t>
            </a:r>
            <a:r>
              <a:rPr lang="en-US" sz="1800" dirty="0" smtClean="0">
                <a:solidFill>
                  <a:schemeClr val="tx2"/>
                </a:solidFill>
              </a:rPr>
              <a:t>n=16/63</a:t>
            </a:r>
            <a:r>
              <a:rPr lang="en-US" sz="1800" dirty="0">
                <a:solidFill>
                  <a:schemeClr val="tx2"/>
                </a:solidFill>
              </a:rPr>
              <a:t>)</a:t>
            </a:r>
          </a:p>
        </p:txBody>
      </p:sp>
      <p:grpSp>
        <p:nvGrpSpPr>
          <p:cNvPr id="12" name="Group 11"/>
          <p:cNvGrpSpPr/>
          <p:nvPr/>
        </p:nvGrpSpPr>
        <p:grpSpPr>
          <a:xfrm>
            <a:off x="1057210" y="4074808"/>
            <a:ext cx="3073208" cy="965043"/>
            <a:chOff x="1051615" y="3961554"/>
            <a:chExt cx="3073208" cy="965043"/>
          </a:xfrm>
        </p:grpSpPr>
        <p:sp>
          <p:nvSpPr>
            <p:cNvPr id="75" name="Pentagon 2"/>
            <p:cNvSpPr/>
            <p:nvPr/>
          </p:nvSpPr>
          <p:spPr>
            <a:xfrm>
              <a:off x="2019897" y="3961554"/>
              <a:ext cx="2104926" cy="965043"/>
            </a:xfrm>
            <a:prstGeom prst="homePlate">
              <a:avLst>
                <a:gd name="adj" fmla="val 22804"/>
              </a:avLst>
            </a:prstGeom>
            <a:solidFill>
              <a:srgbClr val="B8D5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2216482" y="4148841"/>
              <a:ext cx="1553155" cy="584775"/>
            </a:xfrm>
            <a:prstGeom prst="rect">
              <a:avLst/>
            </a:prstGeom>
            <a:ln>
              <a:noFill/>
            </a:ln>
          </p:spPr>
          <p:txBody>
            <a:bodyPr wrap="square">
              <a:spAutoFit/>
            </a:bodyPr>
            <a:lstStyle/>
            <a:p>
              <a:pPr algn="ctr"/>
              <a:r>
                <a:rPr lang="en-US" sz="3200" b="1" dirty="0" smtClean="0">
                  <a:solidFill>
                    <a:srgbClr val="17286D"/>
                  </a:solidFill>
                </a:rPr>
                <a:t>25.4%</a:t>
              </a:r>
              <a:endParaRPr lang="en-US" sz="3200" b="1" dirty="0">
                <a:solidFill>
                  <a:srgbClr val="17286D"/>
                </a:solidFill>
              </a:endParaRPr>
            </a:p>
          </p:txBody>
        </p:sp>
        <p:sp>
          <p:nvSpPr>
            <p:cNvPr id="74" name="TextBox 73"/>
            <p:cNvSpPr txBox="1"/>
            <p:nvPr/>
          </p:nvSpPr>
          <p:spPr>
            <a:xfrm>
              <a:off x="1051615" y="4211494"/>
              <a:ext cx="946455" cy="523220"/>
            </a:xfrm>
            <a:prstGeom prst="rect">
              <a:avLst/>
            </a:prstGeom>
            <a:noFill/>
          </p:spPr>
          <p:txBody>
            <a:bodyPr wrap="square" rtlCol="0">
              <a:spAutoFit/>
            </a:bodyPr>
            <a:lstStyle/>
            <a:p>
              <a:pPr algn="ctr"/>
              <a:r>
                <a:rPr lang="en-US" sz="1400" b="1" dirty="0">
                  <a:solidFill>
                    <a:srgbClr val="17286D"/>
                  </a:solidFill>
                </a:rPr>
                <a:t>EXJADE DT</a:t>
              </a:r>
            </a:p>
          </p:txBody>
        </p:sp>
      </p:grpSp>
      <p:sp>
        <p:nvSpPr>
          <p:cNvPr id="18" name="Title 1"/>
          <p:cNvSpPr txBox="1">
            <a:spLocks/>
          </p:cNvSpPr>
          <p:nvPr/>
        </p:nvSpPr>
        <p:spPr bwMode="gray">
          <a:xfrm>
            <a:off x="930447" y="101490"/>
            <a:ext cx="8318530" cy="1027974"/>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lvl1pPr algn="l" rtl="0" eaLnBrk="1" fontAlgn="base" hangingPunct="1">
              <a:lnSpc>
                <a:spcPct val="95000"/>
              </a:lnSpc>
              <a:spcBef>
                <a:spcPct val="0"/>
              </a:spcBef>
              <a:spcAft>
                <a:spcPct val="0"/>
              </a:spcAft>
              <a:defRPr sz="3200" b="1">
                <a:solidFill>
                  <a:schemeClr val="accent2"/>
                </a:solidFill>
                <a:latin typeface="+mj-lt"/>
                <a:ea typeface="+mj-ea"/>
                <a:cs typeface="+mj-cs"/>
              </a:defRPr>
            </a:lvl1pPr>
            <a:lvl2pPr algn="l" rtl="0" eaLnBrk="1" fontAlgn="base" hangingPunct="1">
              <a:lnSpc>
                <a:spcPct val="95000"/>
              </a:lnSpc>
              <a:spcBef>
                <a:spcPct val="0"/>
              </a:spcBef>
              <a:spcAft>
                <a:spcPct val="0"/>
              </a:spcAft>
              <a:defRPr sz="2800">
                <a:solidFill>
                  <a:schemeClr val="folHlink"/>
                </a:solidFill>
                <a:latin typeface="Arial" charset="0"/>
              </a:defRPr>
            </a:lvl2pPr>
            <a:lvl3pPr algn="l" rtl="0" eaLnBrk="1" fontAlgn="base" hangingPunct="1">
              <a:lnSpc>
                <a:spcPct val="95000"/>
              </a:lnSpc>
              <a:spcBef>
                <a:spcPct val="0"/>
              </a:spcBef>
              <a:spcAft>
                <a:spcPct val="0"/>
              </a:spcAft>
              <a:defRPr sz="2800">
                <a:solidFill>
                  <a:schemeClr val="folHlink"/>
                </a:solidFill>
                <a:latin typeface="Arial" charset="0"/>
              </a:defRPr>
            </a:lvl3pPr>
            <a:lvl4pPr algn="l" rtl="0" eaLnBrk="1" fontAlgn="base" hangingPunct="1">
              <a:lnSpc>
                <a:spcPct val="95000"/>
              </a:lnSpc>
              <a:spcBef>
                <a:spcPct val="0"/>
              </a:spcBef>
              <a:spcAft>
                <a:spcPct val="0"/>
              </a:spcAft>
              <a:defRPr sz="2800">
                <a:solidFill>
                  <a:schemeClr val="folHlink"/>
                </a:solidFill>
                <a:latin typeface="Arial" charset="0"/>
              </a:defRPr>
            </a:lvl4pPr>
            <a:lvl5pPr algn="l" rtl="0" eaLnBrk="1" fontAlgn="base" hangingPunct="1">
              <a:lnSpc>
                <a:spcPct val="95000"/>
              </a:lnSpc>
              <a:spcBef>
                <a:spcPct val="0"/>
              </a:spcBef>
              <a:spcAft>
                <a:spcPct val="0"/>
              </a:spcAft>
              <a:defRPr sz="2800">
                <a:solidFill>
                  <a:schemeClr val="folHlink"/>
                </a:solidFill>
                <a:latin typeface="Arial" charset="0"/>
              </a:defRPr>
            </a:lvl5pPr>
            <a:lvl6pPr marL="457200" algn="l" rtl="0" eaLnBrk="1" fontAlgn="base" hangingPunct="1">
              <a:lnSpc>
                <a:spcPct val="95000"/>
              </a:lnSpc>
              <a:spcBef>
                <a:spcPct val="0"/>
              </a:spcBef>
              <a:spcAft>
                <a:spcPct val="0"/>
              </a:spcAft>
              <a:defRPr sz="2800">
                <a:solidFill>
                  <a:schemeClr val="folHlink"/>
                </a:solidFill>
                <a:latin typeface="Arial" charset="0"/>
              </a:defRPr>
            </a:lvl6pPr>
            <a:lvl7pPr marL="914400" algn="l" rtl="0" eaLnBrk="1" fontAlgn="base" hangingPunct="1">
              <a:lnSpc>
                <a:spcPct val="95000"/>
              </a:lnSpc>
              <a:spcBef>
                <a:spcPct val="0"/>
              </a:spcBef>
              <a:spcAft>
                <a:spcPct val="0"/>
              </a:spcAft>
              <a:defRPr sz="2800">
                <a:solidFill>
                  <a:schemeClr val="folHlink"/>
                </a:solidFill>
                <a:latin typeface="Arial" charset="0"/>
              </a:defRPr>
            </a:lvl7pPr>
            <a:lvl8pPr marL="1371600" algn="l" rtl="0" eaLnBrk="1" fontAlgn="base" hangingPunct="1">
              <a:lnSpc>
                <a:spcPct val="95000"/>
              </a:lnSpc>
              <a:spcBef>
                <a:spcPct val="0"/>
              </a:spcBef>
              <a:spcAft>
                <a:spcPct val="0"/>
              </a:spcAft>
              <a:defRPr sz="2800">
                <a:solidFill>
                  <a:schemeClr val="folHlink"/>
                </a:solidFill>
                <a:latin typeface="Arial" charset="0"/>
              </a:defRPr>
            </a:lvl8pPr>
            <a:lvl9pPr marL="1828800" algn="l" rtl="0" eaLnBrk="1" fontAlgn="base" hangingPunct="1">
              <a:lnSpc>
                <a:spcPct val="95000"/>
              </a:lnSpc>
              <a:spcBef>
                <a:spcPct val="0"/>
              </a:spcBef>
              <a:spcAft>
                <a:spcPct val="0"/>
              </a:spcAft>
              <a:defRPr sz="2800">
                <a:solidFill>
                  <a:schemeClr val="folHlink"/>
                </a:solidFill>
                <a:latin typeface="Arial" charset="0"/>
              </a:defRPr>
            </a:lvl9pPr>
          </a:lstStyle>
          <a:p>
            <a:r>
              <a:rPr lang="en-US" dirty="0"/>
              <a:t>Patients reported high satisfaction</a:t>
            </a:r>
            <a:br>
              <a:rPr lang="en-US" dirty="0"/>
            </a:br>
            <a:r>
              <a:rPr lang="en-US" dirty="0"/>
              <a:t>with FCT formulation</a:t>
            </a:r>
            <a:endParaRPr lang="en-US" baseline="30000" dirty="0"/>
          </a:p>
        </p:txBody>
      </p:sp>
      <p:sp>
        <p:nvSpPr>
          <p:cNvPr id="24" name="Content Placeholder 2"/>
          <p:cNvSpPr txBox="1">
            <a:spLocks/>
          </p:cNvSpPr>
          <p:nvPr/>
        </p:nvSpPr>
        <p:spPr bwMode="gray">
          <a:xfrm>
            <a:off x="947826" y="5889246"/>
            <a:ext cx="6393772" cy="5266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b="1" kern="0" dirty="0" smtClean="0"/>
              <a:t>Reference: </a:t>
            </a:r>
            <a:r>
              <a:rPr lang="en-US" sz="900" kern="0" dirty="0" err="1"/>
              <a:t>T</a:t>
            </a:r>
            <a:r>
              <a:rPr lang="en-US" sz="900" dirty="0" err="1"/>
              <a:t>aher</a:t>
            </a:r>
            <a:r>
              <a:rPr lang="en-US" sz="900" dirty="0"/>
              <a:t> AT, </a:t>
            </a:r>
            <a:r>
              <a:rPr lang="en-US" sz="900" dirty="0" err="1"/>
              <a:t>Origa</a:t>
            </a:r>
            <a:r>
              <a:rPr lang="en-US" sz="900" dirty="0"/>
              <a:t> R, et al. Patient-reported outcomes from a randomized phase II study of the </a:t>
            </a:r>
            <a:r>
              <a:rPr lang="en-US" sz="900" dirty="0" err="1"/>
              <a:t>deferasirox</a:t>
            </a:r>
            <a:r>
              <a:rPr lang="en-US" sz="900" dirty="0"/>
              <a:t> film-coated tablet in patients with transfusion-dependent anemias. Health and Quality of Life Outcomes (2018) 16:216</a:t>
            </a:r>
          </a:p>
        </p:txBody>
      </p:sp>
    </p:spTree>
    <p:extLst>
      <p:ext uri="{BB962C8B-B14F-4D97-AF65-F5344CB8AC3E}">
        <p14:creationId xmlns:p14="http://schemas.microsoft.com/office/powerpoint/2010/main" val="239632931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093114" y="1546425"/>
            <a:ext cx="3627917" cy="4003402"/>
          </a:xfrm>
          <a:prstGeom prst="rect">
            <a:avLst/>
          </a:prstGeom>
          <a:solidFill>
            <a:schemeClr val="bg2">
              <a:lumMod val="20000"/>
              <a:lumOff val="80000"/>
            </a:schemeClr>
          </a:solidFill>
          <a:ln w="12700">
            <a:solidFill>
              <a:srgbClr val="1728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028699" y="1546425"/>
            <a:ext cx="3925437" cy="4003402"/>
          </a:xfrm>
          <a:prstGeom prst="rect">
            <a:avLst/>
          </a:prstGeom>
          <a:solidFill>
            <a:schemeClr val="bg2">
              <a:lumMod val="20000"/>
              <a:lumOff val="80000"/>
            </a:schemeClr>
          </a:solidFill>
          <a:ln w="12700">
            <a:solidFill>
              <a:srgbClr val="1728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a:off x="1348796" y="1377770"/>
            <a:ext cx="3123703" cy="338554"/>
            <a:chOff x="2338228" y="1419524"/>
            <a:chExt cx="1903058" cy="287268"/>
          </a:xfrm>
        </p:grpSpPr>
        <p:grpSp>
          <p:nvGrpSpPr>
            <p:cNvPr id="31" name="Group 30"/>
            <p:cNvGrpSpPr/>
            <p:nvPr/>
          </p:nvGrpSpPr>
          <p:grpSpPr>
            <a:xfrm>
              <a:off x="2338228" y="1427116"/>
              <a:ext cx="1903058" cy="278728"/>
              <a:chOff x="6619397" y="2938138"/>
              <a:chExt cx="1130867" cy="254269"/>
            </a:xfrm>
            <a:solidFill>
              <a:schemeClr val="accent2"/>
            </a:solidFill>
          </p:grpSpPr>
          <p:sp>
            <p:nvSpPr>
              <p:cNvPr id="33" name="Pentagon 32"/>
              <p:cNvSpPr/>
              <p:nvPr/>
            </p:nvSpPr>
            <p:spPr>
              <a:xfrm>
                <a:off x="7040880" y="2938138"/>
                <a:ext cx="709384"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Pentagon 33"/>
              <p:cNvSpPr/>
              <p:nvPr/>
            </p:nvSpPr>
            <p:spPr>
              <a:xfrm flipH="1">
                <a:off x="6619397" y="2938138"/>
                <a:ext cx="637613"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Box 31"/>
            <p:cNvSpPr txBox="1"/>
            <p:nvPr/>
          </p:nvSpPr>
          <p:spPr>
            <a:xfrm>
              <a:off x="2409506" y="1419524"/>
              <a:ext cx="1761355" cy="287268"/>
            </a:xfrm>
            <a:prstGeom prst="rect">
              <a:avLst/>
            </a:prstGeom>
            <a:noFill/>
          </p:spPr>
          <p:txBody>
            <a:bodyPr wrap="square" rtlCol="0">
              <a:spAutoFit/>
            </a:bodyPr>
            <a:lstStyle/>
            <a:p>
              <a:pPr algn="ctr"/>
              <a:r>
                <a:rPr lang="en-US" sz="1600" b="1" dirty="0">
                  <a:solidFill>
                    <a:schemeClr val="bg1"/>
                  </a:solidFill>
                </a:rPr>
                <a:t>Study results</a:t>
              </a:r>
            </a:p>
          </p:txBody>
        </p:sp>
      </p:grpSp>
      <p:grpSp>
        <p:nvGrpSpPr>
          <p:cNvPr id="35" name="Group 34"/>
          <p:cNvGrpSpPr/>
          <p:nvPr/>
        </p:nvGrpSpPr>
        <p:grpSpPr>
          <a:xfrm>
            <a:off x="5342510" y="1377770"/>
            <a:ext cx="3114632" cy="584775"/>
            <a:chOff x="2338228" y="1419524"/>
            <a:chExt cx="1903058" cy="496190"/>
          </a:xfrm>
        </p:grpSpPr>
        <p:grpSp>
          <p:nvGrpSpPr>
            <p:cNvPr id="36" name="Group 35"/>
            <p:cNvGrpSpPr/>
            <p:nvPr/>
          </p:nvGrpSpPr>
          <p:grpSpPr>
            <a:xfrm>
              <a:off x="2338228" y="1427116"/>
              <a:ext cx="1903058" cy="278728"/>
              <a:chOff x="6619397" y="2938138"/>
              <a:chExt cx="1130867" cy="254269"/>
            </a:xfrm>
            <a:solidFill>
              <a:schemeClr val="accent2"/>
            </a:solidFill>
          </p:grpSpPr>
          <p:sp>
            <p:nvSpPr>
              <p:cNvPr id="38" name="Pentagon 37"/>
              <p:cNvSpPr/>
              <p:nvPr/>
            </p:nvSpPr>
            <p:spPr>
              <a:xfrm>
                <a:off x="7040880" y="2938138"/>
                <a:ext cx="709384"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Pentagon 38"/>
              <p:cNvSpPr/>
              <p:nvPr/>
            </p:nvSpPr>
            <p:spPr>
              <a:xfrm flipH="1">
                <a:off x="6619397" y="2938138"/>
                <a:ext cx="637613"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7" name="TextBox 36"/>
            <p:cNvSpPr txBox="1"/>
            <p:nvPr/>
          </p:nvSpPr>
          <p:spPr>
            <a:xfrm>
              <a:off x="2409506" y="1419524"/>
              <a:ext cx="1761355" cy="496190"/>
            </a:xfrm>
            <a:prstGeom prst="rect">
              <a:avLst/>
            </a:prstGeom>
            <a:noFill/>
          </p:spPr>
          <p:txBody>
            <a:bodyPr wrap="square" rtlCol="0">
              <a:spAutoFit/>
            </a:bodyPr>
            <a:lstStyle/>
            <a:p>
              <a:pPr algn="ctr"/>
              <a:r>
                <a:rPr lang="en-US" sz="1600" b="1" dirty="0">
                  <a:solidFill>
                    <a:schemeClr val="bg1"/>
                  </a:solidFill>
                </a:rPr>
                <a:t>Patient-reported outcomes</a:t>
              </a:r>
            </a:p>
          </p:txBody>
        </p:sp>
      </p:grpSp>
      <p:sp>
        <p:nvSpPr>
          <p:cNvPr id="11" name="Title 10"/>
          <p:cNvSpPr>
            <a:spLocks noGrp="1"/>
          </p:cNvSpPr>
          <p:nvPr>
            <p:ph type="title"/>
          </p:nvPr>
        </p:nvSpPr>
        <p:spPr>
          <a:xfrm>
            <a:off x="916909" y="-16044"/>
            <a:ext cx="8318530" cy="1158282"/>
          </a:xfrm>
        </p:spPr>
        <p:txBody>
          <a:bodyPr/>
          <a:lstStyle/>
          <a:p>
            <a:pPr>
              <a:lnSpc>
                <a:spcPct val="100000"/>
              </a:lnSpc>
            </a:pPr>
            <a:r>
              <a:rPr lang="en-US" dirty="0">
                <a:cs typeface="Arial" pitchFamily="34" charset="0"/>
              </a:rPr>
              <a:t>ECLIPSE shows EXJADE FCT is</a:t>
            </a:r>
            <a:br>
              <a:rPr lang="en-US" dirty="0">
                <a:cs typeface="Arial" pitchFamily="34" charset="0"/>
              </a:rPr>
            </a:br>
            <a:r>
              <a:rPr lang="en-US" dirty="0">
                <a:cs typeface="Arial" pitchFamily="34" charset="0"/>
              </a:rPr>
              <a:t>the formulation patients prefer</a:t>
            </a:r>
            <a:endParaRPr lang="en-GB" dirty="0"/>
          </a:p>
        </p:txBody>
      </p:sp>
      <p:sp>
        <p:nvSpPr>
          <p:cNvPr id="9" name="Content Placeholder 8"/>
          <p:cNvSpPr>
            <a:spLocks noGrp="1"/>
          </p:cNvSpPr>
          <p:nvPr>
            <p:ph idx="1"/>
          </p:nvPr>
        </p:nvSpPr>
        <p:spPr>
          <a:xfrm>
            <a:off x="1059170" y="1902273"/>
            <a:ext cx="3696557" cy="353785"/>
          </a:xfrm>
        </p:spPr>
        <p:txBody>
          <a:bodyPr/>
          <a:lstStyle/>
          <a:p>
            <a:pPr marL="0" indent="0">
              <a:spcBef>
                <a:spcPts val="300"/>
              </a:spcBef>
              <a:spcAft>
                <a:spcPts val="600"/>
              </a:spcAft>
              <a:buNone/>
            </a:pPr>
            <a:r>
              <a:rPr lang="en-GB" sz="1800" dirty="0">
                <a:solidFill>
                  <a:schemeClr val="accent3"/>
                </a:solidFill>
              </a:rPr>
              <a:t>Among patients on EXJADE FCT</a:t>
            </a:r>
            <a:r>
              <a:rPr lang="en-GB" sz="1800" baseline="30000" dirty="0">
                <a:solidFill>
                  <a:schemeClr val="accent3"/>
                </a:solidFill>
              </a:rPr>
              <a:t>1</a:t>
            </a:r>
            <a:r>
              <a:rPr lang="en-GB" sz="1800" dirty="0">
                <a:solidFill>
                  <a:schemeClr val="accent3"/>
                </a:solidFill>
              </a:rPr>
              <a:t>:</a:t>
            </a:r>
          </a:p>
        </p:txBody>
      </p:sp>
      <p:sp>
        <p:nvSpPr>
          <p:cNvPr id="5" name="Content Placeholder 2"/>
          <p:cNvSpPr txBox="1">
            <a:spLocks/>
          </p:cNvSpPr>
          <p:nvPr/>
        </p:nvSpPr>
        <p:spPr bwMode="gray">
          <a:xfrm>
            <a:off x="943492" y="5755687"/>
            <a:ext cx="6549507" cy="5266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b="1" kern="0" dirty="0"/>
              <a:t>References: </a:t>
            </a:r>
            <a:r>
              <a:rPr lang="en-US" sz="900" b="1" kern="0" dirty="0" smtClean="0"/>
              <a:t>1.</a:t>
            </a:r>
            <a:r>
              <a:rPr lang="en-US" sz="900" dirty="0" smtClean="0">
                <a:solidFill>
                  <a:srgbClr val="1A1A1A"/>
                </a:solidFill>
                <a:latin typeface="DINPro-Light"/>
              </a:rPr>
              <a:t>Taher </a:t>
            </a:r>
            <a:r>
              <a:rPr lang="en-US" sz="900" dirty="0">
                <a:solidFill>
                  <a:srgbClr val="1A1A1A"/>
                </a:solidFill>
                <a:latin typeface="DINPro-Light"/>
              </a:rPr>
              <a:t>AT, </a:t>
            </a:r>
            <a:r>
              <a:rPr lang="en-US" sz="900" dirty="0" err="1">
                <a:solidFill>
                  <a:srgbClr val="1A1A1A"/>
                </a:solidFill>
                <a:latin typeface="DINPro-Light"/>
              </a:rPr>
              <a:t>Origa</a:t>
            </a:r>
            <a:r>
              <a:rPr lang="en-US" sz="900" dirty="0">
                <a:solidFill>
                  <a:srgbClr val="1A1A1A"/>
                </a:solidFill>
                <a:latin typeface="DINPro-Light"/>
              </a:rPr>
              <a:t> R, </a:t>
            </a:r>
            <a:r>
              <a:rPr lang="en-US" sz="900" dirty="0" err="1">
                <a:solidFill>
                  <a:srgbClr val="1A1A1A"/>
                </a:solidFill>
                <a:latin typeface="DINPro-Light"/>
              </a:rPr>
              <a:t>Perrotta</a:t>
            </a:r>
            <a:r>
              <a:rPr lang="en-US" sz="900" dirty="0">
                <a:solidFill>
                  <a:srgbClr val="1A1A1A"/>
                </a:solidFill>
                <a:latin typeface="DINPro-Light"/>
              </a:rPr>
              <a:t> S, et al. New film-coated tablet formulation of </a:t>
            </a:r>
            <a:r>
              <a:rPr lang="en-US" sz="900" dirty="0" err="1">
                <a:solidFill>
                  <a:srgbClr val="1A1A1A"/>
                </a:solidFill>
                <a:latin typeface="DINPro-Light"/>
              </a:rPr>
              <a:t>deferasirox</a:t>
            </a:r>
            <a:r>
              <a:rPr lang="en-US" sz="900" dirty="0">
                <a:solidFill>
                  <a:srgbClr val="1A1A1A"/>
                </a:solidFill>
                <a:latin typeface="DINPro-Light"/>
              </a:rPr>
              <a:t> is well tolerated in patients with thalassemia or lower-risk MDS: results of the randomized, phase II ECLIPSE study. </a:t>
            </a:r>
            <a:r>
              <a:rPr lang="de-DE" sz="900" i="1" dirty="0">
                <a:solidFill>
                  <a:srgbClr val="1A1A1A"/>
                </a:solidFill>
                <a:latin typeface="DINPro-LightItalic"/>
              </a:rPr>
              <a:t>Am J Hematol. </a:t>
            </a:r>
            <a:r>
              <a:rPr lang="de-DE" sz="900" dirty="0">
                <a:solidFill>
                  <a:srgbClr val="1A1A1A"/>
                </a:solidFill>
                <a:latin typeface="DINPro-Light"/>
              </a:rPr>
              <a:t>2017;92(5):</a:t>
            </a:r>
            <a:r>
              <a:rPr lang="de-DE" sz="900" dirty="0" smtClean="0">
                <a:solidFill>
                  <a:srgbClr val="1A1A1A"/>
                </a:solidFill>
                <a:latin typeface="DINPro-Light"/>
              </a:rPr>
              <a:t>420-428; </a:t>
            </a:r>
            <a:r>
              <a:rPr lang="en-US" sz="900" dirty="0" smtClean="0"/>
              <a:t> </a:t>
            </a:r>
            <a:r>
              <a:rPr lang="en-US" sz="900" b="1" kern="0" dirty="0" smtClean="0"/>
              <a:t>2</a:t>
            </a:r>
            <a:r>
              <a:rPr lang="en-US" sz="900" kern="0" dirty="0" smtClean="0"/>
              <a:t>. </a:t>
            </a:r>
            <a:r>
              <a:rPr lang="en-US" sz="900" kern="0" dirty="0" err="1" smtClean="0"/>
              <a:t>T</a:t>
            </a:r>
            <a:r>
              <a:rPr lang="en-US" sz="900" dirty="0" err="1" smtClean="0"/>
              <a:t>aher</a:t>
            </a:r>
            <a:r>
              <a:rPr lang="en-US" sz="900" dirty="0" smtClean="0"/>
              <a:t> </a:t>
            </a:r>
            <a:r>
              <a:rPr lang="en-US" sz="900" dirty="0"/>
              <a:t>AT, </a:t>
            </a:r>
            <a:r>
              <a:rPr lang="en-US" sz="900" dirty="0" err="1"/>
              <a:t>Origa</a:t>
            </a:r>
            <a:r>
              <a:rPr lang="en-US" sz="900" dirty="0"/>
              <a:t> R, et al. Patient-reported outcomes from a randomized phase II study of the </a:t>
            </a:r>
            <a:r>
              <a:rPr lang="en-US" sz="900" dirty="0" err="1"/>
              <a:t>deferasirox</a:t>
            </a:r>
            <a:r>
              <a:rPr lang="en-US" sz="900" dirty="0"/>
              <a:t> film-coated tablet in patients with transfusion-dependent anemias. Health and Quality of Life Outcomes (2018) </a:t>
            </a:r>
            <a:r>
              <a:rPr lang="en-US" sz="900" dirty="0" smtClean="0"/>
              <a:t>16:216</a:t>
            </a:r>
            <a:endParaRPr lang="en-US" sz="900" dirty="0"/>
          </a:p>
        </p:txBody>
      </p:sp>
      <p:sp>
        <p:nvSpPr>
          <p:cNvPr id="6" name="Content Placeholder 8"/>
          <p:cNvSpPr txBox="1">
            <a:spLocks/>
          </p:cNvSpPr>
          <p:nvPr/>
        </p:nvSpPr>
        <p:spPr bwMode="gray">
          <a:xfrm>
            <a:off x="5241315" y="1760225"/>
            <a:ext cx="3530775" cy="6474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spcBef>
                <a:spcPts val="300"/>
              </a:spcBef>
              <a:spcAft>
                <a:spcPts val="600"/>
              </a:spcAft>
              <a:buNone/>
            </a:pPr>
            <a:r>
              <a:rPr lang="en-US" sz="1800" dirty="0">
                <a:solidFill>
                  <a:schemeClr val="accent3"/>
                </a:solidFill>
              </a:rPr>
              <a:t>Enhanced patient experience</a:t>
            </a:r>
            <a:br>
              <a:rPr lang="en-US" sz="1800" dirty="0">
                <a:solidFill>
                  <a:schemeClr val="accent3"/>
                </a:solidFill>
              </a:rPr>
            </a:br>
            <a:r>
              <a:rPr lang="en-US" sz="1800" dirty="0">
                <a:solidFill>
                  <a:schemeClr val="accent3"/>
                </a:solidFill>
              </a:rPr>
              <a:t>and improved adherence</a:t>
            </a:r>
            <a:r>
              <a:rPr lang="en-US" sz="1800" baseline="30000" dirty="0">
                <a:solidFill>
                  <a:schemeClr val="accent3"/>
                </a:solidFill>
              </a:rPr>
              <a:t>2</a:t>
            </a:r>
          </a:p>
        </p:txBody>
      </p:sp>
      <p:grpSp>
        <p:nvGrpSpPr>
          <p:cNvPr id="13" name="Group 12"/>
          <p:cNvGrpSpPr/>
          <p:nvPr/>
        </p:nvGrpSpPr>
        <p:grpSpPr>
          <a:xfrm>
            <a:off x="1122949" y="2349384"/>
            <a:ext cx="3881968" cy="707886"/>
            <a:chOff x="1122949" y="2349384"/>
            <a:chExt cx="3881968" cy="707886"/>
          </a:xfrm>
        </p:grpSpPr>
        <p:sp>
          <p:nvSpPr>
            <p:cNvPr id="8" name="Rectangle 7"/>
            <p:cNvSpPr/>
            <p:nvPr/>
          </p:nvSpPr>
          <p:spPr>
            <a:xfrm>
              <a:off x="1122949" y="2349384"/>
              <a:ext cx="3881968" cy="707886"/>
            </a:xfrm>
            <a:prstGeom prst="rect">
              <a:avLst/>
            </a:prstGeom>
          </p:spPr>
          <p:txBody>
            <a:bodyPr wrap="square">
              <a:spAutoFit/>
            </a:bodyPr>
            <a:lstStyle/>
            <a:p>
              <a:pPr lvl="1">
                <a:spcBef>
                  <a:spcPts val="0"/>
                </a:spcBef>
                <a:spcAft>
                  <a:spcPts val="0"/>
                </a:spcAft>
              </a:pPr>
              <a:r>
                <a:rPr lang="en-US" sz="1600" b="1" dirty="0">
                  <a:solidFill>
                    <a:srgbClr val="585859"/>
                  </a:solidFill>
                </a:rPr>
                <a:t>4.5% </a:t>
              </a:r>
              <a:r>
                <a:rPr lang="en-US" sz="1600" dirty="0">
                  <a:solidFill>
                    <a:srgbClr val="585859"/>
                  </a:solidFill>
                </a:rPr>
                <a:t>reported any severe GI AE</a:t>
              </a:r>
            </a:p>
            <a:p>
              <a:pPr marL="627063" lvl="1" indent="-169863">
                <a:spcBef>
                  <a:spcPts val="0"/>
                </a:spcBef>
                <a:spcAft>
                  <a:spcPts val="0"/>
                </a:spcAft>
                <a:buClr>
                  <a:schemeClr val="accent1"/>
                </a:buClr>
                <a:buFont typeface="Arial" panose="020B0604020202020204" pitchFamily="34" charset="0"/>
                <a:buChar char="•"/>
              </a:pPr>
              <a:r>
                <a:rPr lang="en-US" sz="1200" dirty="0">
                  <a:solidFill>
                    <a:srgbClr val="585859"/>
                  </a:solidFill>
                </a:rPr>
                <a:t>17.5% of EXJADE DT patients reported</a:t>
              </a:r>
              <a:br>
                <a:rPr lang="en-US" sz="1200" dirty="0">
                  <a:solidFill>
                    <a:srgbClr val="585859"/>
                  </a:solidFill>
                </a:rPr>
              </a:br>
              <a:r>
                <a:rPr lang="en-US" sz="1200" dirty="0">
                  <a:solidFill>
                    <a:srgbClr val="585859"/>
                  </a:solidFill>
                </a:rPr>
                <a:t>any severe GI AE</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3302" y="2410305"/>
              <a:ext cx="382458" cy="424490"/>
            </a:xfrm>
            <a:prstGeom prst="rect">
              <a:avLst/>
            </a:prstGeom>
          </p:spPr>
        </p:pic>
      </p:grpSp>
      <p:sp>
        <p:nvSpPr>
          <p:cNvPr id="21" name="Slide Number Placeholder 3"/>
          <p:cNvSpPr>
            <a:spLocks noGrp="1"/>
          </p:cNvSpPr>
          <p:nvPr>
            <p:ph type="sldNum" sz="quarter" idx="4"/>
          </p:nvPr>
        </p:nvSpPr>
        <p:spPr>
          <a:xfrm>
            <a:off x="8590664" y="6575278"/>
            <a:ext cx="400035" cy="247031"/>
          </a:xfrm>
        </p:spPr>
        <p:txBody>
          <a:bodyPr/>
          <a:lstStyle/>
          <a:p>
            <a:r>
              <a:rPr lang="en-US" dirty="0"/>
              <a:t>14</a:t>
            </a:r>
            <a:endParaRPr lang="en-US" noProof="0" dirty="0"/>
          </a:p>
        </p:txBody>
      </p:sp>
      <p:grpSp>
        <p:nvGrpSpPr>
          <p:cNvPr id="15" name="Group 14"/>
          <p:cNvGrpSpPr/>
          <p:nvPr/>
        </p:nvGrpSpPr>
        <p:grpSpPr>
          <a:xfrm>
            <a:off x="5355293" y="3772509"/>
            <a:ext cx="2843655" cy="584775"/>
            <a:chOff x="5355293" y="3681891"/>
            <a:chExt cx="2843655" cy="584775"/>
          </a:xfrm>
        </p:grpSpPr>
        <p:sp>
          <p:nvSpPr>
            <p:cNvPr id="25" name="Pentagon 14"/>
            <p:cNvSpPr/>
            <p:nvPr/>
          </p:nvSpPr>
          <p:spPr>
            <a:xfrm rot="16200000">
              <a:off x="5422975" y="3670048"/>
              <a:ext cx="441672" cy="577035"/>
            </a:xfrm>
            <a:prstGeom prst="homePlate">
              <a:avLst>
                <a:gd name="adj" fmla="val 4747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681827" y="3681891"/>
              <a:ext cx="2517121" cy="584775"/>
            </a:xfrm>
            <a:prstGeom prst="rect">
              <a:avLst/>
            </a:prstGeom>
          </p:spPr>
          <p:txBody>
            <a:bodyPr wrap="square">
              <a:spAutoFit/>
            </a:bodyPr>
            <a:lstStyle/>
            <a:p>
              <a:pPr lvl="1">
                <a:spcBef>
                  <a:spcPts val="300"/>
                </a:spcBef>
                <a:spcAft>
                  <a:spcPts val="600"/>
                </a:spcAft>
              </a:pPr>
              <a:r>
                <a:rPr lang="en-US" sz="1600" dirty="0">
                  <a:solidFill>
                    <a:srgbClr val="585859"/>
                  </a:solidFill>
                </a:rPr>
                <a:t>Improved adherence and palatability</a:t>
              </a:r>
            </a:p>
          </p:txBody>
        </p:sp>
      </p:grpSp>
      <p:grpSp>
        <p:nvGrpSpPr>
          <p:cNvPr id="16" name="Group 15"/>
          <p:cNvGrpSpPr/>
          <p:nvPr/>
        </p:nvGrpSpPr>
        <p:grpSpPr>
          <a:xfrm>
            <a:off x="5355291" y="4572124"/>
            <a:ext cx="2753179" cy="584776"/>
            <a:chOff x="5355291" y="4515052"/>
            <a:chExt cx="2753179" cy="584776"/>
          </a:xfrm>
        </p:grpSpPr>
        <p:sp>
          <p:nvSpPr>
            <p:cNvPr id="2" name="Rectangle 1"/>
            <p:cNvSpPr/>
            <p:nvPr/>
          </p:nvSpPr>
          <p:spPr>
            <a:xfrm>
              <a:off x="5683245" y="4515052"/>
              <a:ext cx="2425225" cy="584776"/>
            </a:xfrm>
            <a:prstGeom prst="rect">
              <a:avLst/>
            </a:prstGeom>
          </p:spPr>
          <p:txBody>
            <a:bodyPr wrap="square">
              <a:spAutoFit/>
            </a:bodyPr>
            <a:lstStyle/>
            <a:p>
              <a:pPr lvl="1">
                <a:spcBef>
                  <a:spcPts val="300"/>
                </a:spcBef>
                <a:spcAft>
                  <a:spcPts val="600"/>
                </a:spcAft>
              </a:pPr>
              <a:r>
                <a:rPr lang="en-US" sz="1600" dirty="0">
                  <a:solidFill>
                    <a:srgbClr val="585859"/>
                  </a:solidFill>
                </a:rPr>
                <a:t>Increased satisfaction</a:t>
              </a:r>
            </a:p>
          </p:txBody>
        </p:sp>
        <p:sp>
          <p:nvSpPr>
            <p:cNvPr id="41" name="Pentagon 14"/>
            <p:cNvSpPr/>
            <p:nvPr/>
          </p:nvSpPr>
          <p:spPr>
            <a:xfrm rot="16200000">
              <a:off x="5422973" y="4495000"/>
              <a:ext cx="441672" cy="577035"/>
            </a:xfrm>
            <a:prstGeom prst="homePlate">
              <a:avLst>
                <a:gd name="adj" fmla="val 4747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5351772" y="2372024"/>
            <a:ext cx="3139939" cy="1100301"/>
            <a:chOff x="5351772" y="2380114"/>
            <a:chExt cx="3139939" cy="1100301"/>
          </a:xfrm>
        </p:grpSpPr>
        <p:sp>
          <p:nvSpPr>
            <p:cNvPr id="24" name="Rectangle 23"/>
            <p:cNvSpPr/>
            <p:nvPr/>
          </p:nvSpPr>
          <p:spPr>
            <a:xfrm>
              <a:off x="5688726" y="2380114"/>
              <a:ext cx="2802985" cy="1100301"/>
            </a:xfrm>
            <a:prstGeom prst="rect">
              <a:avLst/>
            </a:prstGeom>
          </p:spPr>
          <p:txBody>
            <a:bodyPr wrap="square">
              <a:spAutoFit/>
            </a:bodyPr>
            <a:lstStyle/>
            <a:p>
              <a:pPr lvl="1">
                <a:spcBef>
                  <a:spcPts val="300"/>
                </a:spcBef>
                <a:spcAft>
                  <a:spcPts val="600"/>
                </a:spcAft>
              </a:pPr>
              <a:r>
                <a:rPr lang="en-US" sz="1600" dirty="0">
                  <a:solidFill>
                    <a:srgbClr val="585859"/>
                  </a:solidFill>
                </a:rPr>
                <a:t>Fewer concerns</a:t>
              </a:r>
            </a:p>
            <a:p>
              <a:pPr lvl="1">
                <a:spcBef>
                  <a:spcPts val="300"/>
                </a:spcBef>
                <a:spcAft>
                  <a:spcPts val="600"/>
                </a:spcAft>
              </a:pPr>
              <a:r>
                <a:rPr lang="en-US" sz="1400" dirty="0">
                  <a:solidFill>
                    <a:srgbClr val="585859"/>
                  </a:solidFill>
                </a:rPr>
                <a:t>(</a:t>
              </a:r>
              <a:r>
                <a:rPr lang="en-US" sz="1400" dirty="0" err="1">
                  <a:solidFill>
                    <a:srgbClr val="585859"/>
                  </a:solidFill>
                </a:rPr>
                <a:t>ie</a:t>
              </a:r>
              <a:r>
                <a:rPr lang="en-US" sz="1400" dirty="0">
                  <a:solidFill>
                    <a:srgbClr val="585859"/>
                  </a:solidFill>
                </a:rPr>
                <a:t>, swallowing enough medication, limitations on daily activities, side effects)</a:t>
              </a:r>
            </a:p>
          </p:txBody>
        </p:sp>
        <p:sp>
          <p:nvSpPr>
            <p:cNvPr id="44" name="Pentagon 14"/>
            <p:cNvSpPr/>
            <p:nvPr/>
          </p:nvSpPr>
          <p:spPr>
            <a:xfrm rot="5400000">
              <a:off x="5419454" y="2397544"/>
              <a:ext cx="441672" cy="577035"/>
            </a:xfrm>
            <a:prstGeom prst="homePlate">
              <a:avLst>
                <a:gd name="adj" fmla="val 4747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1178260" y="4194141"/>
            <a:ext cx="3881968" cy="584775"/>
            <a:chOff x="1178260" y="4137069"/>
            <a:chExt cx="3881968" cy="584775"/>
          </a:xfrm>
        </p:grpSpPr>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8260" y="4211150"/>
              <a:ext cx="382458" cy="439715"/>
            </a:xfrm>
            <a:prstGeom prst="rect">
              <a:avLst/>
            </a:prstGeom>
          </p:spPr>
        </p:pic>
        <p:sp>
          <p:nvSpPr>
            <p:cNvPr id="40" name="Rectangle 39"/>
            <p:cNvSpPr/>
            <p:nvPr/>
          </p:nvSpPr>
          <p:spPr>
            <a:xfrm>
              <a:off x="1178260" y="4137069"/>
              <a:ext cx="3881968" cy="584775"/>
            </a:xfrm>
            <a:prstGeom prst="rect">
              <a:avLst/>
            </a:prstGeom>
          </p:spPr>
          <p:txBody>
            <a:bodyPr wrap="square">
              <a:spAutoFit/>
            </a:bodyPr>
            <a:lstStyle/>
            <a:p>
              <a:pPr lvl="1">
                <a:spcBef>
                  <a:spcPts val="2400"/>
                </a:spcBef>
                <a:spcAft>
                  <a:spcPts val="1200"/>
                </a:spcAft>
              </a:pPr>
              <a:r>
                <a:rPr lang="en-US" sz="1600" b="1" dirty="0" smtClean="0">
                  <a:solidFill>
                    <a:srgbClr val="585859"/>
                  </a:solidFill>
                </a:rPr>
                <a:t>92%</a:t>
              </a:r>
              <a:r>
                <a:rPr lang="en-US" sz="1600" dirty="0" smtClean="0">
                  <a:solidFill>
                    <a:srgbClr val="585859"/>
                  </a:solidFill>
                </a:rPr>
                <a:t> found FCT is very easy or easy to take </a:t>
              </a:r>
              <a:r>
                <a:rPr lang="en-US" sz="1400" baseline="30000" dirty="0" smtClean="0">
                  <a:solidFill>
                    <a:srgbClr val="585859"/>
                  </a:solidFill>
                </a:rPr>
                <a:t>2</a:t>
              </a:r>
              <a:endParaRPr lang="en-US" sz="1400" baseline="30000" dirty="0">
                <a:solidFill>
                  <a:srgbClr val="585859"/>
                </a:solidFill>
              </a:endParaRPr>
            </a:p>
          </p:txBody>
        </p:sp>
      </p:grpSp>
      <p:grpSp>
        <p:nvGrpSpPr>
          <p:cNvPr id="10" name="Group 9"/>
          <p:cNvGrpSpPr/>
          <p:nvPr/>
        </p:nvGrpSpPr>
        <p:grpSpPr>
          <a:xfrm>
            <a:off x="1122949" y="3216978"/>
            <a:ext cx="3881968" cy="523220"/>
            <a:chOff x="1122949" y="3216978"/>
            <a:chExt cx="3881968" cy="523220"/>
          </a:xfrm>
        </p:grpSpPr>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5065" y="3300033"/>
              <a:ext cx="382458" cy="424490"/>
            </a:xfrm>
            <a:prstGeom prst="rect">
              <a:avLst/>
            </a:prstGeom>
          </p:spPr>
        </p:pic>
        <p:sp>
          <p:nvSpPr>
            <p:cNvPr id="47" name="Rectangle 46"/>
            <p:cNvSpPr/>
            <p:nvPr/>
          </p:nvSpPr>
          <p:spPr>
            <a:xfrm>
              <a:off x="1122949" y="3216978"/>
              <a:ext cx="3881968" cy="523220"/>
            </a:xfrm>
            <a:prstGeom prst="rect">
              <a:avLst/>
            </a:prstGeom>
          </p:spPr>
          <p:txBody>
            <a:bodyPr wrap="square">
              <a:spAutoFit/>
            </a:bodyPr>
            <a:lstStyle/>
            <a:p>
              <a:pPr lvl="1">
                <a:spcBef>
                  <a:spcPts val="0"/>
                </a:spcBef>
                <a:spcAft>
                  <a:spcPts val="0"/>
                </a:spcAft>
              </a:pPr>
              <a:r>
                <a:rPr lang="en-US" sz="1600" b="1" dirty="0">
                  <a:solidFill>
                    <a:srgbClr val="585859"/>
                  </a:solidFill>
                </a:rPr>
                <a:t>1%</a:t>
              </a:r>
              <a:r>
                <a:rPr lang="en-US" sz="1600" dirty="0">
                  <a:solidFill>
                    <a:srgbClr val="585859"/>
                  </a:solidFill>
                </a:rPr>
                <a:t> reported severe diarrhea</a:t>
              </a:r>
              <a:endParaRPr lang="en-US" sz="2000" dirty="0">
                <a:solidFill>
                  <a:srgbClr val="585859"/>
                </a:solidFill>
              </a:endParaRPr>
            </a:p>
            <a:p>
              <a:pPr marL="627063" lvl="1" indent="-169863">
                <a:spcBef>
                  <a:spcPts val="0"/>
                </a:spcBef>
                <a:spcAft>
                  <a:spcPts val="0"/>
                </a:spcAft>
                <a:buClr>
                  <a:schemeClr val="accent1"/>
                </a:buClr>
                <a:buFont typeface="Arial" panose="020B0604020202020204" pitchFamily="34" charset="0"/>
                <a:buChar char="•"/>
              </a:pPr>
              <a:r>
                <a:rPr lang="en-US" sz="1200" dirty="0">
                  <a:solidFill>
                    <a:srgbClr val="585859"/>
                  </a:solidFill>
                </a:rPr>
                <a:t>7% of EXJADE DT reported severe diarrhea</a:t>
              </a:r>
              <a:endParaRPr lang="en-US" sz="1600" dirty="0">
                <a:solidFill>
                  <a:srgbClr val="585859"/>
                </a:solidFill>
              </a:endParaRPr>
            </a:p>
          </p:txBody>
        </p:sp>
      </p:grpSp>
    </p:spTree>
    <p:extLst>
      <p:ext uri="{BB962C8B-B14F-4D97-AF65-F5344CB8AC3E}">
        <p14:creationId xmlns:p14="http://schemas.microsoft.com/office/powerpoint/2010/main" val="67081387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sz="quarter" idx="1"/>
          </p:nvPr>
        </p:nvSpPr>
        <p:spPr>
          <a:xfrm>
            <a:off x="3288483" y="4116462"/>
            <a:ext cx="4892341" cy="1271587"/>
          </a:xfrm>
        </p:spPr>
        <p:txBody>
          <a:bodyPr/>
          <a:lstStyle/>
          <a:p>
            <a:r>
              <a:rPr lang="en-US" sz="3200" spc="300" dirty="0"/>
              <a:t>Questions?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9200" y="1669219"/>
            <a:ext cx="4151376" cy="1536192"/>
          </a:xfrm>
          <a:prstGeom prst="rect">
            <a:avLst/>
          </a:prstGeom>
        </p:spPr>
      </p:pic>
    </p:spTree>
    <p:extLst>
      <p:ext uri="{BB962C8B-B14F-4D97-AF65-F5344CB8AC3E}">
        <p14:creationId xmlns:p14="http://schemas.microsoft.com/office/powerpoint/2010/main" val="289381293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83" y="376545"/>
            <a:ext cx="8318530" cy="560153"/>
          </a:xfrm>
        </p:spPr>
        <p:txBody>
          <a:bodyPr/>
          <a:lstStyle/>
          <a:p>
            <a:r>
              <a:rPr lang="en-US" dirty="0"/>
              <a:t>Important safety information</a:t>
            </a:r>
          </a:p>
        </p:txBody>
      </p:sp>
      <p:sp>
        <p:nvSpPr>
          <p:cNvPr id="3" name="Content Placeholder 2"/>
          <p:cNvSpPr>
            <a:spLocks noGrp="1"/>
          </p:cNvSpPr>
          <p:nvPr>
            <p:ph idx="1"/>
          </p:nvPr>
        </p:nvSpPr>
        <p:spPr>
          <a:xfrm>
            <a:off x="939567" y="1472035"/>
            <a:ext cx="7971351" cy="3935988"/>
          </a:xfrm>
        </p:spPr>
        <p:txBody>
          <a:bodyPr/>
          <a:lstStyle/>
          <a:p>
            <a:pPr marL="0" indent="0" algn="just">
              <a:buNone/>
            </a:pPr>
            <a:r>
              <a:rPr lang="en-US" sz="1050" b="1" dirty="0"/>
              <a:t>EXJADE</a:t>
            </a:r>
            <a:endParaRPr lang="en-IN" sz="1050" dirty="0"/>
          </a:p>
          <a:p>
            <a:pPr marL="0" indent="0">
              <a:buNone/>
            </a:pPr>
            <a:r>
              <a:rPr lang="en-US" sz="1050" b="1" dirty="0" smtClean="0"/>
              <a:t>Important </a:t>
            </a:r>
            <a:r>
              <a:rPr lang="en-US" sz="1050" b="1" dirty="0"/>
              <a:t>note: </a:t>
            </a:r>
            <a:r>
              <a:rPr lang="en-US" sz="1050" dirty="0"/>
              <a:t>Before prescribing, consult full prescribing information. </a:t>
            </a:r>
          </a:p>
          <a:p>
            <a:pPr marL="0" indent="0">
              <a:buNone/>
            </a:pPr>
            <a:r>
              <a:rPr lang="en-US" sz="1050" b="1" dirty="0"/>
              <a:t>Presentation: </a:t>
            </a:r>
            <a:endParaRPr lang="en-US" sz="1050" dirty="0"/>
          </a:p>
          <a:p>
            <a:pPr marL="0" indent="0">
              <a:buNone/>
            </a:pPr>
            <a:r>
              <a:rPr lang="en-US" sz="1050" b="1" i="1" dirty="0"/>
              <a:t>Exjade® dispersible tablets </a:t>
            </a:r>
            <a:endParaRPr lang="en-US" sz="1050" dirty="0"/>
          </a:p>
          <a:p>
            <a:pPr marL="0" indent="0">
              <a:buNone/>
            </a:pPr>
            <a:r>
              <a:rPr lang="en-US" sz="1050" dirty="0"/>
              <a:t>Dispersible tablets containing 125 mg, 250 mg or 500 mg of </a:t>
            </a:r>
            <a:r>
              <a:rPr lang="en-US" sz="1050" dirty="0" err="1"/>
              <a:t>deferasirox</a:t>
            </a:r>
            <a:r>
              <a:rPr lang="en-US" sz="1050" dirty="0"/>
              <a:t>. </a:t>
            </a:r>
          </a:p>
          <a:p>
            <a:pPr marL="0" indent="0">
              <a:buNone/>
            </a:pPr>
            <a:r>
              <a:rPr lang="en-US" sz="1050" b="1" i="1" dirty="0"/>
              <a:t>Exjade® film-coated tablets </a:t>
            </a:r>
            <a:endParaRPr lang="en-US" sz="1050" dirty="0"/>
          </a:p>
          <a:p>
            <a:pPr marL="0" indent="0">
              <a:buNone/>
            </a:pPr>
            <a:r>
              <a:rPr lang="en-US" sz="1050" dirty="0"/>
              <a:t>Film-coated tablets containing 90 mg, 180 mg or 360 mg of </a:t>
            </a:r>
            <a:r>
              <a:rPr lang="en-US" sz="1050" dirty="0" err="1"/>
              <a:t>deferasirox</a:t>
            </a:r>
            <a:r>
              <a:rPr lang="en-US" sz="1050" dirty="0"/>
              <a:t>. </a:t>
            </a:r>
          </a:p>
          <a:p>
            <a:pPr marL="0" indent="0">
              <a:buNone/>
            </a:pPr>
            <a:r>
              <a:rPr lang="en-US" sz="1050" b="1" dirty="0"/>
              <a:t>Indications: </a:t>
            </a:r>
            <a:endParaRPr lang="en-US" sz="1050" dirty="0"/>
          </a:p>
          <a:p>
            <a:pPr marL="0" indent="0">
              <a:buNone/>
            </a:pPr>
            <a:r>
              <a:rPr lang="en-US" sz="1050" dirty="0"/>
              <a:t>EXJADE is indicated for the treatment of chronic iron overload due to blood transfusions (</a:t>
            </a:r>
            <a:r>
              <a:rPr lang="en-US" sz="1050" dirty="0" err="1"/>
              <a:t>transfusional</a:t>
            </a:r>
            <a:r>
              <a:rPr lang="en-US" sz="1050" dirty="0"/>
              <a:t> </a:t>
            </a:r>
            <a:r>
              <a:rPr lang="en-US" sz="1050" dirty="0" err="1"/>
              <a:t>haemosiderosis</a:t>
            </a:r>
            <a:r>
              <a:rPr lang="en-US" sz="1050" dirty="0"/>
              <a:t>) in β-thalassemia, sickle cell disease and other rare anemias in adult and pediatric patients (aged 6 years and over). </a:t>
            </a:r>
          </a:p>
          <a:p>
            <a:pPr marL="0" indent="0">
              <a:buNone/>
            </a:pPr>
            <a:r>
              <a:rPr lang="en-US" sz="1050" dirty="0"/>
              <a:t>Exjade is also indicated in the management of chronic iron overload in pediatric patients aged 2 to 5 years who are unable to take </a:t>
            </a:r>
            <a:r>
              <a:rPr lang="en-US" sz="1050" dirty="0" err="1"/>
              <a:t>deferoxamine</a:t>
            </a:r>
            <a:r>
              <a:rPr lang="en-US" sz="1050" dirty="0"/>
              <a:t> therapy or in whom </a:t>
            </a:r>
            <a:r>
              <a:rPr lang="en-US" sz="1050" dirty="0" err="1"/>
              <a:t>deferoxamine</a:t>
            </a:r>
            <a:r>
              <a:rPr lang="en-US" sz="1050" dirty="0"/>
              <a:t> has proven ineffective. </a:t>
            </a:r>
          </a:p>
          <a:p>
            <a:pPr marL="0" indent="0">
              <a:buNone/>
            </a:pPr>
            <a:r>
              <a:rPr lang="en-US" sz="1050" dirty="0"/>
              <a:t>EXJADE is also indicated for the treatment of chronic iron overload in patients with non-transfusion-dependent thalassemia syndromes aged 10 years and older. </a:t>
            </a:r>
            <a:endParaRPr lang="en-IN" sz="200"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14</a:t>
            </a:fld>
            <a:endParaRPr lang="en-US" noProof="0" dirty="0"/>
          </a:p>
        </p:txBody>
      </p:sp>
    </p:spTree>
    <p:extLst>
      <p:ext uri="{BB962C8B-B14F-4D97-AF65-F5344CB8AC3E}">
        <p14:creationId xmlns:p14="http://schemas.microsoft.com/office/powerpoint/2010/main" val="207502585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83" y="376545"/>
            <a:ext cx="8318530" cy="560153"/>
          </a:xfrm>
        </p:spPr>
        <p:txBody>
          <a:bodyPr/>
          <a:lstStyle/>
          <a:p>
            <a:r>
              <a:rPr lang="en-US" dirty="0"/>
              <a:t>Important safety information (</a:t>
            </a:r>
            <a:r>
              <a:rPr lang="en-US" dirty="0" err="1"/>
              <a:t>cont</a:t>
            </a:r>
            <a:r>
              <a:rPr lang="en-US" dirty="0"/>
              <a:t>)</a:t>
            </a:r>
          </a:p>
        </p:txBody>
      </p:sp>
      <p:sp>
        <p:nvSpPr>
          <p:cNvPr id="3" name="Content Placeholder 2"/>
          <p:cNvSpPr>
            <a:spLocks noGrp="1"/>
          </p:cNvSpPr>
          <p:nvPr>
            <p:ph idx="1"/>
          </p:nvPr>
        </p:nvSpPr>
        <p:spPr>
          <a:xfrm>
            <a:off x="939567" y="1472034"/>
            <a:ext cx="7971351" cy="4819037"/>
          </a:xfrm>
        </p:spPr>
        <p:txBody>
          <a:bodyPr/>
          <a:lstStyle/>
          <a:p>
            <a:pPr marL="0" indent="0" algn="just">
              <a:lnSpc>
                <a:spcPct val="100000"/>
              </a:lnSpc>
              <a:spcBef>
                <a:spcPts val="0"/>
              </a:spcBef>
              <a:spcAft>
                <a:spcPts val="600"/>
              </a:spcAft>
              <a:buNone/>
            </a:pPr>
            <a:r>
              <a:rPr lang="en-US" sz="900" b="1" dirty="0"/>
              <a:t>T</a:t>
            </a:r>
            <a:r>
              <a:rPr lang="en-US" sz="900" b="1" dirty="0" smtClean="0"/>
              <a:t>ransfusion-dependent </a:t>
            </a:r>
            <a:r>
              <a:rPr lang="en-US" sz="900" b="1" dirty="0"/>
              <a:t>thalassemia </a:t>
            </a:r>
            <a:r>
              <a:rPr lang="en-US" sz="900" b="1" dirty="0" smtClean="0"/>
              <a:t>(TDT</a:t>
            </a:r>
            <a:r>
              <a:rPr lang="en-US" sz="900" b="1" dirty="0"/>
              <a:t>) </a:t>
            </a:r>
            <a:r>
              <a:rPr lang="en-US" sz="900" b="1" dirty="0" smtClean="0"/>
              <a:t>syndromes</a:t>
            </a:r>
            <a:endParaRPr lang="en-US" sz="900" dirty="0" smtClean="0"/>
          </a:p>
          <a:p>
            <a:pPr marL="0" indent="0" algn="just">
              <a:lnSpc>
                <a:spcPct val="100000"/>
              </a:lnSpc>
              <a:spcBef>
                <a:spcPts val="0"/>
              </a:spcBef>
              <a:spcAft>
                <a:spcPts val="600"/>
              </a:spcAft>
              <a:buNone/>
            </a:pPr>
            <a:r>
              <a:rPr lang="en-US" sz="900" dirty="0" smtClean="0"/>
              <a:t>EXJADE </a:t>
            </a:r>
            <a:r>
              <a:rPr lang="en-US" sz="900" dirty="0"/>
              <a:t>film-coated tablets</a:t>
            </a:r>
          </a:p>
          <a:p>
            <a:pPr marL="0" indent="0" algn="just">
              <a:lnSpc>
                <a:spcPct val="100000"/>
              </a:lnSpc>
              <a:spcBef>
                <a:spcPts val="0"/>
              </a:spcBef>
              <a:spcAft>
                <a:spcPts val="600"/>
              </a:spcAft>
              <a:buNone/>
            </a:pPr>
            <a:r>
              <a:rPr lang="en-US" sz="900" b="1" dirty="0"/>
              <a:t>Dosage</a:t>
            </a:r>
          </a:p>
          <a:p>
            <a:pPr marL="0" indent="0" algn="just">
              <a:lnSpc>
                <a:spcPct val="100000"/>
              </a:lnSpc>
              <a:spcBef>
                <a:spcPts val="0"/>
              </a:spcBef>
              <a:spcAft>
                <a:spcPts val="600"/>
              </a:spcAft>
              <a:buNone/>
            </a:pPr>
            <a:r>
              <a:rPr lang="en-US" sz="900" dirty="0"/>
              <a:t>It is recommended that therapy with Exjade film-coated tablets be started after the transfusion of approximately 20 units (about 100 mL/kg) of packed red blood cells or when there is evidence from clinical monitoring that chronic iron overload is present (e.g. serum ferritin &gt;1,000 microgram/L). Doses (in mg/kg) must be calculated and rounded to the nearest whole tablet size.</a:t>
            </a:r>
          </a:p>
          <a:p>
            <a:pPr marL="0" indent="0" algn="just">
              <a:lnSpc>
                <a:spcPct val="100000"/>
              </a:lnSpc>
              <a:spcBef>
                <a:spcPts val="0"/>
              </a:spcBef>
              <a:spcAft>
                <a:spcPts val="600"/>
              </a:spcAft>
              <a:buNone/>
            </a:pPr>
            <a:r>
              <a:rPr lang="en-US" sz="900" dirty="0"/>
              <a:t>The goals of iron chelation therapy are to remove the amount of iron administered in transfusions and, as required, to reduce the existing iron burden. The decision to remove accumulated iron should be individualized based on anticipated clinical benefit and risks of chelation therapy.</a:t>
            </a:r>
          </a:p>
          <a:p>
            <a:pPr marL="0" indent="0" algn="just">
              <a:lnSpc>
                <a:spcPct val="100000"/>
              </a:lnSpc>
              <a:spcBef>
                <a:spcPts val="0"/>
              </a:spcBef>
              <a:spcAft>
                <a:spcPts val="600"/>
              </a:spcAft>
              <a:buNone/>
            </a:pPr>
            <a:r>
              <a:rPr lang="en-US" sz="900" dirty="0"/>
              <a:t>Exjade film-coated tablets are a strength-adjusted formulation of </a:t>
            </a:r>
            <a:r>
              <a:rPr lang="en-US" sz="900" dirty="0" err="1"/>
              <a:t>deferasirox</a:t>
            </a:r>
            <a:r>
              <a:rPr lang="en-US" sz="900" dirty="0"/>
              <a:t> with higher bioavailability compared to the Exjade dispersible tablet formulation (see section Clinical Pharmacology). For patients who are currently on chelation therapy with Exjade dispersible tablet and switching to Exjade film-coated tablet, the dose of Exjade film-coated tablet should be 30% lower than the dose of Exjade, rounded to the nearest whole tablet, as shown in table 3.</a:t>
            </a:r>
          </a:p>
          <a:p>
            <a:pPr marL="0" indent="0" algn="just">
              <a:lnSpc>
                <a:spcPct val="100000"/>
              </a:lnSpc>
              <a:spcBef>
                <a:spcPts val="0"/>
              </a:spcBef>
              <a:spcAft>
                <a:spcPts val="600"/>
              </a:spcAft>
              <a:buNone/>
            </a:pPr>
            <a:r>
              <a:rPr lang="en-US" sz="900" b="1" dirty="0"/>
              <a:t>Starting dose</a:t>
            </a:r>
          </a:p>
          <a:p>
            <a:pPr marL="0" indent="0" algn="just">
              <a:lnSpc>
                <a:spcPct val="100000"/>
              </a:lnSpc>
              <a:spcBef>
                <a:spcPts val="0"/>
              </a:spcBef>
              <a:spcAft>
                <a:spcPts val="600"/>
              </a:spcAft>
              <a:buNone/>
            </a:pPr>
            <a:r>
              <a:rPr lang="en-US" sz="900" dirty="0"/>
              <a:t>The recommended initial daily dose of Exjade film-coated tablet is 14 mg/kg body weight.</a:t>
            </a:r>
          </a:p>
          <a:p>
            <a:pPr marL="0" indent="0" algn="just">
              <a:lnSpc>
                <a:spcPct val="100000"/>
              </a:lnSpc>
              <a:spcBef>
                <a:spcPts val="0"/>
              </a:spcBef>
              <a:spcAft>
                <a:spcPts val="600"/>
              </a:spcAft>
              <a:buNone/>
            </a:pPr>
            <a:r>
              <a:rPr lang="en-US" sz="900" dirty="0"/>
              <a:t>An initial daily dose of 21 mg/kg may be considered for patients receiving more than 14 mL/kg/month of packed red blood cells (approximately &gt;4 units/month for an adult), and for whom the objective is reduction of iron overload.</a:t>
            </a:r>
          </a:p>
          <a:p>
            <a:pPr marL="0" indent="0" algn="just">
              <a:lnSpc>
                <a:spcPct val="100000"/>
              </a:lnSpc>
              <a:spcBef>
                <a:spcPts val="0"/>
              </a:spcBef>
              <a:spcAft>
                <a:spcPts val="600"/>
              </a:spcAft>
              <a:buNone/>
            </a:pPr>
            <a:r>
              <a:rPr lang="en-US" sz="900" dirty="0"/>
              <a:t>An initial daily dose of 7 mg/kg may be considered for patients receiving less than 7 mL/kg/month of packed red blood cells (approximately &lt;2 units/month for an adult), and for whom the objective is maintenance of the body iron level. For patients already well-managed on treatment with </a:t>
            </a:r>
            <a:r>
              <a:rPr lang="en-US" sz="900" dirty="0" err="1"/>
              <a:t>deferoxamine</a:t>
            </a:r>
            <a:r>
              <a:rPr lang="en-US" sz="900" dirty="0"/>
              <a:t>, a starting dose of Exjade film-coated tablet that is numerically one third of the </a:t>
            </a:r>
            <a:r>
              <a:rPr lang="en-US" sz="900" dirty="0" err="1"/>
              <a:t>deferoxamine</a:t>
            </a:r>
            <a:r>
              <a:rPr lang="en-US" sz="900" dirty="0"/>
              <a:t> dose could be considered (e.g. a patient receiving 40 mg/kg/day of </a:t>
            </a:r>
            <a:r>
              <a:rPr lang="en-US" sz="900" dirty="0" err="1"/>
              <a:t>deferoxamine</a:t>
            </a:r>
            <a:r>
              <a:rPr lang="en-US" sz="900" dirty="0"/>
              <a:t> for 5 days per week (or equivalent) could be transferred to a starting daily dose of 14 mg/kg/day of Exjade film-coated tablet).</a:t>
            </a:r>
          </a:p>
          <a:p>
            <a:pPr marL="0" indent="0" algn="just">
              <a:lnSpc>
                <a:spcPct val="100000"/>
              </a:lnSpc>
              <a:spcBef>
                <a:spcPts val="0"/>
              </a:spcBef>
              <a:spcAft>
                <a:spcPts val="600"/>
              </a:spcAft>
              <a:buNone/>
            </a:pPr>
            <a:r>
              <a:rPr lang="en-US" sz="900" b="1" dirty="0"/>
              <a:t>Dose adjustment</a:t>
            </a:r>
          </a:p>
          <a:p>
            <a:pPr marL="0" indent="0" algn="just">
              <a:lnSpc>
                <a:spcPct val="100000"/>
              </a:lnSpc>
              <a:spcBef>
                <a:spcPts val="0"/>
              </a:spcBef>
              <a:spcAft>
                <a:spcPts val="600"/>
              </a:spcAft>
              <a:buNone/>
            </a:pPr>
            <a:r>
              <a:rPr lang="en-US" sz="900" dirty="0"/>
              <a:t>It is recommended that serum ferritin be monitored every month and that the dose of Exjade film-coated tablet is adjusted if necessary every 3 to 6 months based on the trends in serum ferritin. Dose adjustments may be made in steps of 3.5 to 7 mg/kg and are to be tailored to the individual patient’s response and therapeutic goals (maintenance or reduction of iron burden). In patients not adequately controlled with doses of 21 mg/kg (e.g. serum ferritin levels persistently above 2500 microgram/L and not showing a decreasing trend over time), doses of up to 28 mg/kg may be considered. Doses above 28 mg/kg are not recommended because there is only limited experience with doses above this level.</a:t>
            </a:r>
          </a:p>
          <a:p>
            <a:pPr marL="0" indent="0" algn="just">
              <a:lnSpc>
                <a:spcPct val="100000"/>
              </a:lnSpc>
              <a:spcBef>
                <a:spcPts val="0"/>
              </a:spcBef>
              <a:spcAft>
                <a:spcPts val="600"/>
              </a:spcAft>
              <a:buNone/>
            </a:pPr>
            <a:endParaRPr lang="en-US" sz="900"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15</a:t>
            </a:fld>
            <a:endParaRPr lang="en-US" noProof="0" dirty="0"/>
          </a:p>
        </p:txBody>
      </p:sp>
    </p:spTree>
    <p:extLst>
      <p:ext uri="{BB962C8B-B14F-4D97-AF65-F5344CB8AC3E}">
        <p14:creationId xmlns:p14="http://schemas.microsoft.com/office/powerpoint/2010/main" val="25133392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83" y="376545"/>
            <a:ext cx="8318530" cy="560153"/>
          </a:xfrm>
        </p:spPr>
        <p:txBody>
          <a:bodyPr/>
          <a:lstStyle/>
          <a:p>
            <a:r>
              <a:rPr lang="en-US" dirty="0"/>
              <a:t>Important safety information (</a:t>
            </a:r>
            <a:r>
              <a:rPr lang="en-US" dirty="0" err="1"/>
              <a:t>cont</a:t>
            </a:r>
            <a:r>
              <a:rPr lang="en-US" dirty="0"/>
              <a:t>)</a:t>
            </a:r>
          </a:p>
        </p:txBody>
      </p:sp>
      <p:sp>
        <p:nvSpPr>
          <p:cNvPr id="3" name="Content Placeholder 2"/>
          <p:cNvSpPr>
            <a:spLocks noGrp="1"/>
          </p:cNvSpPr>
          <p:nvPr>
            <p:ph idx="1"/>
          </p:nvPr>
        </p:nvSpPr>
        <p:spPr>
          <a:xfrm>
            <a:off x="1019348" y="1167234"/>
            <a:ext cx="7971351" cy="4828181"/>
          </a:xfrm>
        </p:spPr>
        <p:txBody>
          <a:bodyPr/>
          <a:lstStyle/>
          <a:p>
            <a:r>
              <a:rPr lang="en-US" sz="900" dirty="0"/>
              <a:t>In patients treated with dose greater than 21 mg/kg, dose reductions in steps of 3.5 to 7 mg/kg should be considered when control has been achieved (e.g. serum ferritin levels persistently below 2,500 microgram/L and showing a decreasing trend over time). In patients whose serum ferritin level has reached the target (usually between 500 and 1,000 microgram/L), dose reductions in steps of 3.5 to 7 mg/kg should be considered to maintain serum ferritin levels within the target range. If serum ferritin falls consistently below 500 microgram/L, an interruption of treatment should be considered. As with other iron </a:t>
            </a:r>
            <a:r>
              <a:rPr lang="en-US" sz="900" dirty="0" err="1"/>
              <a:t>chelator</a:t>
            </a:r>
            <a:r>
              <a:rPr lang="en-US" sz="900" dirty="0"/>
              <a:t> treatment, the risk of toxicity of Exjade film-coated tablet may be increased when inappropriately high doses are given in patients with a low iron burden or with serum ferritin levels that are only slightly elevated (see section Warnings and precautions). </a:t>
            </a:r>
          </a:p>
          <a:p>
            <a:r>
              <a:rPr lang="en-US" sz="900" dirty="0"/>
              <a:t>The corresponding recommended doses for both formulations are shown in Table 1. </a:t>
            </a:r>
          </a:p>
          <a:p>
            <a:pPr marL="0" indent="0" algn="just">
              <a:lnSpc>
                <a:spcPct val="100000"/>
              </a:lnSpc>
              <a:spcBef>
                <a:spcPts val="0"/>
              </a:spcBef>
              <a:spcAft>
                <a:spcPts val="600"/>
              </a:spcAft>
              <a:buNone/>
            </a:pPr>
            <a:endParaRPr lang="en-IN" sz="900" dirty="0"/>
          </a:p>
          <a:p>
            <a:pPr marL="0" indent="0" algn="just">
              <a:lnSpc>
                <a:spcPct val="100000"/>
              </a:lnSpc>
              <a:spcBef>
                <a:spcPts val="0"/>
              </a:spcBef>
              <a:spcAft>
                <a:spcPts val="600"/>
              </a:spcAft>
              <a:buNone/>
            </a:pPr>
            <a:endParaRPr lang="en-US" sz="900"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16</a:t>
            </a:fld>
            <a:endParaRPr lang="en-US" noProof="0" dirty="0"/>
          </a:p>
        </p:txBody>
      </p:sp>
      <p:pic>
        <p:nvPicPr>
          <p:cNvPr id="5" name="Picture 4"/>
          <p:cNvPicPr>
            <a:picLocks noChangeAspect="1"/>
          </p:cNvPicPr>
          <p:nvPr/>
        </p:nvPicPr>
        <p:blipFill>
          <a:blip r:embed="rId3"/>
          <a:stretch>
            <a:fillRect/>
          </a:stretch>
        </p:blipFill>
        <p:spPr>
          <a:xfrm>
            <a:off x="1199264" y="2547257"/>
            <a:ext cx="7391400" cy="3303270"/>
          </a:xfrm>
          <a:prstGeom prst="rect">
            <a:avLst/>
          </a:prstGeom>
        </p:spPr>
      </p:pic>
    </p:spTree>
    <p:extLst>
      <p:ext uri="{BB962C8B-B14F-4D97-AF65-F5344CB8AC3E}">
        <p14:creationId xmlns:p14="http://schemas.microsoft.com/office/powerpoint/2010/main" val="335033825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83" y="376545"/>
            <a:ext cx="8318530" cy="560153"/>
          </a:xfrm>
        </p:spPr>
        <p:txBody>
          <a:bodyPr/>
          <a:lstStyle/>
          <a:p>
            <a:r>
              <a:rPr lang="en-US" dirty="0"/>
              <a:t>Important safety information (</a:t>
            </a:r>
            <a:r>
              <a:rPr lang="en-US" dirty="0" err="1"/>
              <a:t>cont</a:t>
            </a:r>
            <a:r>
              <a:rPr lang="en-US" dirty="0"/>
              <a:t>)</a:t>
            </a:r>
          </a:p>
        </p:txBody>
      </p:sp>
      <p:sp>
        <p:nvSpPr>
          <p:cNvPr id="3" name="Content Placeholder 2"/>
          <p:cNvSpPr>
            <a:spLocks noGrp="1"/>
          </p:cNvSpPr>
          <p:nvPr>
            <p:ph idx="1"/>
          </p:nvPr>
        </p:nvSpPr>
        <p:spPr>
          <a:xfrm>
            <a:off x="939567" y="1472035"/>
            <a:ext cx="7971351" cy="4447502"/>
          </a:xfrm>
        </p:spPr>
        <p:txBody>
          <a:bodyPr/>
          <a:lstStyle/>
          <a:p>
            <a:pPr marL="0" indent="0" algn="just">
              <a:lnSpc>
                <a:spcPct val="100000"/>
              </a:lnSpc>
              <a:buNone/>
            </a:pPr>
            <a:r>
              <a:rPr lang="en-US" sz="1000" b="1" dirty="0"/>
              <a:t>Non-transfusion-dependent thalassemia (NTDT) </a:t>
            </a:r>
            <a:r>
              <a:rPr lang="en-US" sz="1000" b="1" dirty="0" smtClean="0"/>
              <a:t>syndromes</a:t>
            </a:r>
            <a:endParaRPr lang="en-IN" sz="900" dirty="0"/>
          </a:p>
          <a:p>
            <a:pPr marL="0" indent="0">
              <a:buNone/>
            </a:pPr>
            <a:r>
              <a:rPr lang="en-US" sz="900" b="1" i="1" dirty="0"/>
              <a:t>Exjade film-coated tablets </a:t>
            </a:r>
            <a:endParaRPr lang="en-US" sz="900" dirty="0"/>
          </a:p>
          <a:p>
            <a:pPr marL="0" indent="0">
              <a:buNone/>
            </a:pPr>
            <a:r>
              <a:rPr lang="en-US" sz="900" b="1" dirty="0"/>
              <a:t>Dosage </a:t>
            </a:r>
            <a:endParaRPr lang="en-US" sz="900" dirty="0"/>
          </a:p>
          <a:p>
            <a:pPr marL="0" indent="0">
              <a:buNone/>
            </a:pPr>
            <a:r>
              <a:rPr lang="en-US" sz="900" dirty="0"/>
              <a:t>Chelation therapy should only be initiated when there is evidence of iron overload (liver iron concentration (LIC) ≥5 mg Fe/g dry weight (</a:t>
            </a:r>
            <a:r>
              <a:rPr lang="en-US" sz="900" dirty="0" err="1"/>
              <a:t>dw</a:t>
            </a:r>
            <a:r>
              <a:rPr lang="en-US" sz="900" dirty="0"/>
              <a:t>) or serum ferritin consistently &gt;800 microgram/L) [69]. In patients with no LIC assessment, caution should be taken during chelation therapy to minimize the risk of over-chelation. </a:t>
            </a:r>
          </a:p>
          <a:p>
            <a:pPr marL="0" indent="0">
              <a:buNone/>
            </a:pPr>
            <a:r>
              <a:rPr lang="en-US" sz="900" dirty="0"/>
              <a:t>Exjade film-coated tablets are a strength-adjusted formulation of </a:t>
            </a:r>
            <a:r>
              <a:rPr lang="en-US" sz="900" dirty="0" err="1"/>
              <a:t>deferasirox</a:t>
            </a:r>
            <a:r>
              <a:rPr lang="en-US" sz="900" dirty="0"/>
              <a:t> with higher bioavailability compared to the Exjade dispersible tablet formulation (see section Clinical Pharmacology). For patients who are currently on chelation therapy with Exjade dispersible tablet and switching to Exjade film-coated tablet, the dose of Exjade film-coated tablet should be 30% lower than the dose of Exjade dispersible tablet, rounded to the nearest whole tablet. </a:t>
            </a:r>
          </a:p>
          <a:p>
            <a:pPr marL="0" indent="0">
              <a:buNone/>
            </a:pPr>
            <a:r>
              <a:rPr lang="en-US" sz="900" b="1" dirty="0"/>
              <a:t>Starting dose </a:t>
            </a:r>
            <a:endParaRPr lang="en-US" sz="900" dirty="0"/>
          </a:p>
          <a:p>
            <a:pPr marL="0" indent="0">
              <a:buNone/>
            </a:pPr>
            <a:r>
              <a:rPr lang="en-US" sz="900" dirty="0"/>
              <a:t>The recommended initial daily dose of Exjade film-coated tablet is 7 mg/kg body weight. </a:t>
            </a:r>
            <a:endParaRPr lang="en-US" sz="900" dirty="0" smtClean="0"/>
          </a:p>
          <a:p>
            <a:r>
              <a:rPr lang="en-US" sz="100" dirty="0"/>
              <a:t>Dose adjustment</a:t>
            </a:r>
          </a:p>
          <a:p>
            <a:pPr marL="0" indent="0">
              <a:buNone/>
            </a:pPr>
            <a:r>
              <a:rPr lang="en-US" sz="900" dirty="0"/>
              <a:t>It is recommended that serum ferritin be monitored every month. Every 3 to 6 months of treatment, consider a dose increase in increments of 3.5 to 7 mg/kg if the patient’s LIC is ≥7 mg Fe/g </a:t>
            </a:r>
            <a:r>
              <a:rPr lang="en-US" sz="900" dirty="0" err="1"/>
              <a:t>dw</a:t>
            </a:r>
            <a:r>
              <a:rPr lang="en-US" sz="900" dirty="0"/>
              <a:t>, or serum ferritin is consistently &gt;2,000 microgram/L and not showing a downward trend, and the patient is tolerating the drug well. Doses above 14 mg/kg are not recommended because there is no experience with doses above this level in patients with non-transfusion-dependent thalassemia syndromes.</a:t>
            </a:r>
          </a:p>
          <a:p>
            <a:pPr marL="0" indent="0">
              <a:buNone/>
            </a:pPr>
            <a:r>
              <a:rPr lang="en-US" sz="900" dirty="0"/>
              <a:t>In patients in whom LIC was not assessed and serum ferritin is ≤2,000 microgram/L, dosing should not exceed 7 mg/kg.</a:t>
            </a:r>
          </a:p>
          <a:p>
            <a:pPr marL="0" indent="0">
              <a:buNone/>
            </a:pPr>
            <a:r>
              <a:rPr lang="en-US" sz="900" dirty="0"/>
              <a:t>For patients in whom the dose was increased to &gt;7 mg/kg, dose reduction is recommended to 7 mg/kg or less when LIC is &lt;7 mg Fe/g </a:t>
            </a:r>
            <a:r>
              <a:rPr lang="en-US" sz="900" dirty="0" err="1"/>
              <a:t>dw</a:t>
            </a:r>
            <a:r>
              <a:rPr lang="en-US" sz="900" dirty="0"/>
              <a:t> or serum ferritin is ≤2,000 microgram/L.</a:t>
            </a:r>
          </a:p>
          <a:p>
            <a:pPr marL="0" indent="0">
              <a:buNone/>
            </a:pPr>
            <a:r>
              <a:rPr lang="en-US" sz="900" dirty="0"/>
              <a:t>Once a satisfactory body iron level has been achieved (LIC &lt;3 mg Fe/g </a:t>
            </a:r>
            <a:r>
              <a:rPr lang="en-US" sz="900" dirty="0" err="1"/>
              <a:t>dw</a:t>
            </a:r>
            <a:r>
              <a:rPr lang="en-US" sz="900" dirty="0"/>
              <a:t> or serum ferritin &lt;300 microgram/L), treatment should be interrupted. Treatment should be re-initiated when there is evidence from clinical monitoring that chronic iron overload is present.</a:t>
            </a:r>
          </a:p>
          <a:p>
            <a:pPr marL="0" indent="0">
              <a:buNone/>
            </a:pPr>
            <a:r>
              <a:rPr lang="en-US" sz="900" dirty="0"/>
              <a:t>The corresponding recommended doses for both formulations are shown in Table 2</a:t>
            </a:r>
            <a:endParaRPr lang="en-IN" sz="900"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17</a:t>
            </a:fld>
            <a:endParaRPr lang="en-US" noProof="0" dirty="0"/>
          </a:p>
        </p:txBody>
      </p:sp>
    </p:spTree>
    <p:extLst>
      <p:ext uri="{BB962C8B-B14F-4D97-AF65-F5344CB8AC3E}">
        <p14:creationId xmlns:p14="http://schemas.microsoft.com/office/powerpoint/2010/main" val="5579747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83" y="376545"/>
            <a:ext cx="8318530" cy="560153"/>
          </a:xfrm>
        </p:spPr>
        <p:txBody>
          <a:bodyPr/>
          <a:lstStyle/>
          <a:p>
            <a:r>
              <a:rPr lang="en-US" dirty="0"/>
              <a:t>Important safety information (</a:t>
            </a:r>
            <a:r>
              <a:rPr lang="en-US" dirty="0" err="1"/>
              <a:t>cont</a:t>
            </a:r>
            <a:r>
              <a:rPr lang="en-US" dirty="0"/>
              <a:t>)</a:t>
            </a:r>
          </a:p>
        </p:txBody>
      </p:sp>
      <p:sp>
        <p:nvSpPr>
          <p:cNvPr id="3" name="Content Placeholder 2"/>
          <p:cNvSpPr>
            <a:spLocks noGrp="1"/>
          </p:cNvSpPr>
          <p:nvPr>
            <p:ph idx="1"/>
          </p:nvPr>
        </p:nvSpPr>
        <p:spPr>
          <a:xfrm>
            <a:off x="939567" y="3082836"/>
            <a:ext cx="7971351" cy="561702"/>
          </a:xfrm>
        </p:spPr>
        <p:txBody>
          <a:bodyPr/>
          <a:lstStyle/>
          <a:p>
            <a:pPr marL="0" indent="0" algn="just">
              <a:lnSpc>
                <a:spcPct val="100000"/>
              </a:lnSpc>
              <a:buNone/>
            </a:pPr>
            <a:r>
              <a:rPr lang="en-US" sz="1000" b="1" dirty="0" err="1"/>
              <a:t>Transfusional</a:t>
            </a:r>
            <a:r>
              <a:rPr lang="en-US" sz="1000" b="1" dirty="0"/>
              <a:t> iron overload and non-transfusion-dependent thalassemia syndromes</a:t>
            </a:r>
          </a:p>
          <a:p>
            <a:pPr marL="0" indent="0" algn="just">
              <a:lnSpc>
                <a:spcPct val="100000"/>
              </a:lnSpc>
              <a:buNone/>
            </a:pPr>
            <a:r>
              <a:rPr lang="en-US" sz="900" dirty="0"/>
              <a:t>Information on dose conversion between DT and FCT, as well as </a:t>
            </a:r>
            <a:r>
              <a:rPr lang="en-US" sz="900" dirty="0" err="1"/>
              <a:t>deferoxamine</a:t>
            </a:r>
            <a:r>
              <a:rPr lang="en-US" sz="900" dirty="0"/>
              <a:t> is shown in Table 3 below.</a:t>
            </a:r>
            <a:endParaRPr lang="en-IN" sz="900"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18</a:t>
            </a:fld>
            <a:endParaRPr lang="en-US" noProof="0" dirty="0"/>
          </a:p>
        </p:txBody>
      </p:sp>
      <p:pic>
        <p:nvPicPr>
          <p:cNvPr id="6" name="Picture 5"/>
          <p:cNvPicPr>
            <a:picLocks noChangeAspect="1"/>
          </p:cNvPicPr>
          <p:nvPr/>
        </p:nvPicPr>
        <p:blipFill>
          <a:blip r:embed="rId3"/>
          <a:stretch>
            <a:fillRect/>
          </a:stretch>
        </p:blipFill>
        <p:spPr>
          <a:xfrm>
            <a:off x="939567" y="1293223"/>
            <a:ext cx="7971351" cy="1789612"/>
          </a:xfrm>
          <a:prstGeom prst="rect">
            <a:avLst/>
          </a:prstGeom>
        </p:spPr>
      </p:pic>
      <p:pic>
        <p:nvPicPr>
          <p:cNvPr id="7" name="Picture 6"/>
          <p:cNvPicPr>
            <a:picLocks noChangeAspect="1"/>
          </p:cNvPicPr>
          <p:nvPr/>
        </p:nvPicPr>
        <p:blipFill>
          <a:blip r:embed="rId4"/>
          <a:stretch>
            <a:fillRect/>
          </a:stretch>
        </p:blipFill>
        <p:spPr>
          <a:xfrm>
            <a:off x="929083" y="3644538"/>
            <a:ext cx="7981835" cy="2105025"/>
          </a:xfrm>
          <a:prstGeom prst="rect">
            <a:avLst/>
          </a:prstGeom>
        </p:spPr>
      </p:pic>
    </p:spTree>
    <p:extLst>
      <p:ext uri="{BB962C8B-B14F-4D97-AF65-F5344CB8AC3E}">
        <p14:creationId xmlns:p14="http://schemas.microsoft.com/office/powerpoint/2010/main" val="73765318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83" y="376545"/>
            <a:ext cx="8318530" cy="560153"/>
          </a:xfrm>
        </p:spPr>
        <p:txBody>
          <a:bodyPr/>
          <a:lstStyle/>
          <a:p>
            <a:r>
              <a:rPr lang="en-US" dirty="0"/>
              <a:t>Important safety information (</a:t>
            </a:r>
            <a:r>
              <a:rPr lang="en-US" dirty="0" err="1"/>
              <a:t>cont</a:t>
            </a:r>
            <a:r>
              <a:rPr lang="en-US" dirty="0"/>
              <a:t>)</a:t>
            </a:r>
          </a:p>
        </p:txBody>
      </p:sp>
      <p:sp>
        <p:nvSpPr>
          <p:cNvPr id="3" name="Content Placeholder 2"/>
          <p:cNvSpPr>
            <a:spLocks noGrp="1"/>
          </p:cNvSpPr>
          <p:nvPr>
            <p:ph idx="1"/>
          </p:nvPr>
        </p:nvSpPr>
        <p:spPr>
          <a:xfrm>
            <a:off x="939567" y="1472035"/>
            <a:ext cx="7971351" cy="4447502"/>
          </a:xfrm>
        </p:spPr>
        <p:txBody>
          <a:bodyPr/>
          <a:lstStyle/>
          <a:p>
            <a:pPr marL="0" indent="0" algn="just">
              <a:lnSpc>
                <a:spcPct val="100000"/>
              </a:lnSpc>
              <a:buNone/>
            </a:pPr>
            <a:r>
              <a:rPr lang="en-US" sz="1000" b="1" dirty="0"/>
              <a:t>Special populations:</a:t>
            </a:r>
          </a:p>
          <a:p>
            <a:pPr marL="0" indent="0" algn="just">
              <a:lnSpc>
                <a:spcPct val="100000"/>
              </a:lnSpc>
              <a:buNone/>
            </a:pPr>
            <a:r>
              <a:rPr lang="en-US" sz="1000" b="1" dirty="0"/>
              <a:t>Patients with renal </a:t>
            </a:r>
            <a:r>
              <a:rPr lang="en-US" sz="1000" b="1" dirty="0" smtClean="0"/>
              <a:t>impairment</a:t>
            </a:r>
          </a:p>
          <a:p>
            <a:pPr marL="0" indent="0" algn="just">
              <a:lnSpc>
                <a:spcPct val="100000"/>
              </a:lnSpc>
              <a:buNone/>
            </a:pPr>
            <a:r>
              <a:rPr lang="en-US" sz="1000" b="1" dirty="0"/>
              <a:t>Exjade film-coated tablets</a:t>
            </a:r>
          </a:p>
          <a:p>
            <a:pPr marL="0" indent="0" algn="just">
              <a:lnSpc>
                <a:spcPct val="100000"/>
              </a:lnSpc>
              <a:buNone/>
            </a:pPr>
            <a:r>
              <a:rPr lang="en-US" sz="1000" dirty="0"/>
              <a:t>Exjade film-coated tablet treatment must be used with caution in patients with serum creatinine levels above the age-appropriate upper limit of the normal range. Caution should especially be used in patients with creatinine clearance between 40 and less than 60 mL/min, particularly in cases where there are additional risk factors that may impair renal function such as concomitant medications, dehydration, or severe infections. The initial dosing recommendations for patients with renal impairment are the same as described above. Serum creatinine should be monitored monthly in all patients and if necessary daily doses can be reduced by 7 mg/kg (see section Warnings and precautions).</a:t>
            </a:r>
          </a:p>
          <a:p>
            <a:pPr marL="0" indent="0" algn="just">
              <a:lnSpc>
                <a:spcPct val="100000"/>
              </a:lnSpc>
              <a:buNone/>
            </a:pPr>
            <a:r>
              <a:rPr lang="en-US" sz="1000" b="1" dirty="0"/>
              <a:t>Patients with hepatic impairment</a:t>
            </a:r>
          </a:p>
          <a:p>
            <a:pPr marL="0" indent="0" algn="just">
              <a:lnSpc>
                <a:spcPct val="100000"/>
              </a:lnSpc>
              <a:buNone/>
            </a:pPr>
            <a:r>
              <a:rPr lang="en-US" sz="1000" dirty="0"/>
              <a:t>EXJADE has not been studied in patients with hepatic impairment and must be used with caution in such patients. The initial dosing recommendations for patients with hepatic impairment are the same as described above. Hepatic function in all patients should be monitored before the initiation of treatment, every 2 weeks during the first month and monthly thereafter (see section Warnings and Precautions).</a:t>
            </a:r>
          </a:p>
          <a:p>
            <a:pPr marL="0" indent="0" algn="just">
              <a:lnSpc>
                <a:spcPct val="100000"/>
              </a:lnSpc>
              <a:buNone/>
            </a:pPr>
            <a:r>
              <a:rPr lang="en-US" sz="1000" b="1" dirty="0"/>
              <a:t>Pediatric patients</a:t>
            </a:r>
          </a:p>
          <a:p>
            <a:pPr marL="0" indent="0" algn="just">
              <a:lnSpc>
                <a:spcPct val="100000"/>
              </a:lnSpc>
              <a:buNone/>
            </a:pPr>
            <a:r>
              <a:rPr lang="en-US" sz="1000" dirty="0"/>
              <a:t>The dosing recommendations for pediatric patients are the same as for adult patients. Changes in weight of pediatric patients over time must be taken into account when calculating the dose</a:t>
            </a:r>
            <a:r>
              <a:rPr lang="en-US" sz="1000" dirty="0" smtClean="0"/>
              <a:t>.</a:t>
            </a:r>
          </a:p>
          <a:p>
            <a:pPr marL="0" indent="0" algn="just">
              <a:lnSpc>
                <a:spcPct val="100000"/>
              </a:lnSpc>
              <a:buNone/>
            </a:pPr>
            <a:r>
              <a:rPr lang="en-US" sz="1000" b="1" dirty="0"/>
              <a:t>Elderly patients</a:t>
            </a:r>
          </a:p>
          <a:p>
            <a:pPr marL="0" indent="0" algn="just">
              <a:lnSpc>
                <a:spcPct val="100000"/>
              </a:lnSpc>
              <a:buNone/>
            </a:pPr>
            <a:r>
              <a:rPr lang="en-US" sz="1000" dirty="0"/>
              <a:t>The dosing recommendations for elderly patients are the same as described above. In clinical trials, elderly patients experienced a higher frequency of adverse reactions than younger patients and should be monitored closely for adverse reactions that may require a dose adjustment.</a:t>
            </a:r>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19</a:t>
            </a:fld>
            <a:endParaRPr lang="en-US" noProof="0" dirty="0"/>
          </a:p>
        </p:txBody>
      </p:sp>
    </p:spTree>
    <p:extLst>
      <p:ext uri="{BB962C8B-B14F-4D97-AF65-F5344CB8AC3E}">
        <p14:creationId xmlns:p14="http://schemas.microsoft.com/office/powerpoint/2010/main" val="74429341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909951" y="1629309"/>
            <a:ext cx="3713425" cy="3832696"/>
          </a:xfrm>
          <a:prstGeom prst="rect">
            <a:avLst/>
          </a:prstGeom>
          <a:solidFill>
            <a:schemeClr val="accent3">
              <a:lumMod val="20000"/>
              <a:lumOff val="8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028700" y="1642285"/>
            <a:ext cx="3687653" cy="3842794"/>
          </a:xfrm>
          <a:prstGeom prst="rect">
            <a:avLst/>
          </a:prstGeom>
          <a:solidFill>
            <a:schemeClr val="accent1">
              <a:lumMod val="20000"/>
              <a:lumOff val="8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29196" y="100177"/>
            <a:ext cx="6495732" cy="1027974"/>
          </a:xfrm>
        </p:spPr>
        <p:txBody>
          <a:bodyPr/>
          <a:lstStyle/>
          <a:p>
            <a:r>
              <a:rPr lang="en-US" dirty="0"/>
              <a:t>Same active ingredient,</a:t>
            </a:r>
            <a:br>
              <a:rPr lang="en-US" dirty="0"/>
            </a:br>
            <a:r>
              <a:rPr lang="en-US" dirty="0"/>
              <a:t>new once-daily </a:t>
            </a:r>
            <a:r>
              <a:rPr lang="en-US" dirty="0" smtClean="0"/>
              <a:t>formulation</a:t>
            </a:r>
            <a:r>
              <a:rPr lang="en-US" baseline="30000" dirty="0" smtClean="0"/>
              <a:t>1</a:t>
            </a:r>
            <a:endParaRPr lang="en-US" baseline="30000"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2</a:t>
            </a:fld>
            <a:endParaRPr lang="en-US" noProof="0" dirty="0"/>
          </a:p>
        </p:txBody>
      </p:sp>
      <p:sp>
        <p:nvSpPr>
          <p:cNvPr id="33" name="Content Placeholder 2"/>
          <p:cNvSpPr txBox="1">
            <a:spLocks/>
          </p:cNvSpPr>
          <p:nvPr/>
        </p:nvSpPr>
        <p:spPr bwMode="gray">
          <a:xfrm>
            <a:off x="940720" y="5970295"/>
            <a:ext cx="6207853" cy="4649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b="1" kern="0" dirty="0"/>
              <a:t>References: </a:t>
            </a:r>
            <a:r>
              <a:rPr lang="en-US" sz="900" b="1" kern="0" dirty="0" smtClean="0"/>
              <a:t>1. </a:t>
            </a:r>
            <a:r>
              <a:rPr lang="en-US" sz="900" kern="0" dirty="0" smtClean="0"/>
              <a:t>Exjade Dispersible Tablet / Film Coated Tablet Product Information</a:t>
            </a:r>
            <a:endParaRPr lang="en-US" sz="900" dirty="0"/>
          </a:p>
        </p:txBody>
      </p:sp>
      <p:pic>
        <p:nvPicPr>
          <p:cNvPr id="3" name="Picture 2"/>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08971" y="2021004"/>
            <a:ext cx="458140" cy="665298"/>
          </a:xfrm>
          <a:prstGeom prst="rect">
            <a:avLst/>
          </a:prstGeom>
        </p:spPr>
      </p:pic>
      <p:grpSp>
        <p:nvGrpSpPr>
          <p:cNvPr id="20" name="Group 19"/>
          <p:cNvGrpSpPr/>
          <p:nvPr/>
        </p:nvGrpSpPr>
        <p:grpSpPr>
          <a:xfrm rot="18379438">
            <a:off x="6483180" y="2156466"/>
            <a:ext cx="659492" cy="420262"/>
            <a:chOff x="5861785" y="2260419"/>
            <a:chExt cx="1125821" cy="717432"/>
          </a:xfrm>
        </p:grpSpPr>
        <p:sp>
          <p:nvSpPr>
            <p:cNvPr id="5" name="Oval 4"/>
            <p:cNvSpPr/>
            <p:nvPr/>
          </p:nvSpPr>
          <p:spPr>
            <a:xfrm>
              <a:off x="5861785" y="2376453"/>
              <a:ext cx="1125821" cy="540002"/>
            </a:xfrm>
            <a:prstGeom prst="ellips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370742" y="2260419"/>
              <a:ext cx="95372" cy="7174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5082136" y="1430804"/>
            <a:ext cx="3379531" cy="413336"/>
            <a:chOff x="5082136" y="1430804"/>
            <a:chExt cx="3379531" cy="413336"/>
          </a:xfrm>
        </p:grpSpPr>
        <p:sp>
          <p:nvSpPr>
            <p:cNvPr id="11" name="Pentagon 10"/>
            <p:cNvSpPr/>
            <p:nvPr/>
          </p:nvSpPr>
          <p:spPr>
            <a:xfrm>
              <a:off x="6341714" y="1430804"/>
              <a:ext cx="2119953" cy="41333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entagon 11"/>
            <p:cNvSpPr/>
            <p:nvPr/>
          </p:nvSpPr>
          <p:spPr>
            <a:xfrm flipH="1">
              <a:off x="5082136" y="1430804"/>
              <a:ext cx="1905470" cy="41333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Content Placeholder 5"/>
            <p:cNvSpPr txBox="1">
              <a:spLocks/>
            </p:cNvSpPr>
            <p:nvPr/>
          </p:nvSpPr>
          <p:spPr bwMode="gray">
            <a:xfrm>
              <a:off x="5229060" y="1488625"/>
              <a:ext cx="3080993" cy="306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Font typeface="Arial" charset="0"/>
                <a:buNone/>
              </a:pPr>
              <a:r>
                <a:rPr lang="en-US" sz="1400" b="1" kern="0" dirty="0">
                  <a:solidFill>
                    <a:schemeClr val="bg1"/>
                  </a:solidFill>
                </a:rPr>
                <a:t>EXJADE film-coated tablets (FCT)</a:t>
              </a:r>
            </a:p>
          </p:txBody>
        </p:sp>
      </p:grpSp>
      <p:grpSp>
        <p:nvGrpSpPr>
          <p:cNvPr id="8" name="Group 7"/>
          <p:cNvGrpSpPr/>
          <p:nvPr/>
        </p:nvGrpSpPr>
        <p:grpSpPr>
          <a:xfrm>
            <a:off x="1212787" y="1430804"/>
            <a:ext cx="3320716" cy="413336"/>
            <a:chOff x="1212787" y="1430804"/>
            <a:chExt cx="3320716" cy="413336"/>
          </a:xfrm>
        </p:grpSpPr>
        <p:sp>
          <p:nvSpPr>
            <p:cNvPr id="16" name="Pentagon 15"/>
            <p:cNvSpPr/>
            <p:nvPr/>
          </p:nvSpPr>
          <p:spPr>
            <a:xfrm>
              <a:off x="2450444" y="1430804"/>
              <a:ext cx="2083059" cy="413336"/>
            </a:xfrm>
            <a:prstGeom prst="homePlate">
              <a:avLst/>
            </a:prstGeom>
            <a:solidFill>
              <a:srgbClr val="B8D5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entagon 16"/>
            <p:cNvSpPr/>
            <p:nvPr/>
          </p:nvSpPr>
          <p:spPr>
            <a:xfrm flipH="1">
              <a:off x="1212787" y="1430804"/>
              <a:ext cx="1872308" cy="413336"/>
            </a:xfrm>
            <a:prstGeom prst="homePlate">
              <a:avLst/>
            </a:prstGeom>
            <a:solidFill>
              <a:srgbClr val="B8D5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ntent Placeholder 5"/>
            <p:cNvSpPr txBox="1">
              <a:spLocks/>
            </p:cNvSpPr>
            <p:nvPr/>
          </p:nvSpPr>
          <p:spPr bwMode="gray">
            <a:xfrm>
              <a:off x="1418980" y="1489247"/>
              <a:ext cx="2955557" cy="29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Font typeface="Arial" charset="0"/>
                <a:buNone/>
              </a:pPr>
              <a:r>
                <a:rPr lang="en-US" sz="1400" b="1" kern="0" dirty="0">
                  <a:solidFill>
                    <a:srgbClr val="17286D"/>
                  </a:solidFill>
                </a:rPr>
                <a:t>EXJADE dispersible tablets (DT)</a:t>
              </a:r>
            </a:p>
          </p:txBody>
        </p:sp>
      </p:grpSp>
      <p:sp>
        <p:nvSpPr>
          <p:cNvPr id="29" name="Rectangle 28"/>
          <p:cNvSpPr/>
          <p:nvPr/>
        </p:nvSpPr>
        <p:spPr>
          <a:xfrm>
            <a:off x="1016778" y="2730836"/>
            <a:ext cx="3519715" cy="276999"/>
          </a:xfrm>
          <a:prstGeom prst="rect">
            <a:avLst/>
          </a:prstGeom>
        </p:spPr>
        <p:txBody>
          <a:bodyPr wrap="square">
            <a:spAutoFit/>
          </a:bodyPr>
          <a:lstStyle/>
          <a:p>
            <a:pPr algn="ctr"/>
            <a:r>
              <a:rPr lang="en-US" sz="1200" b="1" dirty="0">
                <a:solidFill>
                  <a:schemeClr val="accent2"/>
                </a:solidFill>
              </a:rPr>
              <a:t>Once-daily oral suspension</a:t>
            </a:r>
          </a:p>
        </p:txBody>
      </p:sp>
      <p:sp>
        <p:nvSpPr>
          <p:cNvPr id="31" name="Rectangle 30"/>
          <p:cNvSpPr/>
          <p:nvPr/>
        </p:nvSpPr>
        <p:spPr>
          <a:xfrm>
            <a:off x="4995297" y="2731273"/>
            <a:ext cx="3519715" cy="276999"/>
          </a:xfrm>
          <a:prstGeom prst="rect">
            <a:avLst/>
          </a:prstGeom>
        </p:spPr>
        <p:txBody>
          <a:bodyPr wrap="square">
            <a:spAutoFit/>
          </a:bodyPr>
          <a:lstStyle/>
          <a:p>
            <a:pPr algn="ctr"/>
            <a:r>
              <a:rPr lang="en-US" sz="1200" b="1" dirty="0">
                <a:solidFill>
                  <a:schemeClr val="accent2"/>
                </a:solidFill>
              </a:rPr>
              <a:t>Once-daily film-coated tablets</a:t>
            </a:r>
          </a:p>
        </p:txBody>
      </p:sp>
      <p:sp>
        <p:nvSpPr>
          <p:cNvPr id="47" name="Content Placeholder 4"/>
          <p:cNvSpPr txBox="1">
            <a:spLocks/>
          </p:cNvSpPr>
          <p:nvPr/>
        </p:nvSpPr>
        <p:spPr bwMode="gray">
          <a:xfrm>
            <a:off x="1900331" y="4193736"/>
            <a:ext cx="3871857" cy="333601"/>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rgbClr val="301171"/>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rgbClr val="301171"/>
                </a:solidFill>
                <a:latin typeface="+mn-lt"/>
              </a:defRPr>
            </a:lvl2pPr>
            <a:lvl3pPr marL="577850" indent="-177800" algn="l" rtl="0" eaLnBrk="1" fontAlgn="base" hangingPunct="1">
              <a:lnSpc>
                <a:spcPct val="95000"/>
              </a:lnSpc>
              <a:spcBef>
                <a:spcPct val="30000"/>
              </a:spcBef>
              <a:spcAft>
                <a:spcPct val="0"/>
              </a:spcAft>
              <a:buClrTx/>
              <a:buFont typeface="Arial" charset="0"/>
              <a:buChar char="-"/>
              <a:defRPr>
                <a:solidFill>
                  <a:srgbClr val="301171"/>
                </a:solidFill>
                <a:latin typeface="+mn-lt"/>
              </a:defRPr>
            </a:lvl3pPr>
            <a:lvl4pPr marL="752475" indent="-173038" algn="l" rtl="0" eaLnBrk="1" fontAlgn="base" hangingPunct="1">
              <a:lnSpc>
                <a:spcPct val="95000"/>
              </a:lnSpc>
              <a:spcBef>
                <a:spcPct val="20000"/>
              </a:spcBef>
              <a:spcAft>
                <a:spcPct val="0"/>
              </a:spcAft>
              <a:buClrTx/>
              <a:buFont typeface="Arial" charset="0"/>
              <a:buChar char="•"/>
              <a:defRPr sz="1600">
                <a:solidFill>
                  <a:srgbClr val="301171"/>
                </a:solidFill>
                <a:latin typeface="+mn-lt"/>
              </a:defRPr>
            </a:lvl4pPr>
            <a:lvl5pPr marL="917575" indent="-163513" algn="l" rtl="0" eaLnBrk="1" fontAlgn="base" hangingPunct="1">
              <a:spcBef>
                <a:spcPct val="20000"/>
              </a:spcBef>
              <a:spcAft>
                <a:spcPct val="0"/>
              </a:spcAft>
              <a:buChar char="»"/>
              <a:defRPr sz="1400">
                <a:solidFill>
                  <a:srgbClr val="301171"/>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buFont typeface="Wingdings" pitchFamily="2" charset="2"/>
              <a:buNone/>
            </a:pPr>
            <a:r>
              <a:rPr lang="en-US" sz="1200" b="1" kern="0" dirty="0">
                <a:solidFill>
                  <a:schemeClr val="accent2"/>
                </a:solidFill>
              </a:rPr>
              <a:t>Restrictions on taking with food</a:t>
            </a:r>
            <a:endParaRPr lang="en-US" sz="1200" b="1" kern="0" baseline="30000" dirty="0">
              <a:solidFill>
                <a:schemeClr val="accent2"/>
              </a:solidFill>
            </a:endParaRPr>
          </a:p>
        </p:txBody>
      </p:sp>
      <p:sp>
        <p:nvSpPr>
          <p:cNvPr id="48" name="Content Placeholder 4"/>
          <p:cNvSpPr txBox="1">
            <a:spLocks/>
          </p:cNvSpPr>
          <p:nvPr/>
        </p:nvSpPr>
        <p:spPr bwMode="gray">
          <a:xfrm>
            <a:off x="1895433" y="3355123"/>
            <a:ext cx="2238025" cy="330323"/>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rgbClr val="301171"/>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rgbClr val="301171"/>
                </a:solidFill>
                <a:latin typeface="+mn-lt"/>
              </a:defRPr>
            </a:lvl2pPr>
            <a:lvl3pPr marL="577850" indent="-177800" algn="l" rtl="0" eaLnBrk="1" fontAlgn="base" hangingPunct="1">
              <a:lnSpc>
                <a:spcPct val="95000"/>
              </a:lnSpc>
              <a:spcBef>
                <a:spcPct val="30000"/>
              </a:spcBef>
              <a:spcAft>
                <a:spcPct val="0"/>
              </a:spcAft>
              <a:buClrTx/>
              <a:buFont typeface="Arial" charset="0"/>
              <a:buChar char="-"/>
              <a:defRPr>
                <a:solidFill>
                  <a:srgbClr val="301171"/>
                </a:solidFill>
                <a:latin typeface="+mn-lt"/>
              </a:defRPr>
            </a:lvl3pPr>
            <a:lvl4pPr marL="752475" indent="-173038" algn="l" rtl="0" eaLnBrk="1" fontAlgn="base" hangingPunct="1">
              <a:lnSpc>
                <a:spcPct val="95000"/>
              </a:lnSpc>
              <a:spcBef>
                <a:spcPct val="20000"/>
              </a:spcBef>
              <a:spcAft>
                <a:spcPct val="0"/>
              </a:spcAft>
              <a:buClrTx/>
              <a:buFont typeface="Arial" charset="0"/>
              <a:buChar char="•"/>
              <a:defRPr sz="1600">
                <a:solidFill>
                  <a:srgbClr val="301171"/>
                </a:solidFill>
                <a:latin typeface="+mn-lt"/>
              </a:defRPr>
            </a:lvl4pPr>
            <a:lvl5pPr marL="917575" indent="-163513" algn="l" rtl="0" eaLnBrk="1" fontAlgn="base" hangingPunct="1">
              <a:spcBef>
                <a:spcPct val="20000"/>
              </a:spcBef>
              <a:spcAft>
                <a:spcPct val="0"/>
              </a:spcAft>
              <a:buChar char="»"/>
              <a:defRPr sz="1400">
                <a:solidFill>
                  <a:srgbClr val="301171"/>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spcBef>
                <a:spcPts val="0"/>
              </a:spcBef>
              <a:buFont typeface="Wingdings" pitchFamily="2" charset="2"/>
              <a:buNone/>
            </a:pPr>
            <a:r>
              <a:rPr lang="en-US" sz="1200" b="1" kern="0" dirty="0">
                <a:solidFill>
                  <a:schemeClr val="accent2"/>
                </a:solidFill>
              </a:rPr>
              <a:t>Multistep preparation may conflict with daily activities</a:t>
            </a:r>
            <a:endParaRPr lang="en-US" sz="1200" b="1" kern="0" baseline="30000" dirty="0">
              <a:solidFill>
                <a:schemeClr val="accent2"/>
              </a:solidFill>
            </a:endParaRPr>
          </a:p>
        </p:txBody>
      </p:sp>
      <p:sp>
        <p:nvSpPr>
          <p:cNvPr id="49" name="Content Placeholder 4"/>
          <p:cNvSpPr txBox="1">
            <a:spLocks/>
          </p:cNvSpPr>
          <p:nvPr/>
        </p:nvSpPr>
        <p:spPr bwMode="gray">
          <a:xfrm>
            <a:off x="1895434" y="4866700"/>
            <a:ext cx="2335696" cy="385821"/>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rgbClr val="301171"/>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rgbClr val="301171"/>
                </a:solidFill>
                <a:latin typeface="+mn-lt"/>
              </a:defRPr>
            </a:lvl2pPr>
            <a:lvl3pPr marL="577850" indent="-177800" algn="l" rtl="0" eaLnBrk="1" fontAlgn="base" hangingPunct="1">
              <a:lnSpc>
                <a:spcPct val="95000"/>
              </a:lnSpc>
              <a:spcBef>
                <a:spcPct val="30000"/>
              </a:spcBef>
              <a:spcAft>
                <a:spcPct val="0"/>
              </a:spcAft>
              <a:buClrTx/>
              <a:buFont typeface="Arial" charset="0"/>
              <a:buChar char="-"/>
              <a:defRPr>
                <a:solidFill>
                  <a:srgbClr val="301171"/>
                </a:solidFill>
                <a:latin typeface="+mn-lt"/>
              </a:defRPr>
            </a:lvl3pPr>
            <a:lvl4pPr marL="752475" indent="-173038" algn="l" rtl="0" eaLnBrk="1" fontAlgn="base" hangingPunct="1">
              <a:lnSpc>
                <a:spcPct val="95000"/>
              </a:lnSpc>
              <a:spcBef>
                <a:spcPct val="20000"/>
              </a:spcBef>
              <a:spcAft>
                <a:spcPct val="0"/>
              </a:spcAft>
              <a:buClrTx/>
              <a:buFont typeface="Arial" charset="0"/>
              <a:buChar char="•"/>
              <a:defRPr sz="1600">
                <a:solidFill>
                  <a:srgbClr val="301171"/>
                </a:solidFill>
                <a:latin typeface="+mn-lt"/>
              </a:defRPr>
            </a:lvl4pPr>
            <a:lvl5pPr marL="917575" indent="-163513" algn="l" rtl="0" eaLnBrk="1" fontAlgn="base" hangingPunct="1">
              <a:spcBef>
                <a:spcPct val="20000"/>
              </a:spcBef>
              <a:spcAft>
                <a:spcPct val="0"/>
              </a:spcAft>
              <a:buChar char="»"/>
              <a:defRPr sz="1400">
                <a:solidFill>
                  <a:srgbClr val="301171"/>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buFont typeface="Wingdings" pitchFamily="2" charset="2"/>
              <a:buNone/>
            </a:pPr>
            <a:r>
              <a:rPr lang="en-US" sz="1200" b="1" kern="0" dirty="0">
                <a:solidFill>
                  <a:schemeClr val="accent2"/>
                </a:solidFill>
              </a:rPr>
              <a:t>Palatability issues can make administration a challenge</a:t>
            </a:r>
            <a:endParaRPr lang="en-US" sz="1200" b="1" kern="0" baseline="30000" dirty="0">
              <a:solidFill>
                <a:schemeClr val="accent2"/>
              </a:solidFill>
            </a:endParaRPr>
          </a:p>
        </p:txBody>
      </p:sp>
      <p:sp>
        <p:nvSpPr>
          <p:cNvPr id="55" name="TextBox 54"/>
          <p:cNvSpPr txBox="1"/>
          <p:nvPr/>
        </p:nvSpPr>
        <p:spPr>
          <a:xfrm>
            <a:off x="5764574" y="3361171"/>
            <a:ext cx="2837011" cy="692497"/>
          </a:xfrm>
          <a:prstGeom prst="rect">
            <a:avLst/>
          </a:prstGeom>
          <a:noFill/>
        </p:spPr>
        <p:txBody>
          <a:bodyPr wrap="square" lIns="0" tIns="0" rIns="0" bIns="0" rtlCol="0">
            <a:spAutoFit/>
          </a:bodyPr>
          <a:lstStyle/>
          <a:p>
            <a:r>
              <a:rPr lang="en-US" sz="1200" b="1" dirty="0">
                <a:solidFill>
                  <a:schemeClr val="accent2"/>
                </a:solidFill>
              </a:rPr>
              <a:t>No preparation or mixing required</a:t>
            </a:r>
          </a:p>
          <a:p>
            <a:r>
              <a:rPr lang="en-US" sz="1100" dirty="0">
                <a:solidFill>
                  <a:schemeClr val="accent3"/>
                </a:solidFill>
              </a:rPr>
              <a:t>For patients who are unable to swallow a whole tablet, it may be crushed and </a:t>
            </a:r>
            <a:br>
              <a:rPr lang="en-US" sz="1100" dirty="0">
                <a:solidFill>
                  <a:schemeClr val="accent3"/>
                </a:solidFill>
              </a:rPr>
            </a:br>
            <a:r>
              <a:rPr lang="en-US" sz="1100" dirty="0">
                <a:solidFill>
                  <a:schemeClr val="accent3"/>
                </a:solidFill>
              </a:rPr>
              <a:t>sprinkled on soft food</a:t>
            </a:r>
          </a:p>
        </p:txBody>
      </p:sp>
      <p:pic>
        <p:nvPicPr>
          <p:cNvPr id="56" name="Picture 5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0827" y="3284507"/>
            <a:ext cx="621420" cy="653126"/>
          </a:xfrm>
          <a:prstGeom prst="rect">
            <a:avLst/>
          </a:prstGeom>
        </p:spPr>
      </p:pic>
      <p:sp>
        <p:nvSpPr>
          <p:cNvPr id="57" name="TextBox 56"/>
          <p:cNvSpPr txBox="1"/>
          <p:nvPr/>
        </p:nvSpPr>
        <p:spPr>
          <a:xfrm>
            <a:off x="5745720" y="4851581"/>
            <a:ext cx="2424363" cy="369332"/>
          </a:xfrm>
          <a:prstGeom prst="rect">
            <a:avLst/>
          </a:prstGeom>
          <a:noFill/>
        </p:spPr>
        <p:txBody>
          <a:bodyPr wrap="square" lIns="0" tIns="0" rIns="0" bIns="0" rtlCol="0">
            <a:spAutoFit/>
          </a:bodyPr>
          <a:lstStyle/>
          <a:p>
            <a:r>
              <a:rPr lang="en-US" sz="1200" b="1" dirty="0">
                <a:solidFill>
                  <a:schemeClr val="accent2"/>
                </a:solidFill>
              </a:rPr>
              <a:t>Does not contain lactose and </a:t>
            </a:r>
            <a:br>
              <a:rPr lang="en-US" sz="1200" b="1" dirty="0">
                <a:solidFill>
                  <a:schemeClr val="accent2"/>
                </a:solidFill>
              </a:rPr>
            </a:br>
            <a:r>
              <a:rPr lang="en-US" sz="1200" b="1" dirty="0">
                <a:solidFill>
                  <a:schemeClr val="accent2"/>
                </a:solidFill>
              </a:rPr>
              <a:t>sodium lauryl sulfate</a:t>
            </a:r>
          </a:p>
        </p:txBody>
      </p:sp>
      <p:pic>
        <p:nvPicPr>
          <p:cNvPr id="58" name="Picture 5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36853" y="4759875"/>
            <a:ext cx="624542" cy="563312"/>
          </a:xfrm>
          <a:prstGeom prst="rect">
            <a:avLst/>
          </a:prstGeom>
        </p:spPr>
      </p:pic>
      <p:sp>
        <p:nvSpPr>
          <p:cNvPr id="59" name="TextBox 58"/>
          <p:cNvSpPr txBox="1"/>
          <p:nvPr/>
        </p:nvSpPr>
        <p:spPr>
          <a:xfrm>
            <a:off x="5755147" y="4252236"/>
            <a:ext cx="2846438" cy="538609"/>
          </a:xfrm>
          <a:prstGeom prst="rect">
            <a:avLst/>
          </a:prstGeom>
          <a:noFill/>
        </p:spPr>
        <p:txBody>
          <a:bodyPr wrap="square" lIns="0" tIns="0" rIns="0" bIns="0" rtlCol="0">
            <a:spAutoFit/>
          </a:bodyPr>
          <a:lstStyle/>
          <a:p>
            <a:r>
              <a:rPr lang="en-US" sz="1200" b="1" dirty="0">
                <a:solidFill>
                  <a:schemeClr val="accent2"/>
                </a:solidFill>
              </a:rPr>
              <a:t>May be taken with or without a </a:t>
            </a:r>
            <a:br>
              <a:rPr lang="en-US" sz="1200" b="1" dirty="0">
                <a:solidFill>
                  <a:schemeClr val="accent2"/>
                </a:solidFill>
              </a:rPr>
            </a:br>
            <a:r>
              <a:rPr lang="en-US" sz="1200" b="1" dirty="0">
                <a:solidFill>
                  <a:schemeClr val="accent2"/>
                </a:solidFill>
              </a:rPr>
              <a:t>light meal</a:t>
            </a:r>
          </a:p>
          <a:p>
            <a:endParaRPr lang="en-US" sz="1100" dirty="0">
              <a:solidFill>
                <a:schemeClr val="accent3"/>
              </a:solidFill>
            </a:endParaRPr>
          </a:p>
        </p:txBody>
      </p:sp>
      <p:pic>
        <p:nvPicPr>
          <p:cNvPr id="60" name="Picture 5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32908" y="4168250"/>
            <a:ext cx="578331" cy="549700"/>
          </a:xfrm>
          <a:prstGeom prst="rect">
            <a:avLst/>
          </a:prstGeom>
        </p:spPr>
      </p:pic>
      <p:grpSp>
        <p:nvGrpSpPr>
          <p:cNvPr id="21" name="Group 20"/>
          <p:cNvGrpSpPr/>
          <p:nvPr/>
        </p:nvGrpSpPr>
        <p:grpSpPr>
          <a:xfrm>
            <a:off x="1182367" y="3288735"/>
            <a:ext cx="565562" cy="536408"/>
            <a:chOff x="1148296" y="3169943"/>
            <a:chExt cx="565562" cy="536408"/>
          </a:xfrm>
        </p:grpSpPr>
        <p:pic>
          <p:nvPicPr>
            <p:cNvPr id="53" name="Picture 5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48296" y="3169943"/>
              <a:ext cx="565562" cy="536408"/>
            </a:xfrm>
            <a:prstGeom prst="rect">
              <a:avLst/>
            </a:prstGeom>
          </p:spPr>
        </p:pic>
        <p:sp>
          <p:nvSpPr>
            <p:cNvPr id="6" name="Oval 5"/>
            <p:cNvSpPr/>
            <p:nvPr/>
          </p:nvSpPr>
          <p:spPr>
            <a:xfrm>
              <a:off x="1177318" y="3200400"/>
              <a:ext cx="457200" cy="4572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1171789" y="4716588"/>
            <a:ext cx="554550" cy="621584"/>
            <a:chOff x="1137718" y="4294554"/>
            <a:chExt cx="554550" cy="621584"/>
          </a:xfrm>
        </p:grpSpPr>
        <p:pic>
          <p:nvPicPr>
            <p:cNvPr id="52" name="Picture 5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37718" y="4294554"/>
              <a:ext cx="554550" cy="621584"/>
            </a:xfrm>
            <a:prstGeom prst="rect">
              <a:avLst/>
            </a:prstGeom>
          </p:spPr>
        </p:pic>
        <p:sp>
          <p:nvSpPr>
            <p:cNvPr id="35" name="Oval 34"/>
            <p:cNvSpPr/>
            <p:nvPr/>
          </p:nvSpPr>
          <p:spPr>
            <a:xfrm>
              <a:off x="1169315" y="4365740"/>
              <a:ext cx="486222" cy="48622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1170658" y="3994865"/>
            <a:ext cx="541036" cy="553768"/>
            <a:chOff x="1136587" y="3751385"/>
            <a:chExt cx="541036" cy="553768"/>
          </a:xfrm>
        </p:grpSpPr>
        <p:pic>
          <p:nvPicPr>
            <p:cNvPr id="54" name="Picture 5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36587" y="3751385"/>
              <a:ext cx="541036" cy="553768"/>
            </a:xfrm>
            <a:prstGeom prst="rect">
              <a:avLst/>
            </a:prstGeom>
          </p:spPr>
        </p:pic>
        <p:sp>
          <p:nvSpPr>
            <p:cNvPr id="37" name="Oval 36"/>
            <p:cNvSpPr/>
            <p:nvPr/>
          </p:nvSpPr>
          <p:spPr>
            <a:xfrm>
              <a:off x="1158806" y="3781714"/>
              <a:ext cx="486222" cy="48622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8737623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83" y="376545"/>
            <a:ext cx="8318530" cy="560153"/>
          </a:xfrm>
        </p:spPr>
        <p:txBody>
          <a:bodyPr/>
          <a:lstStyle/>
          <a:p>
            <a:r>
              <a:rPr lang="en-US" dirty="0"/>
              <a:t>Important safety information (</a:t>
            </a:r>
            <a:r>
              <a:rPr lang="en-US" dirty="0" err="1"/>
              <a:t>cont</a:t>
            </a:r>
            <a:r>
              <a:rPr lang="en-US" dirty="0"/>
              <a:t>)</a:t>
            </a:r>
          </a:p>
        </p:txBody>
      </p:sp>
      <p:sp>
        <p:nvSpPr>
          <p:cNvPr id="3" name="Content Placeholder 2"/>
          <p:cNvSpPr>
            <a:spLocks noGrp="1"/>
          </p:cNvSpPr>
          <p:nvPr>
            <p:ph idx="1"/>
          </p:nvPr>
        </p:nvSpPr>
        <p:spPr>
          <a:xfrm>
            <a:off x="939567" y="1472035"/>
            <a:ext cx="7971351" cy="4447502"/>
          </a:xfrm>
        </p:spPr>
        <p:txBody>
          <a:bodyPr/>
          <a:lstStyle/>
          <a:p>
            <a:pPr marL="0" indent="0" algn="just">
              <a:lnSpc>
                <a:spcPct val="100000"/>
              </a:lnSpc>
              <a:buNone/>
            </a:pPr>
            <a:r>
              <a:rPr lang="en-US" sz="1000" b="1" dirty="0"/>
              <a:t>Method of administration</a:t>
            </a:r>
          </a:p>
          <a:p>
            <a:pPr marL="0" indent="0" algn="just">
              <a:lnSpc>
                <a:spcPct val="100000"/>
              </a:lnSpc>
              <a:buNone/>
            </a:pPr>
            <a:r>
              <a:rPr lang="en-US" sz="1000" b="1" dirty="0" smtClean="0"/>
              <a:t>Exjade </a:t>
            </a:r>
            <a:r>
              <a:rPr lang="en-US" sz="1000" b="1" dirty="0"/>
              <a:t>film-coated tablets</a:t>
            </a:r>
          </a:p>
          <a:p>
            <a:pPr marL="0" indent="0" algn="just">
              <a:lnSpc>
                <a:spcPct val="100000"/>
              </a:lnSpc>
              <a:buNone/>
            </a:pPr>
            <a:r>
              <a:rPr lang="en-US" sz="900" dirty="0"/>
              <a:t>The film-coated tablets should be swallowed whole with some water. For patients who are unable to swallow whole tablets, Exjade film-coated tablets may be crushed and administered by sprinkling the full dose on soft food like yogurt or apple sauce (apple puree). The dose should be immediately and completely consumed, and not stored for future use.</a:t>
            </a:r>
          </a:p>
          <a:p>
            <a:pPr marL="0" indent="0" algn="just">
              <a:lnSpc>
                <a:spcPct val="100000"/>
              </a:lnSpc>
              <a:buNone/>
            </a:pPr>
            <a:r>
              <a:rPr lang="en-US" sz="900" dirty="0"/>
              <a:t>Exjade film-coated tablets should be taken once a day, preferably at the same time each day, and may be taken on an empty stomach or with a light meal (see section Clinical Pharmacology)</a:t>
            </a:r>
          </a:p>
          <a:p>
            <a:pPr marL="0" indent="0" algn="just">
              <a:lnSpc>
                <a:spcPct val="100000"/>
              </a:lnSpc>
              <a:buNone/>
            </a:pPr>
            <a:r>
              <a:rPr lang="en-US" sz="1000" b="1" dirty="0"/>
              <a:t>Contraindications</a:t>
            </a:r>
            <a:r>
              <a:rPr lang="en-US" sz="1000" b="1" dirty="0" smtClean="0"/>
              <a:t>:</a:t>
            </a:r>
          </a:p>
          <a:p>
            <a:pPr marL="0" indent="0" algn="just">
              <a:lnSpc>
                <a:spcPct val="100000"/>
              </a:lnSpc>
              <a:buNone/>
            </a:pPr>
            <a:r>
              <a:rPr lang="en-US" sz="900" dirty="0" smtClean="0"/>
              <a:t> </a:t>
            </a:r>
            <a:r>
              <a:rPr lang="en-US" sz="900" dirty="0"/>
              <a:t>♦Hypersensitivity to </a:t>
            </a:r>
            <a:r>
              <a:rPr lang="en-US" sz="900" dirty="0" err="1"/>
              <a:t>deferasirox</a:t>
            </a:r>
            <a:r>
              <a:rPr lang="en-US" sz="900" dirty="0"/>
              <a:t> or to any of the excipients. ♦Creatinine clearance &lt;40 mL/min or serum creatinine &gt;2 times the age-appropriate upper limit of normal. ♦High risk MDS patients and patients with other hematological and non-hematological malignancies who are not expected to benefit from chelation therapy due to the rapid progression of their disease.</a:t>
            </a:r>
          </a:p>
          <a:p>
            <a:pPr marL="0" indent="0" algn="just">
              <a:lnSpc>
                <a:spcPct val="100000"/>
              </a:lnSpc>
              <a:buNone/>
            </a:pPr>
            <a:r>
              <a:rPr lang="en-US" sz="900" dirty="0"/>
              <a:t>Women of child-bearing potential, pregnancy, breast-feeding and fertility: ♦Pregnancy: No clinical data on exposed pregnancies are available for </a:t>
            </a:r>
            <a:r>
              <a:rPr lang="en-US" sz="900" dirty="0" err="1"/>
              <a:t>deferasirox</a:t>
            </a:r>
            <a:r>
              <a:rPr lang="en-US" sz="900" dirty="0"/>
              <a:t>. Studies in animals have shown some reproductive toxicity at maternally toxic doses. The potential risk for humans is unknown. As a precaution, it is recommended that Exjade not be used during pregnancy unless clearly necessary. ♦Breast-feeding: It is not known if </a:t>
            </a:r>
            <a:r>
              <a:rPr lang="en-US" sz="900" dirty="0" err="1"/>
              <a:t>deferasirox</a:t>
            </a:r>
            <a:r>
              <a:rPr lang="en-US" sz="900" dirty="0"/>
              <a:t> is secreted into human milk. Breast-feeding while taking Exjade is not recommended. ♦Fertility: Exjade did not affect fertility or reproduction in rat studies even at toxic doses.</a:t>
            </a:r>
          </a:p>
          <a:p>
            <a:pPr marL="0" indent="0" algn="just">
              <a:lnSpc>
                <a:spcPct val="100000"/>
              </a:lnSpc>
              <a:buNone/>
            </a:pPr>
            <a:r>
              <a:rPr lang="en-US" sz="1000" b="1" dirty="0"/>
              <a:t>Warnings and precautions: </a:t>
            </a:r>
            <a:endParaRPr lang="en-US" sz="1000" b="1" dirty="0" smtClean="0"/>
          </a:p>
          <a:p>
            <a:pPr marL="0" indent="0" algn="just">
              <a:lnSpc>
                <a:spcPct val="100000"/>
              </a:lnSpc>
              <a:buNone/>
            </a:pPr>
            <a:r>
              <a:rPr lang="en-US" sz="900" dirty="0" smtClean="0"/>
              <a:t>♦</a:t>
            </a:r>
            <a:r>
              <a:rPr lang="en-US" sz="900" dirty="0"/>
              <a:t>Caution in elderly patients due to a higher frequency of adverse reactions. ♦Caution in patients with creatinine clearance between 40 and less than 60 mL/min, particularly in cases where there are additional risk factors that may impair renal function. Monthly monitoring of creatinine clearance, serum creatinine and proteinuria: dose reduction may be needed in some cases of non-progressive increase in serum creatinine; Exjade should be interrupted if serum creatinine shows a progressive rise beyond the age-appropriate upper limit of normal. More frequent creatinine monitoring recommended in patients with an increased risk of renal complications. Rare reports of acute renal failure, some of which required dialysis or with fatal outcome. Reports of renal </a:t>
            </a:r>
            <a:r>
              <a:rPr lang="en-US" sz="900" dirty="0" err="1"/>
              <a:t>tubulopathy</a:t>
            </a:r>
            <a:r>
              <a:rPr lang="en-US" sz="900" dirty="0"/>
              <a:t> mainly in children with beta-</a:t>
            </a:r>
            <a:endParaRPr lang="en-IN" sz="900"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20</a:t>
            </a:fld>
            <a:endParaRPr lang="en-US" noProof="0" dirty="0"/>
          </a:p>
        </p:txBody>
      </p:sp>
    </p:spTree>
    <p:extLst>
      <p:ext uri="{BB962C8B-B14F-4D97-AF65-F5344CB8AC3E}">
        <p14:creationId xmlns:p14="http://schemas.microsoft.com/office/powerpoint/2010/main" val="274679331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83" y="376545"/>
            <a:ext cx="8318530" cy="560153"/>
          </a:xfrm>
        </p:spPr>
        <p:txBody>
          <a:bodyPr/>
          <a:lstStyle/>
          <a:p>
            <a:r>
              <a:rPr lang="en-US" dirty="0"/>
              <a:t>Important safety information (</a:t>
            </a:r>
            <a:r>
              <a:rPr lang="en-US" dirty="0" err="1"/>
              <a:t>cont</a:t>
            </a:r>
            <a:r>
              <a:rPr lang="en-US" dirty="0"/>
              <a:t>)</a:t>
            </a:r>
          </a:p>
        </p:txBody>
      </p:sp>
      <p:sp>
        <p:nvSpPr>
          <p:cNvPr id="3" name="Content Placeholder 2"/>
          <p:cNvSpPr>
            <a:spLocks noGrp="1"/>
          </p:cNvSpPr>
          <p:nvPr>
            <p:ph idx="1"/>
          </p:nvPr>
        </p:nvSpPr>
        <p:spPr>
          <a:xfrm>
            <a:off x="939567" y="1472035"/>
            <a:ext cx="7971351" cy="4447502"/>
          </a:xfrm>
        </p:spPr>
        <p:txBody>
          <a:bodyPr/>
          <a:lstStyle/>
          <a:p>
            <a:pPr marL="0" indent="0" algn="just">
              <a:lnSpc>
                <a:spcPct val="100000"/>
              </a:lnSpc>
              <a:buNone/>
            </a:pPr>
            <a:r>
              <a:rPr lang="en-US" sz="900" dirty="0"/>
              <a:t>thalassemia and serum ferritin levels &lt;1,500 microgram/L. </a:t>
            </a:r>
            <a:r>
              <a:rPr lang="en-US" sz="900" dirty="0" smtClean="0"/>
              <a:t>♦Exjade </a:t>
            </a:r>
            <a:r>
              <a:rPr lang="en-US" sz="900" dirty="0"/>
              <a:t>has not been studied in patients with hepatic impairment. Monitoring of serum transaminases, bilirubin and alkaline phosphatase: before the initiation of treatment, every 2 weeks during the first month and monthly thereafter. Exjade should be interrupted if persistent and progressive </a:t>
            </a:r>
            <a:r>
              <a:rPr lang="en-US" sz="900" dirty="0" err="1"/>
              <a:t>unattributable</a:t>
            </a:r>
            <a:r>
              <a:rPr lang="en-US" sz="900" dirty="0"/>
              <a:t> increase in serum transaminases levels. Post-marketing cases of hepatic failure have been reported. ♦Gastrointestinal (GI) irritation may occur. Upper GI ulceration and hemorrhage have been reported in patients, including children and adolescents. Multiple ulcers have been observed in some patients. There have been reports of ulcers complicated with GI perforation (including fatal outcome). There have been rare reports of fatal GI hemorrhages, especially in elderly patients who had advanced hematologic malignancies and/or low platelet counts. Caution in patients with platelet counts &lt;50 x 109/L. ♦Severe cutaneous adverse reactions (SCARs) have been reported. Patients should be advised of the signs and symptoms of SCARs and be closely monitored. If any SCAR is suspected Exjade should be discontinued immediately and should not be reintroduced. ♦Skin rashes: Exjade should be interrupted if severe rash develops. ♦Discontinue if severe hypersensitivity reaction occurs. Exjade should not be reintroduced in patients who have experienced previous hypersensitivity reactions on </a:t>
            </a:r>
            <a:r>
              <a:rPr lang="en-US" sz="900" dirty="0" err="1"/>
              <a:t>deferasirox</a:t>
            </a:r>
            <a:r>
              <a:rPr lang="en-US" sz="900" dirty="0"/>
              <a:t> due to the risk of anaphylactic shock. ♦Annual ophthalmological/</a:t>
            </a:r>
            <a:r>
              <a:rPr lang="en-US" sz="900" dirty="0" err="1"/>
              <a:t>audiological</a:t>
            </a:r>
            <a:r>
              <a:rPr lang="en-US" sz="900" dirty="0"/>
              <a:t> testing. ♦Should not be used during pregnancy unless clearly necessary. ♦Not recommended when breast-feeding. ♦Product contains lactose.</a:t>
            </a:r>
          </a:p>
          <a:p>
            <a:pPr marL="0" indent="0" algn="just">
              <a:lnSpc>
                <a:spcPct val="100000"/>
              </a:lnSpc>
              <a:buNone/>
            </a:pPr>
            <a:r>
              <a:rPr lang="en-US" sz="1000" b="1" dirty="0"/>
              <a:t>Interactions: </a:t>
            </a:r>
            <a:endParaRPr lang="en-US" sz="1000" b="1" dirty="0" smtClean="0"/>
          </a:p>
          <a:p>
            <a:pPr marL="0" indent="0" algn="just">
              <a:lnSpc>
                <a:spcPct val="100000"/>
              </a:lnSpc>
              <a:buNone/>
            </a:pPr>
            <a:r>
              <a:rPr lang="en-US" sz="900" dirty="0" smtClean="0"/>
              <a:t>♦</a:t>
            </a:r>
            <a:r>
              <a:rPr lang="en-US" sz="900" dirty="0"/>
              <a:t>Should not be taken with </a:t>
            </a:r>
            <a:r>
              <a:rPr lang="en-US" sz="900" dirty="0" err="1"/>
              <a:t>aluminium</a:t>
            </a:r>
            <a:r>
              <a:rPr lang="en-US" sz="900" dirty="0"/>
              <a:t>-containing antacids. ♦Caution when combined with drugs metabolized through CYP3A4 (e.g. </a:t>
            </a:r>
            <a:r>
              <a:rPr lang="en-US" sz="900" dirty="0" err="1"/>
              <a:t>ciclosporin</a:t>
            </a:r>
            <a:r>
              <a:rPr lang="en-US" sz="900" dirty="0"/>
              <a:t>, simvastatin, hormonal contraceptive agents, midazolam). ♦Increases in the dose of Exjade should be considered when concomitantly used with potent UGT inducers (e.g. rifampicin, phenytoin, phenobarbital, ritonavir). ♦Careful monitoring of glucose levels should be performed when </a:t>
            </a:r>
            <a:r>
              <a:rPr lang="en-US" sz="900" dirty="0" err="1"/>
              <a:t>repaglinide</a:t>
            </a:r>
            <a:r>
              <a:rPr lang="en-US" sz="900" dirty="0"/>
              <a:t> is used concomitantly with Exjade Interaction with other CYP2C8 substrates like paclitaxel cannot be excluded. ♦Consider monitoring of theophylline concentration and possible theophylline dose reduction. Interaction with other CYP1A2 substrates may be possible. ♦Caution when combined with drugs with </a:t>
            </a:r>
            <a:r>
              <a:rPr lang="en-US" sz="900" dirty="0" err="1"/>
              <a:t>ulcerogenic</a:t>
            </a:r>
            <a:r>
              <a:rPr lang="en-US" sz="900" dirty="0"/>
              <a:t> potential (e.g. NSAIDS, corticosteroids, oral bisphosphonates) or with anticoagulants. ♦Caution should be exercised when </a:t>
            </a:r>
            <a:r>
              <a:rPr lang="en-US" sz="900" dirty="0" err="1"/>
              <a:t>deferasirox</a:t>
            </a:r>
            <a:r>
              <a:rPr lang="en-US" sz="900" dirty="0"/>
              <a:t> is combined with </a:t>
            </a:r>
            <a:r>
              <a:rPr lang="en-US" sz="900" dirty="0" err="1"/>
              <a:t>busulfan</a:t>
            </a:r>
            <a:r>
              <a:rPr lang="en-US" sz="900" dirty="0"/>
              <a:t> and the patient’s plasma concentrations of </a:t>
            </a:r>
            <a:r>
              <a:rPr lang="en-US" sz="900" dirty="0" err="1"/>
              <a:t>busulfan</a:t>
            </a:r>
            <a:r>
              <a:rPr lang="en-US" sz="900" dirty="0"/>
              <a:t> should be monitored.</a:t>
            </a:r>
          </a:p>
          <a:p>
            <a:pPr marL="0" indent="0" algn="just">
              <a:lnSpc>
                <a:spcPct val="100000"/>
              </a:lnSpc>
              <a:buNone/>
            </a:pPr>
            <a:r>
              <a:rPr lang="en-US" sz="1000" b="1" dirty="0"/>
              <a:t>Adverse reactions:</a:t>
            </a:r>
          </a:p>
          <a:p>
            <a:pPr marL="0" indent="0" algn="just">
              <a:lnSpc>
                <a:spcPct val="100000"/>
              </a:lnSpc>
              <a:buNone/>
            </a:pPr>
            <a:r>
              <a:rPr lang="en-US" sz="900" dirty="0"/>
              <a:t>♦Very common: blood creatinine increased.</a:t>
            </a:r>
          </a:p>
          <a:p>
            <a:pPr marL="0" indent="0" algn="just">
              <a:lnSpc>
                <a:spcPct val="100000"/>
              </a:lnSpc>
              <a:buNone/>
            </a:pPr>
            <a:r>
              <a:rPr lang="en-US" sz="900" dirty="0"/>
              <a:t>♦Common: nausea, vomiting, </a:t>
            </a:r>
            <a:r>
              <a:rPr lang="en-US" sz="900" dirty="0" err="1"/>
              <a:t>diarrhoea</a:t>
            </a:r>
            <a:r>
              <a:rPr lang="en-US" sz="900" dirty="0"/>
              <a:t>, abdominal pain, abdominal distension, constipation, dyspepsia, rash, pruritus, transaminases increased, proteinuria, headache.</a:t>
            </a:r>
          </a:p>
          <a:p>
            <a:pPr marL="0" indent="0" algn="just">
              <a:lnSpc>
                <a:spcPct val="100000"/>
              </a:lnSpc>
              <a:buNone/>
            </a:pPr>
            <a:r>
              <a:rPr lang="en-US" sz="900" dirty="0"/>
              <a:t>♦Uncommon: anxiety, sleep disorder, dizziness, cataracts, maculopathy, deafness, laryngeal pain, gastrointestinal </a:t>
            </a:r>
            <a:r>
              <a:rPr lang="en-US" sz="900" dirty="0" err="1"/>
              <a:t>haemorrhage</a:t>
            </a:r>
            <a:r>
              <a:rPr lang="en-US" sz="900" dirty="0"/>
              <a:t>, gastric ulcer (including multiple ulcers), duodenal ulcer, gastritis, acute pancreatitis, hepatitis, </a:t>
            </a:r>
            <a:r>
              <a:rPr lang="en-US" sz="900" dirty="0" err="1"/>
              <a:t>cholelithiasis</a:t>
            </a:r>
            <a:r>
              <a:rPr lang="en-US" sz="900" dirty="0"/>
              <a:t>, pigmentation disorder, renal tubular disorder (</a:t>
            </a:r>
            <a:r>
              <a:rPr lang="en-US" sz="900" dirty="0" err="1"/>
              <a:t>Fanconi</a:t>
            </a:r>
            <a:r>
              <a:rPr lang="en-US" sz="900" dirty="0"/>
              <a:t> syndrome), pyrexia, </a:t>
            </a:r>
            <a:r>
              <a:rPr lang="en-US" sz="900" dirty="0" err="1"/>
              <a:t>oedema</a:t>
            </a:r>
            <a:r>
              <a:rPr lang="en-US" sz="900" dirty="0"/>
              <a:t>, fatigue.</a:t>
            </a:r>
          </a:p>
          <a:p>
            <a:pPr marL="0" indent="0" algn="just">
              <a:lnSpc>
                <a:spcPct val="100000"/>
              </a:lnSpc>
              <a:buNone/>
            </a:pPr>
            <a:r>
              <a:rPr lang="en-US" sz="900" dirty="0"/>
              <a:t>♦Rare: optic neuritis, drug reaction with eosinophilia and systemic symptoms (DRESS), erythema </a:t>
            </a:r>
            <a:r>
              <a:rPr lang="en-US" sz="900" dirty="0" err="1"/>
              <a:t>multiforme</a:t>
            </a:r>
            <a:r>
              <a:rPr lang="en-US" sz="900" dirty="0"/>
              <a:t>, </a:t>
            </a:r>
            <a:r>
              <a:rPr lang="en-US" sz="900" dirty="0" err="1"/>
              <a:t>oesophagitis</a:t>
            </a:r>
            <a:r>
              <a:rPr lang="en-US" sz="900" dirty="0"/>
              <a:t>.</a:t>
            </a:r>
            <a:endParaRPr lang="en-IN" sz="900"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21</a:t>
            </a:fld>
            <a:endParaRPr lang="en-US" noProof="0" dirty="0"/>
          </a:p>
        </p:txBody>
      </p:sp>
    </p:spTree>
    <p:extLst>
      <p:ext uri="{BB962C8B-B14F-4D97-AF65-F5344CB8AC3E}">
        <p14:creationId xmlns:p14="http://schemas.microsoft.com/office/powerpoint/2010/main" val="8359790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83" y="376545"/>
            <a:ext cx="8318530" cy="560153"/>
          </a:xfrm>
        </p:spPr>
        <p:txBody>
          <a:bodyPr/>
          <a:lstStyle/>
          <a:p>
            <a:r>
              <a:rPr lang="en-US" dirty="0"/>
              <a:t>Important safety information (</a:t>
            </a:r>
            <a:r>
              <a:rPr lang="en-US" dirty="0" err="1"/>
              <a:t>cont</a:t>
            </a:r>
            <a:r>
              <a:rPr lang="en-US" dirty="0"/>
              <a:t>)</a:t>
            </a:r>
          </a:p>
        </p:txBody>
      </p:sp>
      <p:sp>
        <p:nvSpPr>
          <p:cNvPr id="3" name="Content Placeholder 2"/>
          <p:cNvSpPr>
            <a:spLocks noGrp="1"/>
          </p:cNvSpPr>
          <p:nvPr>
            <p:ph idx="1"/>
          </p:nvPr>
        </p:nvSpPr>
        <p:spPr>
          <a:xfrm>
            <a:off x="939567" y="1472035"/>
            <a:ext cx="7971351" cy="4447502"/>
          </a:xfrm>
        </p:spPr>
        <p:txBody>
          <a:bodyPr/>
          <a:lstStyle/>
          <a:p>
            <a:pPr marL="0" indent="0" algn="just">
              <a:lnSpc>
                <a:spcPct val="100000"/>
              </a:lnSpc>
              <a:buNone/>
            </a:pPr>
            <a:r>
              <a:rPr lang="en-IN" sz="900" dirty="0"/>
              <a:t>♦Adverse drug reactions from post-marketing (frequency unknown): renal tubular necrosis, gastrointestinal perforation, Stevens-Johnson syndrome, toxic epidermal necrolysis (TEN), acute renal failure, </a:t>
            </a:r>
            <a:r>
              <a:rPr lang="en-IN" sz="900" dirty="0" err="1"/>
              <a:t>tubulointerstitial</a:t>
            </a:r>
            <a:r>
              <a:rPr lang="en-IN" sz="900" dirty="0"/>
              <a:t> nephritis, hepatic failure, hypersensitivity vasculitis, </a:t>
            </a:r>
            <a:r>
              <a:rPr lang="en-IN" sz="900" dirty="0" err="1"/>
              <a:t>urticaria</a:t>
            </a:r>
            <a:r>
              <a:rPr lang="en-IN" sz="900" dirty="0"/>
              <a:t>, alopecia, hypersensitivity reaction (including anaphylactic reaction and angioedema), aggravated anaemia and </a:t>
            </a:r>
            <a:r>
              <a:rPr lang="en-IN" sz="900" dirty="0" err="1"/>
              <a:t>cytopenia</a:t>
            </a:r>
            <a:r>
              <a:rPr lang="en-IN" sz="900" dirty="0"/>
              <a:t> (relationship with Exjade uncertain</a:t>
            </a:r>
            <a:r>
              <a:rPr lang="en-IN" sz="900" dirty="0" smtClean="0"/>
              <a:t>).</a:t>
            </a:r>
          </a:p>
          <a:p>
            <a:pPr marL="0" indent="0" algn="just">
              <a:lnSpc>
                <a:spcPct val="100000"/>
              </a:lnSpc>
              <a:buNone/>
            </a:pPr>
            <a:endParaRPr lang="en-IN" sz="900" dirty="0"/>
          </a:p>
          <a:p>
            <a:pPr marL="0" indent="0" algn="just">
              <a:lnSpc>
                <a:spcPct val="100000"/>
              </a:lnSpc>
              <a:buNone/>
            </a:pPr>
            <a:r>
              <a:rPr lang="en-IN" sz="1000" b="1" dirty="0"/>
              <a:t>Package</a:t>
            </a:r>
          </a:p>
          <a:p>
            <a:pPr marL="0" indent="0" algn="just">
              <a:lnSpc>
                <a:spcPct val="100000"/>
              </a:lnSpc>
              <a:buNone/>
            </a:pPr>
            <a:r>
              <a:rPr lang="en-IN" sz="900" dirty="0" smtClean="0"/>
              <a:t>Exjade</a:t>
            </a:r>
            <a:r>
              <a:rPr lang="en-IN" sz="900" dirty="0"/>
              <a:t>® Film-coated tablet 90 mg: Box, 3 blisters @ 10 film-coated tablets, Reg. No. DKI1867509517A1</a:t>
            </a:r>
          </a:p>
          <a:p>
            <a:pPr marL="0" indent="0" algn="just">
              <a:lnSpc>
                <a:spcPct val="100000"/>
              </a:lnSpc>
              <a:buNone/>
            </a:pPr>
            <a:r>
              <a:rPr lang="en-IN" sz="900" dirty="0"/>
              <a:t>Exjade® Film-coated tablet 180 mg: Box, 3 blisters @ 10 film-coated tablets, Reg. No. DKI1867509517B1</a:t>
            </a:r>
          </a:p>
          <a:p>
            <a:pPr marL="0" indent="0" algn="just">
              <a:lnSpc>
                <a:spcPct val="100000"/>
              </a:lnSpc>
              <a:buNone/>
            </a:pPr>
            <a:r>
              <a:rPr lang="en-IN" sz="900" dirty="0"/>
              <a:t>Exjade® Film-coated tablet 360 mg: Box, 3 blisters @ 10 film-coated tablets, Reg. No. DKI1867509517C1</a:t>
            </a:r>
          </a:p>
          <a:p>
            <a:pPr marL="0" indent="0" algn="just">
              <a:lnSpc>
                <a:spcPct val="100000"/>
              </a:lnSpc>
              <a:buNone/>
            </a:pPr>
            <a:r>
              <a:rPr lang="en-IN" sz="1000" b="1" dirty="0"/>
              <a:t>HARUS DENGAN RESEP DOKTER</a:t>
            </a:r>
          </a:p>
          <a:p>
            <a:pPr marL="0" indent="0" algn="just">
              <a:lnSpc>
                <a:spcPct val="100000"/>
              </a:lnSpc>
              <a:buNone/>
            </a:pPr>
            <a:r>
              <a:rPr lang="en-IN" sz="900" dirty="0"/>
              <a:t>To be dispensed only on the prescription of a physician</a:t>
            </a:r>
          </a:p>
          <a:p>
            <a:pPr marL="0" indent="0" algn="just">
              <a:lnSpc>
                <a:spcPct val="100000"/>
              </a:lnSpc>
              <a:buNone/>
            </a:pPr>
            <a:r>
              <a:rPr lang="en-IN" sz="900" dirty="0"/>
              <a:t>Manufactured by Novartis Pharma Stein AG, Stein, Switzerland for Novartis Pharma AG, Basel, Switzerland.</a:t>
            </a:r>
          </a:p>
          <a:p>
            <a:pPr marL="0" indent="0" algn="just">
              <a:lnSpc>
                <a:spcPct val="100000"/>
              </a:lnSpc>
              <a:buNone/>
            </a:pPr>
            <a:r>
              <a:rPr lang="en-IN" sz="900" dirty="0"/>
              <a:t>Imported by PT Novartis Indonesia, Jakarta, Indonesia.</a:t>
            </a:r>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22</a:t>
            </a:fld>
            <a:endParaRPr lang="en-US" noProof="0" dirty="0"/>
          </a:p>
        </p:txBody>
      </p:sp>
    </p:spTree>
    <p:extLst>
      <p:ext uri="{BB962C8B-B14F-4D97-AF65-F5344CB8AC3E}">
        <p14:creationId xmlns:p14="http://schemas.microsoft.com/office/powerpoint/2010/main" val="425644917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6279955" y="1572739"/>
            <a:ext cx="2130883" cy="3904924"/>
          </a:xfrm>
          <a:prstGeom prst="rect">
            <a:avLst/>
          </a:prstGeom>
          <a:solidFill>
            <a:schemeClr val="accent3">
              <a:lumMod val="20000"/>
              <a:lumOff val="80000"/>
            </a:schemeClr>
          </a:solidFill>
          <a:ln w="12700">
            <a:solidFill>
              <a:srgbClr val="1728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3805029" y="1572739"/>
            <a:ext cx="2130923" cy="3904924"/>
          </a:xfrm>
          <a:prstGeom prst="rect">
            <a:avLst/>
          </a:prstGeom>
          <a:solidFill>
            <a:schemeClr val="accent1">
              <a:lumMod val="20000"/>
              <a:lumOff val="8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29196" y="100177"/>
            <a:ext cx="6495732" cy="1027974"/>
          </a:xfrm>
        </p:spPr>
        <p:txBody>
          <a:bodyPr/>
          <a:lstStyle/>
          <a:p>
            <a:r>
              <a:rPr lang="en-US" dirty="0"/>
              <a:t>Deferasirox for </a:t>
            </a:r>
            <a:r>
              <a:rPr lang="en-US" dirty="0" err="1"/>
              <a:t>transfusional</a:t>
            </a:r>
            <a:r>
              <a:rPr lang="en-US" dirty="0"/>
              <a:t> iron overload</a:t>
            </a:r>
            <a:endParaRPr lang="en-US" baseline="30000"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3</a:t>
            </a:fld>
            <a:endParaRPr lang="en-US" noProof="0" dirty="0"/>
          </a:p>
        </p:txBody>
      </p:sp>
      <p:sp>
        <p:nvSpPr>
          <p:cNvPr id="33" name="Content Placeholder 2"/>
          <p:cNvSpPr txBox="1">
            <a:spLocks/>
          </p:cNvSpPr>
          <p:nvPr/>
        </p:nvSpPr>
        <p:spPr bwMode="gray">
          <a:xfrm>
            <a:off x="940721" y="6168163"/>
            <a:ext cx="5616866" cy="27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b="1" kern="0" dirty="0"/>
              <a:t>Reference: </a:t>
            </a:r>
            <a:r>
              <a:rPr lang="en-US" sz="900" kern="0" dirty="0"/>
              <a:t>Exjade Dispersible Tablet / Film Coated Tablet Product Information</a:t>
            </a:r>
            <a:endParaRPr lang="en-US" sz="900" dirty="0"/>
          </a:p>
        </p:txBody>
      </p:sp>
      <p:grpSp>
        <p:nvGrpSpPr>
          <p:cNvPr id="7" name="Group 6"/>
          <p:cNvGrpSpPr/>
          <p:nvPr/>
        </p:nvGrpSpPr>
        <p:grpSpPr>
          <a:xfrm>
            <a:off x="3906916" y="1415616"/>
            <a:ext cx="1935146" cy="315348"/>
            <a:chOff x="2035965" y="1685590"/>
            <a:chExt cx="1578126" cy="315348"/>
          </a:xfrm>
        </p:grpSpPr>
        <p:sp>
          <p:nvSpPr>
            <p:cNvPr id="41" name="Pentagon 40"/>
            <p:cNvSpPr/>
            <p:nvPr/>
          </p:nvSpPr>
          <p:spPr>
            <a:xfrm>
              <a:off x="2466137" y="1685590"/>
              <a:ext cx="1147954" cy="315348"/>
            </a:xfrm>
            <a:prstGeom prst="homePlate">
              <a:avLst/>
            </a:prstGeom>
            <a:solidFill>
              <a:srgbClr val="B8D5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47" name="Pentagon 46"/>
            <p:cNvSpPr/>
            <p:nvPr/>
          </p:nvSpPr>
          <p:spPr>
            <a:xfrm flipH="1">
              <a:off x="2035965" y="1685590"/>
              <a:ext cx="1170462" cy="315348"/>
            </a:xfrm>
            <a:prstGeom prst="homePlate">
              <a:avLst/>
            </a:prstGeom>
            <a:solidFill>
              <a:srgbClr val="B8D5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49" name="Content Placeholder 5"/>
            <p:cNvSpPr txBox="1">
              <a:spLocks/>
            </p:cNvSpPr>
            <p:nvPr/>
          </p:nvSpPr>
          <p:spPr bwMode="gray">
            <a:xfrm>
              <a:off x="2210798" y="1708766"/>
              <a:ext cx="1254337" cy="29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Font typeface="Arial" charset="0"/>
                <a:buNone/>
              </a:pPr>
              <a:r>
                <a:rPr lang="en-US" sz="1200" b="1" kern="0" dirty="0">
                  <a:solidFill>
                    <a:srgbClr val="17286D"/>
                  </a:solidFill>
                </a:rPr>
                <a:t>EXJADE DT</a:t>
              </a:r>
            </a:p>
          </p:txBody>
        </p:sp>
      </p:grpSp>
      <p:sp>
        <p:nvSpPr>
          <p:cNvPr id="50" name="Rectangle 49"/>
          <p:cNvSpPr/>
          <p:nvPr/>
        </p:nvSpPr>
        <p:spPr>
          <a:xfrm>
            <a:off x="1028682" y="2250699"/>
            <a:ext cx="1730883" cy="461665"/>
          </a:xfrm>
          <a:prstGeom prst="rect">
            <a:avLst/>
          </a:prstGeom>
        </p:spPr>
        <p:txBody>
          <a:bodyPr wrap="square">
            <a:spAutoFit/>
          </a:bodyPr>
          <a:lstStyle/>
          <a:p>
            <a:pPr marL="0" indent="0">
              <a:lnSpc>
                <a:spcPct val="100000"/>
              </a:lnSpc>
              <a:spcBef>
                <a:spcPts val="0"/>
              </a:spcBef>
              <a:buFont typeface="Wingdings" pitchFamily="2" charset="2"/>
              <a:buNone/>
            </a:pPr>
            <a:r>
              <a:rPr lang="en-US" sz="1200" b="1" kern="0" dirty="0">
                <a:solidFill>
                  <a:schemeClr val="accent2"/>
                </a:solidFill>
              </a:rPr>
              <a:t>Available dosage strengths</a:t>
            </a:r>
            <a:endParaRPr lang="en-US" sz="1200" b="1" kern="0" baseline="30000" dirty="0">
              <a:solidFill>
                <a:schemeClr val="accent2"/>
              </a:solidFill>
            </a:endParaRPr>
          </a:p>
        </p:txBody>
      </p:sp>
      <p:sp>
        <p:nvSpPr>
          <p:cNvPr id="54" name="Rectangle 53"/>
          <p:cNvSpPr/>
          <p:nvPr/>
        </p:nvSpPr>
        <p:spPr>
          <a:xfrm>
            <a:off x="3931628" y="2385609"/>
            <a:ext cx="1902195" cy="276999"/>
          </a:xfrm>
          <a:prstGeom prst="rect">
            <a:avLst/>
          </a:prstGeom>
        </p:spPr>
        <p:txBody>
          <a:bodyPr wrap="square">
            <a:spAutoFit/>
          </a:bodyPr>
          <a:lstStyle/>
          <a:p>
            <a:pPr algn="ctr"/>
            <a:r>
              <a:rPr lang="en-US" sz="1200" b="1" dirty="0" smtClean="0">
                <a:solidFill>
                  <a:schemeClr val="accent2"/>
                </a:solidFill>
              </a:rPr>
              <a:t> </a:t>
            </a:r>
            <a:r>
              <a:rPr lang="en-US" sz="1200" b="1" dirty="0">
                <a:solidFill>
                  <a:schemeClr val="accent2"/>
                </a:solidFill>
              </a:rPr>
              <a:t>250, 500 mg</a:t>
            </a:r>
          </a:p>
        </p:txBody>
      </p:sp>
      <p:sp>
        <p:nvSpPr>
          <p:cNvPr id="58" name="Rectangle 57"/>
          <p:cNvSpPr/>
          <p:nvPr/>
        </p:nvSpPr>
        <p:spPr>
          <a:xfrm>
            <a:off x="6382571" y="2385237"/>
            <a:ext cx="1901871" cy="276999"/>
          </a:xfrm>
          <a:prstGeom prst="rect">
            <a:avLst/>
          </a:prstGeom>
        </p:spPr>
        <p:txBody>
          <a:bodyPr wrap="square">
            <a:spAutoFit/>
          </a:bodyPr>
          <a:lstStyle/>
          <a:p>
            <a:pPr algn="ctr"/>
            <a:r>
              <a:rPr lang="en-US" sz="1200" b="1" dirty="0" smtClean="0">
                <a:solidFill>
                  <a:schemeClr val="accent2"/>
                </a:solidFill>
              </a:rPr>
              <a:t>180</a:t>
            </a:r>
            <a:r>
              <a:rPr lang="en-US" sz="1200" b="1" dirty="0">
                <a:solidFill>
                  <a:schemeClr val="accent2"/>
                </a:solidFill>
              </a:rPr>
              <a:t>, 360 mg</a:t>
            </a:r>
          </a:p>
        </p:txBody>
      </p:sp>
      <p:sp>
        <p:nvSpPr>
          <p:cNvPr id="67" name="Rectangle 66"/>
          <p:cNvSpPr/>
          <p:nvPr/>
        </p:nvSpPr>
        <p:spPr>
          <a:xfrm>
            <a:off x="1030320" y="2785665"/>
            <a:ext cx="2442656" cy="461665"/>
          </a:xfrm>
          <a:prstGeom prst="rect">
            <a:avLst/>
          </a:prstGeom>
        </p:spPr>
        <p:txBody>
          <a:bodyPr wrap="square">
            <a:spAutoFit/>
          </a:bodyPr>
          <a:lstStyle/>
          <a:p>
            <a:pPr marL="0" indent="0">
              <a:lnSpc>
                <a:spcPct val="100000"/>
              </a:lnSpc>
              <a:spcBef>
                <a:spcPts val="0"/>
              </a:spcBef>
              <a:buFont typeface="Wingdings" pitchFamily="2" charset="2"/>
              <a:buNone/>
            </a:pPr>
            <a:r>
              <a:rPr lang="en-US" sz="1200" b="1" kern="0" dirty="0">
                <a:solidFill>
                  <a:schemeClr val="accent2"/>
                </a:solidFill>
              </a:rPr>
              <a:t>Recommended starting doses</a:t>
            </a:r>
            <a:br>
              <a:rPr lang="en-US" sz="1200" b="1" kern="0" dirty="0">
                <a:solidFill>
                  <a:schemeClr val="accent2"/>
                </a:solidFill>
              </a:rPr>
            </a:br>
            <a:r>
              <a:rPr lang="en-US" sz="1200" b="1" kern="0" dirty="0">
                <a:solidFill>
                  <a:schemeClr val="accent2"/>
                </a:solidFill>
              </a:rPr>
              <a:t>(mg/kg/day)</a:t>
            </a:r>
          </a:p>
        </p:txBody>
      </p:sp>
      <p:grpSp>
        <p:nvGrpSpPr>
          <p:cNvPr id="71" name="Group 70"/>
          <p:cNvGrpSpPr/>
          <p:nvPr/>
        </p:nvGrpSpPr>
        <p:grpSpPr>
          <a:xfrm>
            <a:off x="6383676" y="1415616"/>
            <a:ext cx="1931734" cy="315348"/>
            <a:chOff x="2035965" y="1685590"/>
            <a:chExt cx="1578126" cy="315348"/>
          </a:xfrm>
        </p:grpSpPr>
        <p:sp>
          <p:nvSpPr>
            <p:cNvPr id="72" name="Pentagon 71"/>
            <p:cNvSpPr/>
            <p:nvPr/>
          </p:nvSpPr>
          <p:spPr>
            <a:xfrm>
              <a:off x="2466137" y="1685590"/>
              <a:ext cx="1147954" cy="315348"/>
            </a:xfrm>
            <a:prstGeom prst="homePlat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73" name="Pentagon 72"/>
            <p:cNvSpPr/>
            <p:nvPr/>
          </p:nvSpPr>
          <p:spPr>
            <a:xfrm flipH="1">
              <a:off x="2035965" y="1685590"/>
              <a:ext cx="1170462" cy="315348"/>
            </a:xfrm>
            <a:prstGeom prst="homePlat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74" name="Content Placeholder 5"/>
            <p:cNvSpPr txBox="1">
              <a:spLocks/>
            </p:cNvSpPr>
            <p:nvPr/>
          </p:nvSpPr>
          <p:spPr bwMode="gray">
            <a:xfrm>
              <a:off x="2210798" y="1708766"/>
              <a:ext cx="1254337" cy="29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Font typeface="Arial" charset="0"/>
                <a:buNone/>
              </a:pPr>
              <a:r>
                <a:rPr lang="en-US" sz="1200" b="1" kern="0" dirty="0">
                  <a:solidFill>
                    <a:srgbClr val="FFFFFF"/>
                  </a:solidFill>
                </a:rPr>
                <a:t>EXJADE FCT</a:t>
              </a:r>
            </a:p>
          </p:txBody>
        </p:sp>
      </p:grpSp>
      <p:cxnSp>
        <p:nvCxnSpPr>
          <p:cNvPr id="75" name="Straight Connector 74"/>
          <p:cNvCxnSpPr/>
          <p:nvPr/>
        </p:nvCxnSpPr>
        <p:spPr>
          <a:xfrm flipH="1">
            <a:off x="1125711" y="2718452"/>
            <a:ext cx="7296912"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76" name="Picture 75"/>
          <p:cNvPicPr>
            <a:picLocks noChangeAspect="1"/>
          </p:cNvPicPr>
          <p:nvPr/>
        </p:nvPicPr>
        <p:blipFill>
          <a:blip r:embed="rId3" cstate="print">
            <a:clrChange>
              <a:clrFrom>
                <a:srgbClr val="FDFEF8"/>
              </a:clrFrom>
              <a:clrTo>
                <a:srgbClr val="FDFEF8">
                  <a:alpha val="0"/>
                </a:srgbClr>
              </a:clrTo>
            </a:clrChange>
            <a:extLst>
              <a:ext uri="{28A0092B-C50C-407E-A947-70E740481C1C}">
                <a14:useLocalDpi xmlns:a14="http://schemas.microsoft.com/office/drawing/2010/main" val="0"/>
              </a:ext>
            </a:extLst>
          </a:blip>
          <a:stretch>
            <a:fillRect/>
          </a:stretch>
        </p:blipFill>
        <p:spPr>
          <a:xfrm>
            <a:off x="4749777" y="1836164"/>
            <a:ext cx="309636" cy="449644"/>
          </a:xfrm>
          <a:prstGeom prst="rect">
            <a:avLst/>
          </a:prstGeom>
        </p:spPr>
      </p:pic>
      <p:grpSp>
        <p:nvGrpSpPr>
          <p:cNvPr id="77" name="Group 76"/>
          <p:cNvGrpSpPr/>
          <p:nvPr/>
        </p:nvGrpSpPr>
        <p:grpSpPr>
          <a:xfrm rot="18379438">
            <a:off x="7121277" y="1889162"/>
            <a:ext cx="445720" cy="305063"/>
            <a:chOff x="5861785" y="2260419"/>
            <a:chExt cx="1125821" cy="717432"/>
          </a:xfrm>
        </p:grpSpPr>
        <p:sp>
          <p:nvSpPr>
            <p:cNvPr id="78" name="Oval 77"/>
            <p:cNvSpPr/>
            <p:nvPr/>
          </p:nvSpPr>
          <p:spPr>
            <a:xfrm>
              <a:off x="5861785" y="2376453"/>
              <a:ext cx="1125821" cy="540002"/>
            </a:xfrm>
            <a:prstGeom prst="ellips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6370742" y="2260419"/>
              <a:ext cx="95372" cy="7174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0" name="Rectangle 79"/>
          <p:cNvSpPr/>
          <p:nvPr/>
        </p:nvSpPr>
        <p:spPr>
          <a:xfrm>
            <a:off x="1034312" y="3223206"/>
            <a:ext cx="1287970" cy="646331"/>
          </a:xfrm>
          <a:prstGeom prst="rect">
            <a:avLst/>
          </a:prstGeom>
        </p:spPr>
        <p:txBody>
          <a:bodyPr wrap="square">
            <a:spAutoFit/>
          </a:bodyPr>
          <a:lstStyle/>
          <a:p>
            <a:pPr>
              <a:spcBef>
                <a:spcPts val="0"/>
              </a:spcBef>
            </a:pPr>
            <a:r>
              <a:rPr lang="en-US" sz="1200" kern="0" dirty="0">
                <a:solidFill>
                  <a:schemeClr val="accent3"/>
                </a:solidFill>
              </a:rPr>
              <a:t>PRBC transfusions (units/month)</a:t>
            </a:r>
          </a:p>
        </p:txBody>
      </p:sp>
      <p:sp>
        <p:nvSpPr>
          <p:cNvPr id="81" name="Rectangle 80"/>
          <p:cNvSpPr/>
          <p:nvPr/>
        </p:nvSpPr>
        <p:spPr>
          <a:xfrm>
            <a:off x="2545107" y="3172435"/>
            <a:ext cx="525346" cy="1036181"/>
          </a:xfrm>
          <a:prstGeom prst="rect">
            <a:avLst/>
          </a:prstGeom>
        </p:spPr>
        <p:txBody>
          <a:bodyPr wrap="square">
            <a:spAutoFit/>
          </a:bodyPr>
          <a:lstStyle/>
          <a:p>
            <a:pPr marL="0" indent="0">
              <a:lnSpc>
                <a:spcPct val="100000"/>
              </a:lnSpc>
              <a:spcBef>
                <a:spcPts val="0"/>
              </a:spcBef>
              <a:spcAft>
                <a:spcPts val="800"/>
              </a:spcAft>
              <a:buFont typeface="Wingdings" pitchFamily="2" charset="2"/>
              <a:buNone/>
            </a:pPr>
            <a:r>
              <a:rPr lang="en-US" sz="1600" b="1" kern="0" dirty="0">
                <a:solidFill>
                  <a:schemeClr val="accent3"/>
                </a:solidFill>
              </a:rPr>
              <a:t>&lt;2</a:t>
            </a:r>
          </a:p>
          <a:p>
            <a:pPr marL="0" indent="0">
              <a:lnSpc>
                <a:spcPct val="100000"/>
              </a:lnSpc>
              <a:spcBef>
                <a:spcPts val="0"/>
              </a:spcBef>
              <a:spcAft>
                <a:spcPts val="800"/>
              </a:spcAft>
              <a:buFont typeface="Wingdings" pitchFamily="2" charset="2"/>
              <a:buNone/>
            </a:pPr>
            <a:r>
              <a:rPr lang="en-US" sz="1600" b="1" kern="0" dirty="0">
                <a:solidFill>
                  <a:schemeClr val="accent3"/>
                </a:solidFill>
              </a:rPr>
              <a:t>2-4</a:t>
            </a:r>
          </a:p>
          <a:p>
            <a:pPr marL="0" indent="0">
              <a:lnSpc>
                <a:spcPct val="100000"/>
              </a:lnSpc>
              <a:spcBef>
                <a:spcPts val="0"/>
              </a:spcBef>
              <a:spcAft>
                <a:spcPts val="800"/>
              </a:spcAft>
              <a:buFont typeface="Wingdings" pitchFamily="2" charset="2"/>
              <a:buNone/>
            </a:pPr>
            <a:r>
              <a:rPr lang="en-US" sz="1600" b="1" kern="0" dirty="0">
                <a:solidFill>
                  <a:schemeClr val="accent3"/>
                </a:solidFill>
              </a:rPr>
              <a:t>&gt;4</a:t>
            </a:r>
          </a:p>
        </p:txBody>
      </p:sp>
      <p:cxnSp>
        <p:nvCxnSpPr>
          <p:cNvPr id="83" name="Straight Connector 82"/>
          <p:cNvCxnSpPr/>
          <p:nvPr/>
        </p:nvCxnSpPr>
        <p:spPr>
          <a:xfrm flipH="1">
            <a:off x="1125711" y="4206256"/>
            <a:ext cx="7296912"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1036771" y="4250139"/>
            <a:ext cx="2577578" cy="400110"/>
          </a:xfrm>
          <a:prstGeom prst="rect">
            <a:avLst/>
          </a:prstGeom>
        </p:spPr>
        <p:txBody>
          <a:bodyPr wrap="square">
            <a:spAutoFit/>
          </a:bodyPr>
          <a:lstStyle/>
          <a:p>
            <a:pPr>
              <a:spcBef>
                <a:spcPts val="0"/>
              </a:spcBef>
            </a:pPr>
            <a:r>
              <a:rPr lang="en-US" sz="1200" b="1" kern="0" dirty="0">
                <a:solidFill>
                  <a:schemeClr val="accent2"/>
                </a:solidFill>
              </a:rPr>
              <a:t>Titrating increments (mg/kg/day)</a:t>
            </a:r>
          </a:p>
          <a:p>
            <a:pPr marL="0" indent="0">
              <a:lnSpc>
                <a:spcPct val="100000"/>
              </a:lnSpc>
              <a:spcBef>
                <a:spcPts val="0"/>
              </a:spcBef>
              <a:buFont typeface="Wingdings" pitchFamily="2" charset="2"/>
              <a:buNone/>
            </a:pPr>
            <a:endParaRPr lang="en-US" sz="1200" b="1" kern="0" baseline="30000" dirty="0">
              <a:solidFill>
                <a:schemeClr val="accent2"/>
              </a:solidFill>
            </a:endParaRPr>
          </a:p>
        </p:txBody>
      </p:sp>
      <p:sp>
        <p:nvSpPr>
          <p:cNvPr id="87" name="Rectangle 86"/>
          <p:cNvSpPr/>
          <p:nvPr/>
        </p:nvSpPr>
        <p:spPr>
          <a:xfrm>
            <a:off x="3833281" y="4497994"/>
            <a:ext cx="2069718" cy="338554"/>
          </a:xfrm>
          <a:prstGeom prst="rect">
            <a:avLst/>
          </a:prstGeom>
        </p:spPr>
        <p:txBody>
          <a:bodyPr wrap="square">
            <a:spAutoFit/>
          </a:bodyPr>
          <a:lstStyle/>
          <a:p>
            <a:pPr marL="0" indent="0" algn="ctr">
              <a:buFont typeface="Wingdings" pitchFamily="2" charset="2"/>
              <a:buNone/>
            </a:pPr>
            <a:r>
              <a:rPr lang="en-US" sz="1600" b="1" kern="0" dirty="0">
                <a:solidFill>
                  <a:schemeClr val="accent2"/>
                </a:solidFill>
              </a:rPr>
              <a:t>5-10</a:t>
            </a:r>
            <a:endParaRPr lang="en-US" sz="1600" b="1" kern="0" baseline="30000" dirty="0">
              <a:solidFill>
                <a:schemeClr val="accent2"/>
              </a:solidFill>
            </a:endParaRPr>
          </a:p>
        </p:txBody>
      </p:sp>
      <p:sp>
        <p:nvSpPr>
          <p:cNvPr id="88" name="Rectangle 87"/>
          <p:cNvSpPr/>
          <p:nvPr/>
        </p:nvSpPr>
        <p:spPr>
          <a:xfrm>
            <a:off x="6382571" y="4497621"/>
            <a:ext cx="1901871" cy="338554"/>
          </a:xfrm>
          <a:prstGeom prst="rect">
            <a:avLst/>
          </a:prstGeom>
        </p:spPr>
        <p:txBody>
          <a:bodyPr wrap="square">
            <a:spAutoFit/>
          </a:bodyPr>
          <a:lstStyle/>
          <a:p>
            <a:pPr marL="0" indent="0" algn="ctr">
              <a:buFont typeface="Wingdings" pitchFamily="2" charset="2"/>
              <a:buNone/>
            </a:pPr>
            <a:r>
              <a:rPr lang="en-US" sz="1600" b="1" kern="0" dirty="0">
                <a:solidFill>
                  <a:schemeClr val="accent2"/>
                </a:solidFill>
              </a:rPr>
              <a:t>3.5-7</a:t>
            </a:r>
            <a:endParaRPr lang="en-US" sz="1600" b="1" kern="0" baseline="30000" dirty="0">
              <a:solidFill>
                <a:schemeClr val="accent2"/>
              </a:solidFill>
            </a:endParaRPr>
          </a:p>
        </p:txBody>
      </p:sp>
      <p:cxnSp>
        <p:nvCxnSpPr>
          <p:cNvPr id="89" name="Straight Connector 88"/>
          <p:cNvCxnSpPr/>
          <p:nvPr/>
        </p:nvCxnSpPr>
        <p:spPr>
          <a:xfrm flipH="1">
            <a:off x="1134707" y="5013064"/>
            <a:ext cx="7296912"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1038089" y="5136235"/>
            <a:ext cx="2441197" cy="400110"/>
          </a:xfrm>
          <a:prstGeom prst="rect">
            <a:avLst/>
          </a:prstGeom>
        </p:spPr>
        <p:txBody>
          <a:bodyPr wrap="square">
            <a:spAutoFit/>
          </a:bodyPr>
          <a:lstStyle/>
          <a:p>
            <a:r>
              <a:rPr lang="en-US" sz="1200" b="1" kern="0" dirty="0">
                <a:solidFill>
                  <a:schemeClr val="accent2"/>
                </a:solidFill>
              </a:rPr>
              <a:t>Maximum dose (mg/kg/day)</a:t>
            </a:r>
          </a:p>
          <a:p>
            <a:pPr marL="0" indent="0">
              <a:buFont typeface="Wingdings" pitchFamily="2" charset="2"/>
              <a:buNone/>
            </a:pPr>
            <a:endParaRPr lang="en-US" sz="1200" b="1" kern="0" baseline="30000" dirty="0">
              <a:solidFill>
                <a:schemeClr val="accent2"/>
              </a:solidFill>
            </a:endParaRPr>
          </a:p>
        </p:txBody>
      </p:sp>
      <p:sp>
        <p:nvSpPr>
          <p:cNvPr id="94" name="Rectangle 93"/>
          <p:cNvSpPr/>
          <p:nvPr/>
        </p:nvSpPr>
        <p:spPr>
          <a:xfrm>
            <a:off x="3851408" y="5085229"/>
            <a:ext cx="2051591" cy="338554"/>
          </a:xfrm>
          <a:prstGeom prst="rect">
            <a:avLst/>
          </a:prstGeom>
        </p:spPr>
        <p:txBody>
          <a:bodyPr wrap="square">
            <a:spAutoFit/>
          </a:bodyPr>
          <a:lstStyle/>
          <a:p>
            <a:pPr marL="0" indent="0" algn="ctr">
              <a:buFont typeface="Wingdings" pitchFamily="2" charset="2"/>
              <a:buNone/>
            </a:pPr>
            <a:r>
              <a:rPr lang="en-US" sz="1600" b="1" kern="0" dirty="0">
                <a:solidFill>
                  <a:schemeClr val="accent2"/>
                </a:solidFill>
              </a:rPr>
              <a:t>40</a:t>
            </a:r>
            <a:endParaRPr lang="en-US" sz="1600" b="1" kern="0" baseline="30000" dirty="0">
              <a:solidFill>
                <a:schemeClr val="accent2"/>
              </a:solidFill>
            </a:endParaRPr>
          </a:p>
        </p:txBody>
      </p:sp>
      <p:sp>
        <p:nvSpPr>
          <p:cNvPr id="95" name="Rectangle 94"/>
          <p:cNvSpPr/>
          <p:nvPr/>
        </p:nvSpPr>
        <p:spPr>
          <a:xfrm>
            <a:off x="6374333" y="5084856"/>
            <a:ext cx="1901871" cy="338554"/>
          </a:xfrm>
          <a:prstGeom prst="rect">
            <a:avLst/>
          </a:prstGeom>
        </p:spPr>
        <p:txBody>
          <a:bodyPr wrap="square">
            <a:spAutoFit/>
          </a:bodyPr>
          <a:lstStyle/>
          <a:p>
            <a:pPr marL="0" indent="0" algn="ctr">
              <a:buFont typeface="Wingdings" pitchFamily="2" charset="2"/>
              <a:buNone/>
            </a:pPr>
            <a:r>
              <a:rPr lang="en-US" sz="1600" b="1" kern="0" dirty="0">
                <a:solidFill>
                  <a:schemeClr val="accent2"/>
                </a:solidFill>
              </a:rPr>
              <a:t>28</a:t>
            </a:r>
            <a:endParaRPr lang="en-US" sz="1600" b="1" kern="0" baseline="30000" dirty="0">
              <a:solidFill>
                <a:schemeClr val="accent2"/>
              </a:solidFill>
            </a:endParaRPr>
          </a:p>
        </p:txBody>
      </p:sp>
      <p:sp>
        <p:nvSpPr>
          <p:cNvPr id="42" name="Rectangle 41"/>
          <p:cNvSpPr/>
          <p:nvPr/>
        </p:nvSpPr>
        <p:spPr>
          <a:xfrm>
            <a:off x="3851408" y="3164915"/>
            <a:ext cx="2051591" cy="1036181"/>
          </a:xfrm>
          <a:prstGeom prst="rect">
            <a:avLst/>
          </a:prstGeom>
        </p:spPr>
        <p:txBody>
          <a:bodyPr wrap="square">
            <a:spAutoFit/>
          </a:bodyPr>
          <a:lstStyle/>
          <a:p>
            <a:pPr algn="ctr">
              <a:spcBef>
                <a:spcPts val="0"/>
              </a:spcBef>
              <a:spcAft>
                <a:spcPts val="800"/>
              </a:spcAft>
              <a:buFont typeface="Wingdings" pitchFamily="2" charset="2"/>
              <a:buNone/>
            </a:pPr>
            <a:r>
              <a:rPr lang="en-US" sz="1600" b="1" kern="0" dirty="0">
                <a:solidFill>
                  <a:schemeClr val="accent2"/>
                </a:solidFill>
              </a:rPr>
              <a:t>10</a:t>
            </a:r>
          </a:p>
          <a:p>
            <a:pPr algn="ctr">
              <a:spcBef>
                <a:spcPts val="0"/>
              </a:spcBef>
              <a:spcAft>
                <a:spcPts val="800"/>
              </a:spcAft>
              <a:buFont typeface="Wingdings" pitchFamily="2" charset="2"/>
              <a:buNone/>
            </a:pPr>
            <a:r>
              <a:rPr lang="en-US" sz="1600" b="1" kern="0" dirty="0">
                <a:solidFill>
                  <a:schemeClr val="accent2"/>
                </a:solidFill>
              </a:rPr>
              <a:t>20</a:t>
            </a:r>
          </a:p>
          <a:p>
            <a:pPr algn="ctr">
              <a:spcBef>
                <a:spcPts val="0"/>
              </a:spcBef>
              <a:spcAft>
                <a:spcPts val="800"/>
              </a:spcAft>
              <a:buFont typeface="Wingdings" pitchFamily="2" charset="2"/>
              <a:buNone/>
            </a:pPr>
            <a:r>
              <a:rPr lang="en-US" sz="1600" b="1" kern="0" dirty="0">
                <a:solidFill>
                  <a:schemeClr val="accent2"/>
                </a:solidFill>
              </a:rPr>
              <a:t>30</a:t>
            </a:r>
          </a:p>
        </p:txBody>
      </p:sp>
      <p:sp>
        <p:nvSpPr>
          <p:cNvPr id="43" name="Rectangle 42"/>
          <p:cNvSpPr/>
          <p:nvPr/>
        </p:nvSpPr>
        <p:spPr>
          <a:xfrm>
            <a:off x="6391914" y="3164915"/>
            <a:ext cx="1923496" cy="1036181"/>
          </a:xfrm>
          <a:prstGeom prst="rect">
            <a:avLst/>
          </a:prstGeom>
        </p:spPr>
        <p:txBody>
          <a:bodyPr wrap="square">
            <a:spAutoFit/>
          </a:bodyPr>
          <a:lstStyle/>
          <a:p>
            <a:pPr algn="ctr">
              <a:spcBef>
                <a:spcPts val="0"/>
              </a:spcBef>
              <a:spcAft>
                <a:spcPts val="800"/>
              </a:spcAft>
              <a:buFont typeface="Wingdings" pitchFamily="2" charset="2"/>
              <a:buNone/>
            </a:pPr>
            <a:r>
              <a:rPr lang="en-US" sz="1600" b="1" kern="0" dirty="0">
                <a:solidFill>
                  <a:schemeClr val="accent2"/>
                </a:solidFill>
              </a:rPr>
              <a:t>7</a:t>
            </a:r>
          </a:p>
          <a:p>
            <a:pPr algn="ctr">
              <a:spcBef>
                <a:spcPts val="0"/>
              </a:spcBef>
              <a:spcAft>
                <a:spcPts val="800"/>
              </a:spcAft>
              <a:buFont typeface="Wingdings" pitchFamily="2" charset="2"/>
              <a:buNone/>
            </a:pPr>
            <a:r>
              <a:rPr lang="en-US" sz="1600" b="1" kern="0" dirty="0">
                <a:solidFill>
                  <a:schemeClr val="accent2"/>
                </a:solidFill>
              </a:rPr>
              <a:t>14</a:t>
            </a:r>
          </a:p>
          <a:p>
            <a:pPr algn="ctr">
              <a:spcBef>
                <a:spcPts val="0"/>
              </a:spcBef>
              <a:spcAft>
                <a:spcPts val="800"/>
              </a:spcAft>
              <a:buFont typeface="Wingdings" pitchFamily="2" charset="2"/>
              <a:buNone/>
            </a:pPr>
            <a:r>
              <a:rPr lang="en-US" sz="1600" b="1" kern="0" dirty="0">
                <a:solidFill>
                  <a:schemeClr val="accent2"/>
                </a:solidFill>
              </a:rPr>
              <a:t>21</a:t>
            </a:r>
          </a:p>
        </p:txBody>
      </p:sp>
      <p:sp>
        <p:nvSpPr>
          <p:cNvPr id="36" name="Content Placeholder 2"/>
          <p:cNvSpPr txBox="1">
            <a:spLocks/>
          </p:cNvSpPr>
          <p:nvPr/>
        </p:nvSpPr>
        <p:spPr bwMode="gray">
          <a:xfrm>
            <a:off x="939213" y="5953816"/>
            <a:ext cx="5616866" cy="27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kern="0" dirty="0"/>
              <a:t>PRBC, packed red blood cells.</a:t>
            </a:r>
            <a:endParaRPr lang="en-US" sz="900" dirty="0">
              <a:highlight>
                <a:srgbClr val="FFFF00"/>
              </a:highlight>
            </a:endParaRPr>
          </a:p>
        </p:txBody>
      </p:sp>
      <p:sp>
        <p:nvSpPr>
          <p:cNvPr id="37" name="Rectangle 36"/>
          <p:cNvSpPr/>
          <p:nvPr/>
        </p:nvSpPr>
        <p:spPr>
          <a:xfrm>
            <a:off x="1042393" y="4479279"/>
            <a:ext cx="2575941" cy="461665"/>
          </a:xfrm>
          <a:prstGeom prst="rect">
            <a:avLst/>
          </a:prstGeom>
        </p:spPr>
        <p:txBody>
          <a:bodyPr wrap="square">
            <a:spAutoFit/>
          </a:bodyPr>
          <a:lstStyle/>
          <a:p>
            <a:pPr>
              <a:spcBef>
                <a:spcPts val="0"/>
              </a:spcBef>
            </a:pPr>
            <a:r>
              <a:rPr lang="en-US" sz="1200" kern="0" dirty="0">
                <a:solidFill>
                  <a:schemeClr val="accent3"/>
                </a:solidFill>
              </a:rPr>
              <a:t>As needed every 3-6 months, based on serum ferritin trends</a:t>
            </a:r>
          </a:p>
        </p:txBody>
      </p:sp>
      <p:sp>
        <p:nvSpPr>
          <p:cNvPr id="39" name="Content Placeholder 2"/>
          <p:cNvSpPr txBox="1">
            <a:spLocks/>
          </p:cNvSpPr>
          <p:nvPr/>
        </p:nvSpPr>
        <p:spPr bwMode="gray">
          <a:xfrm>
            <a:off x="936330" y="5585750"/>
            <a:ext cx="6557023" cy="3358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kern="0" dirty="0"/>
              <a:t>Dose reductions in steps of 5 to 10 mg/kg (EXJADE DT) or 3.5 to 7 mg/kg (EXJADE FCT) should be considered when serum ferritin levels fall below 1000 µg/L. Treatment should be interrupted if serum ferritin levels consistently fall below 500 µg/L.</a:t>
            </a:r>
            <a:endParaRPr lang="en-US" sz="900" dirty="0">
              <a:highlight>
                <a:srgbClr val="FFFF00"/>
              </a:highlight>
            </a:endParaRPr>
          </a:p>
        </p:txBody>
      </p:sp>
    </p:spTree>
    <p:extLst>
      <p:ext uri="{BB962C8B-B14F-4D97-AF65-F5344CB8AC3E}">
        <p14:creationId xmlns:p14="http://schemas.microsoft.com/office/powerpoint/2010/main" val="371416879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806" y="203199"/>
            <a:ext cx="7706251" cy="841830"/>
          </a:xfrm>
        </p:spPr>
        <p:txBody>
          <a:bodyPr/>
          <a:lstStyle/>
          <a:p>
            <a:r>
              <a:rPr lang="en-US" dirty="0" smtClean="0"/>
              <a:t>FCT Formulation can Enhance Serum Ferritin Reduction vs DT</a:t>
            </a:r>
            <a:endParaRPr lang="en-US" dirty="0"/>
          </a:p>
        </p:txBody>
      </p:sp>
      <p:pic>
        <p:nvPicPr>
          <p:cNvPr id="5" name="Content Placeholder 4"/>
          <p:cNvPicPr>
            <a:picLocks noGrp="1" noChangeAspect="1"/>
          </p:cNvPicPr>
          <p:nvPr>
            <p:ph idx="1"/>
          </p:nvPr>
        </p:nvPicPr>
        <p:blipFill>
          <a:blip r:embed="rId3"/>
          <a:stretch>
            <a:fillRect/>
          </a:stretch>
        </p:blipFill>
        <p:spPr>
          <a:xfrm>
            <a:off x="1828990" y="1233713"/>
            <a:ext cx="6400611" cy="4392347"/>
          </a:xfrm>
          <a:prstGeom prst="rect">
            <a:avLst/>
          </a:prstGeom>
        </p:spPr>
      </p:pic>
      <p:sp>
        <p:nvSpPr>
          <p:cNvPr id="4" name="Slide Number Placeholder 3"/>
          <p:cNvSpPr>
            <a:spLocks noGrp="1"/>
          </p:cNvSpPr>
          <p:nvPr>
            <p:ph type="sldNum" sz="quarter" idx="4"/>
          </p:nvPr>
        </p:nvSpPr>
        <p:spPr/>
        <p:txBody>
          <a:bodyPr/>
          <a:lstStyle/>
          <a:p>
            <a:fld id="{E66AA3EA-0569-43EF-BBA3-83FDB109D582}" type="slidenum">
              <a:rPr lang="en-US" smtClean="0"/>
              <a:pPr/>
              <a:t>4</a:t>
            </a:fld>
            <a:endParaRPr lang="en-US" dirty="0"/>
          </a:p>
        </p:txBody>
      </p:sp>
      <p:sp>
        <p:nvSpPr>
          <p:cNvPr id="6" name="Content Placeholder 2"/>
          <p:cNvSpPr txBox="1">
            <a:spLocks/>
          </p:cNvSpPr>
          <p:nvPr/>
        </p:nvSpPr>
        <p:spPr bwMode="gray">
          <a:xfrm>
            <a:off x="839121" y="5814744"/>
            <a:ext cx="6635737" cy="5279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buNone/>
            </a:pPr>
            <a:r>
              <a:rPr lang="en-US" sz="900" b="1" kern="0" dirty="0" smtClean="0"/>
              <a:t>Reference: </a:t>
            </a:r>
            <a:r>
              <a:rPr lang="en-US" sz="900" dirty="0" err="1">
                <a:solidFill>
                  <a:srgbClr val="1A1A1A"/>
                </a:solidFill>
                <a:latin typeface="DINPro-Light"/>
              </a:rPr>
              <a:t>Taher</a:t>
            </a:r>
            <a:r>
              <a:rPr lang="en-US" sz="900" dirty="0">
                <a:solidFill>
                  <a:srgbClr val="1A1A1A"/>
                </a:solidFill>
                <a:latin typeface="DINPro-Light"/>
              </a:rPr>
              <a:t> AT, Weber S, Han J, </a:t>
            </a:r>
            <a:r>
              <a:rPr lang="en-US" sz="900" dirty="0" err="1">
                <a:solidFill>
                  <a:srgbClr val="1A1A1A"/>
                </a:solidFill>
                <a:latin typeface="DINPro-Light"/>
              </a:rPr>
              <a:t>Bruederle</a:t>
            </a:r>
            <a:r>
              <a:rPr lang="en-US" sz="900" dirty="0">
                <a:solidFill>
                  <a:srgbClr val="1A1A1A"/>
                </a:solidFill>
                <a:latin typeface="DINPro-Light"/>
              </a:rPr>
              <a:t> A, Porter j. Predicting serum ferritin levels in </a:t>
            </a:r>
            <a:r>
              <a:rPr lang="en-US" sz="900" dirty="0" smtClean="0">
                <a:solidFill>
                  <a:srgbClr val="1A1A1A"/>
                </a:solidFill>
                <a:latin typeface="DINPro-Light"/>
              </a:rPr>
              <a:t>patients with </a:t>
            </a:r>
            <a:r>
              <a:rPr lang="en-US" sz="900" dirty="0">
                <a:solidFill>
                  <a:srgbClr val="1A1A1A"/>
                </a:solidFill>
                <a:latin typeface="DINPro-Light"/>
              </a:rPr>
              <a:t>iron overload treated with the lm-coated tablet of </a:t>
            </a:r>
            <a:r>
              <a:rPr lang="en-US" sz="900" dirty="0" err="1">
                <a:solidFill>
                  <a:srgbClr val="1A1A1A"/>
                </a:solidFill>
                <a:latin typeface="DINPro-Light"/>
              </a:rPr>
              <a:t>deferasirox</a:t>
            </a:r>
            <a:r>
              <a:rPr lang="en-US" sz="900" dirty="0">
                <a:solidFill>
                  <a:srgbClr val="1A1A1A"/>
                </a:solidFill>
                <a:latin typeface="DINPro-Light"/>
              </a:rPr>
              <a:t> during the </a:t>
            </a:r>
            <a:r>
              <a:rPr lang="en-US" sz="900" dirty="0" smtClean="0">
                <a:solidFill>
                  <a:srgbClr val="1A1A1A"/>
                </a:solidFill>
                <a:latin typeface="DINPro-Light"/>
              </a:rPr>
              <a:t>ECLIPSE study</a:t>
            </a:r>
            <a:r>
              <a:rPr lang="en-US" sz="900" dirty="0">
                <a:solidFill>
                  <a:srgbClr val="1A1A1A"/>
                </a:solidFill>
                <a:latin typeface="DINPro-Light"/>
              </a:rPr>
              <a:t>. Am J </a:t>
            </a:r>
            <a:r>
              <a:rPr lang="en-US" sz="900" dirty="0" err="1">
                <a:solidFill>
                  <a:srgbClr val="1A1A1A"/>
                </a:solidFill>
                <a:latin typeface="DINPro-Light"/>
              </a:rPr>
              <a:t>Hematol</a:t>
            </a:r>
            <a:r>
              <a:rPr lang="en-US" sz="900" dirty="0">
                <a:solidFill>
                  <a:srgbClr val="1A1A1A"/>
                </a:solidFill>
                <a:latin typeface="DINPro-Light"/>
              </a:rPr>
              <a:t>.. 2019 Jan; 94(1): E15-E17.</a:t>
            </a:r>
            <a:endParaRPr lang="en-US" sz="900" dirty="0">
              <a:highlight>
                <a:srgbClr val="FFFF00"/>
              </a:highlight>
            </a:endParaRPr>
          </a:p>
        </p:txBody>
      </p:sp>
    </p:spTree>
    <p:extLst>
      <p:ext uri="{BB962C8B-B14F-4D97-AF65-F5344CB8AC3E}">
        <p14:creationId xmlns:p14="http://schemas.microsoft.com/office/powerpoint/2010/main" val="34643409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028700" y="4041175"/>
            <a:ext cx="7597849" cy="1641580"/>
          </a:xfrm>
          <a:prstGeom prst="rect">
            <a:avLst/>
          </a:prstGeom>
          <a:solidFill>
            <a:schemeClr val="accent3">
              <a:lumMod val="20000"/>
              <a:lumOff val="8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028700" y="2611156"/>
            <a:ext cx="7597849" cy="1125369"/>
          </a:xfrm>
          <a:prstGeom prst="rect">
            <a:avLst/>
          </a:prstGeom>
          <a:solidFill>
            <a:schemeClr val="accent1">
              <a:lumMod val="20000"/>
              <a:lumOff val="8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220307" y="2923306"/>
            <a:ext cx="3619781" cy="640779"/>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977061" y="2923306"/>
            <a:ext cx="3460815" cy="640779"/>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220307" y="4380754"/>
            <a:ext cx="3619781" cy="50091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028699" y="1574633"/>
            <a:ext cx="7597848" cy="727714"/>
          </a:xfrm>
          <a:prstGeom prst="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7331" y="396664"/>
            <a:ext cx="8318530" cy="543819"/>
          </a:xfrm>
        </p:spPr>
        <p:txBody>
          <a:bodyPr/>
          <a:lstStyle/>
          <a:p>
            <a:r>
              <a:rPr lang="en-US" dirty="0"/>
              <a:t>ECLIPSE study objectives</a:t>
            </a:r>
          </a:p>
        </p:txBody>
      </p:sp>
      <p:sp>
        <p:nvSpPr>
          <p:cNvPr id="11" name="Rectangle 10"/>
          <p:cNvSpPr/>
          <p:nvPr/>
        </p:nvSpPr>
        <p:spPr>
          <a:xfrm>
            <a:off x="1036425" y="1842469"/>
            <a:ext cx="7597849" cy="384721"/>
          </a:xfrm>
          <a:prstGeom prst="rect">
            <a:avLst/>
          </a:prstGeom>
        </p:spPr>
        <p:txBody>
          <a:bodyPr wrap="square">
            <a:spAutoFit/>
          </a:bodyPr>
          <a:lstStyle/>
          <a:p>
            <a:pPr marL="6350" lvl="1" algn="ctr">
              <a:lnSpc>
                <a:spcPct val="95000"/>
              </a:lnSpc>
              <a:spcBef>
                <a:spcPct val="40000"/>
              </a:spcBef>
              <a:buClr>
                <a:srgbClr val="B8D511"/>
              </a:buClr>
            </a:pPr>
            <a:r>
              <a:rPr lang="en-US" sz="2000" kern="0" dirty="0">
                <a:solidFill>
                  <a:schemeClr val="bg1"/>
                </a:solidFill>
                <a:latin typeface="Arial" panose="020B0604020202020204"/>
              </a:rPr>
              <a:t>Evaluate overall safety of EXJADE FCT and EXJADE DT</a:t>
            </a:r>
          </a:p>
        </p:txBody>
      </p:sp>
      <p:sp>
        <p:nvSpPr>
          <p:cNvPr id="16" name="Rectangle 15"/>
          <p:cNvSpPr/>
          <p:nvPr/>
        </p:nvSpPr>
        <p:spPr>
          <a:xfrm>
            <a:off x="4977060" y="2934092"/>
            <a:ext cx="3472279" cy="618631"/>
          </a:xfrm>
          <a:prstGeom prst="rect">
            <a:avLst/>
          </a:prstGeom>
        </p:spPr>
        <p:txBody>
          <a:bodyPr wrap="square">
            <a:spAutoFit/>
          </a:bodyPr>
          <a:lstStyle/>
          <a:p>
            <a:pPr indent="-225425" algn="ctr">
              <a:lnSpc>
                <a:spcPct val="95000"/>
              </a:lnSpc>
              <a:spcBef>
                <a:spcPct val="30000"/>
              </a:spcBef>
              <a:buClr>
                <a:srgbClr val="B8D511"/>
              </a:buClr>
            </a:pPr>
            <a:r>
              <a:rPr lang="en-US" sz="1800" kern="0" dirty="0">
                <a:solidFill>
                  <a:schemeClr val="bg1"/>
                </a:solidFill>
                <a:latin typeface="Arial" panose="020B0604020202020204"/>
              </a:rPr>
              <a:t>Changes in laboratory values (baseline to 24 weeks)</a:t>
            </a:r>
          </a:p>
        </p:txBody>
      </p:sp>
      <p:sp>
        <p:nvSpPr>
          <p:cNvPr id="17" name="Rectangle 16"/>
          <p:cNvSpPr/>
          <p:nvPr/>
        </p:nvSpPr>
        <p:spPr>
          <a:xfrm>
            <a:off x="1220307" y="2934092"/>
            <a:ext cx="3619781" cy="355482"/>
          </a:xfrm>
          <a:prstGeom prst="rect">
            <a:avLst/>
          </a:prstGeom>
        </p:spPr>
        <p:txBody>
          <a:bodyPr wrap="square">
            <a:spAutoFit/>
          </a:bodyPr>
          <a:lstStyle/>
          <a:p>
            <a:pPr algn="ctr">
              <a:lnSpc>
                <a:spcPct val="95000"/>
              </a:lnSpc>
              <a:spcBef>
                <a:spcPct val="30000"/>
              </a:spcBef>
              <a:buClr>
                <a:srgbClr val="B8D511"/>
              </a:buClr>
            </a:pPr>
            <a:r>
              <a:rPr lang="en-US" sz="1800" kern="0" dirty="0" smtClean="0">
                <a:solidFill>
                  <a:schemeClr val="bg1"/>
                </a:solidFill>
                <a:latin typeface="Arial" panose="020B0604020202020204"/>
              </a:rPr>
              <a:t>Frequency and severity of AEs</a:t>
            </a:r>
            <a:endParaRPr lang="en-US" sz="1800" kern="0" dirty="0">
              <a:solidFill>
                <a:schemeClr val="bg1"/>
              </a:solidFill>
              <a:latin typeface="Arial" panose="020B0604020202020204"/>
            </a:endParaRPr>
          </a:p>
        </p:txBody>
      </p:sp>
      <p:grpSp>
        <p:nvGrpSpPr>
          <p:cNvPr id="7" name="Group 6"/>
          <p:cNvGrpSpPr/>
          <p:nvPr/>
        </p:nvGrpSpPr>
        <p:grpSpPr>
          <a:xfrm>
            <a:off x="2488904" y="1373342"/>
            <a:ext cx="4670351" cy="420845"/>
            <a:chOff x="6619397" y="2966913"/>
            <a:chExt cx="1130867" cy="205637"/>
          </a:xfrm>
          <a:solidFill>
            <a:schemeClr val="accent1"/>
          </a:solidFill>
        </p:grpSpPr>
        <p:sp>
          <p:nvSpPr>
            <p:cNvPr id="8" name="Pentagon 7"/>
            <p:cNvSpPr/>
            <p:nvPr/>
          </p:nvSpPr>
          <p:spPr>
            <a:xfrm>
              <a:off x="7040880" y="2966913"/>
              <a:ext cx="709384" cy="205637"/>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entagon 8"/>
            <p:cNvSpPr/>
            <p:nvPr/>
          </p:nvSpPr>
          <p:spPr>
            <a:xfrm flipH="1">
              <a:off x="6619397" y="2966913"/>
              <a:ext cx="637613" cy="205637"/>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Content Placeholder 5"/>
          <p:cNvSpPr>
            <a:spLocks noGrp="1"/>
          </p:cNvSpPr>
          <p:nvPr>
            <p:ph idx="1"/>
          </p:nvPr>
        </p:nvSpPr>
        <p:spPr>
          <a:xfrm>
            <a:off x="2504355" y="1377980"/>
            <a:ext cx="4661990" cy="650804"/>
          </a:xfrm>
        </p:spPr>
        <p:txBody>
          <a:bodyPr/>
          <a:lstStyle/>
          <a:p>
            <a:pPr marL="0" indent="0" algn="ctr">
              <a:buNone/>
            </a:pPr>
            <a:r>
              <a:rPr lang="en-US" sz="2200" b="1" dirty="0">
                <a:solidFill>
                  <a:schemeClr val="accent2"/>
                </a:solidFill>
              </a:rPr>
              <a:t>Overall Objective</a:t>
            </a:r>
          </a:p>
        </p:txBody>
      </p:sp>
      <p:sp>
        <p:nvSpPr>
          <p:cNvPr id="22" name="Rectangle 21"/>
          <p:cNvSpPr/>
          <p:nvPr/>
        </p:nvSpPr>
        <p:spPr>
          <a:xfrm>
            <a:off x="1220307" y="5022009"/>
            <a:ext cx="3619781" cy="50091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5"/>
          <p:cNvSpPr txBox="1">
            <a:spLocks/>
          </p:cNvSpPr>
          <p:nvPr/>
        </p:nvSpPr>
        <p:spPr bwMode="gray">
          <a:xfrm>
            <a:off x="1220306" y="4477043"/>
            <a:ext cx="3619782" cy="4000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6350" lvl="1" indent="0" algn="ctr">
              <a:buClr>
                <a:schemeClr val="accent1"/>
              </a:buClr>
              <a:buNone/>
            </a:pPr>
            <a:r>
              <a:rPr lang="en-US" sz="1500" dirty="0">
                <a:solidFill>
                  <a:schemeClr val="bg1"/>
                </a:solidFill>
              </a:rPr>
              <a:t>Select gastrointestinal (GI)-related AEs</a:t>
            </a:r>
          </a:p>
        </p:txBody>
      </p:sp>
      <p:sp>
        <p:nvSpPr>
          <p:cNvPr id="23" name="Rectangle 22"/>
          <p:cNvSpPr/>
          <p:nvPr/>
        </p:nvSpPr>
        <p:spPr>
          <a:xfrm>
            <a:off x="4977062" y="4380754"/>
            <a:ext cx="3402450" cy="114374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ontent Placeholder 5"/>
          <p:cNvSpPr txBox="1">
            <a:spLocks/>
          </p:cNvSpPr>
          <p:nvPr/>
        </p:nvSpPr>
        <p:spPr bwMode="gray">
          <a:xfrm>
            <a:off x="4877827" y="4450211"/>
            <a:ext cx="3619780" cy="4000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6350" lvl="1" indent="0" algn="ctr">
              <a:buClr>
                <a:schemeClr val="accent1"/>
              </a:buClr>
              <a:buNone/>
            </a:pPr>
            <a:r>
              <a:rPr lang="en-US" sz="1600" dirty="0">
                <a:solidFill>
                  <a:schemeClr val="bg1"/>
                </a:solidFill>
              </a:rPr>
              <a:t>Patient-reported outcomes (PRO)</a:t>
            </a:r>
            <a:br>
              <a:rPr lang="en-US" sz="1600" dirty="0">
                <a:solidFill>
                  <a:schemeClr val="bg1"/>
                </a:solidFill>
              </a:rPr>
            </a:br>
            <a:endParaRPr lang="en-US" sz="1600" dirty="0">
              <a:solidFill>
                <a:schemeClr val="bg1"/>
              </a:solidFill>
            </a:endParaRPr>
          </a:p>
          <a:p>
            <a:pPr marL="6350" lvl="1" indent="0" algn="ctr">
              <a:buClr>
                <a:schemeClr val="accent1"/>
              </a:buClr>
              <a:buNone/>
            </a:pPr>
            <a:endParaRPr lang="en-US" sz="1600" dirty="0">
              <a:solidFill>
                <a:schemeClr val="bg1"/>
              </a:solidFill>
            </a:endParaRPr>
          </a:p>
        </p:txBody>
      </p:sp>
      <p:sp>
        <p:nvSpPr>
          <p:cNvPr id="25" name="Content Placeholder 5"/>
          <p:cNvSpPr txBox="1">
            <a:spLocks/>
          </p:cNvSpPr>
          <p:nvPr/>
        </p:nvSpPr>
        <p:spPr bwMode="gray">
          <a:xfrm>
            <a:off x="1297146" y="5099703"/>
            <a:ext cx="3445297" cy="4000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6350" lvl="1" indent="0" algn="ctr">
              <a:buClr>
                <a:schemeClr val="accent1"/>
              </a:buClr>
              <a:buNone/>
            </a:pPr>
            <a:r>
              <a:rPr lang="en-US" sz="1600" dirty="0" smtClean="0">
                <a:solidFill>
                  <a:schemeClr val="bg1"/>
                </a:solidFill>
              </a:rPr>
              <a:t>Treatment compliance</a:t>
            </a:r>
            <a:endParaRPr lang="en-US" sz="1600" dirty="0">
              <a:solidFill>
                <a:schemeClr val="bg1"/>
              </a:solidFill>
            </a:endParaRPr>
          </a:p>
        </p:txBody>
      </p:sp>
      <p:sp>
        <p:nvSpPr>
          <p:cNvPr id="27" name="Rectangle 26"/>
          <p:cNvSpPr/>
          <p:nvPr/>
        </p:nvSpPr>
        <p:spPr>
          <a:xfrm>
            <a:off x="5696489" y="4735206"/>
            <a:ext cx="1633699" cy="1061829"/>
          </a:xfrm>
          <a:prstGeom prst="rect">
            <a:avLst/>
          </a:prstGeom>
        </p:spPr>
        <p:txBody>
          <a:bodyPr wrap="square">
            <a:spAutoFit/>
          </a:bodyPr>
          <a:lstStyle/>
          <a:p>
            <a:pPr marL="292100" lvl="1" indent="-285750">
              <a:buFont typeface="Arial" panose="020B0604020202020204" pitchFamily="34" charset="0"/>
              <a:buChar char="•"/>
            </a:pPr>
            <a:r>
              <a:rPr lang="en-US" sz="1400" dirty="0">
                <a:solidFill>
                  <a:schemeClr val="bg1"/>
                </a:solidFill>
              </a:rPr>
              <a:t>Satisfaction</a:t>
            </a:r>
          </a:p>
          <a:p>
            <a:pPr marL="292100" lvl="1" indent="-285750">
              <a:buFont typeface="Arial" panose="020B0604020202020204" pitchFamily="34" charset="0"/>
              <a:buChar char="•"/>
            </a:pPr>
            <a:r>
              <a:rPr lang="en-US" sz="1400" dirty="0">
                <a:solidFill>
                  <a:schemeClr val="bg1"/>
                </a:solidFill>
              </a:rPr>
              <a:t>Palatability</a:t>
            </a:r>
          </a:p>
          <a:p>
            <a:pPr marL="292100" lvl="1" indent="-285750">
              <a:buFont typeface="Arial" panose="020B0604020202020204" pitchFamily="34" charset="0"/>
              <a:buChar char="•"/>
            </a:pPr>
            <a:r>
              <a:rPr lang="en-US" sz="1400" dirty="0">
                <a:solidFill>
                  <a:schemeClr val="bg1"/>
                </a:solidFill>
              </a:rPr>
              <a:t>GI symptoms</a:t>
            </a:r>
          </a:p>
          <a:p>
            <a:pPr marL="6350" lvl="1">
              <a:lnSpc>
                <a:spcPct val="150000"/>
              </a:lnSpc>
            </a:pPr>
            <a:endParaRPr lang="en-US" sz="1400" dirty="0">
              <a:solidFill>
                <a:schemeClr val="bg1"/>
              </a:solidFill>
            </a:endParaRPr>
          </a:p>
        </p:txBody>
      </p:sp>
      <p:grpSp>
        <p:nvGrpSpPr>
          <p:cNvPr id="31" name="Group 30"/>
          <p:cNvGrpSpPr/>
          <p:nvPr/>
        </p:nvGrpSpPr>
        <p:grpSpPr>
          <a:xfrm>
            <a:off x="3203945" y="2453288"/>
            <a:ext cx="3144789" cy="307042"/>
            <a:chOff x="6619397" y="2938138"/>
            <a:chExt cx="1130867" cy="254269"/>
          </a:xfrm>
          <a:solidFill>
            <a:schemeClr val="accent1"/>
          </a:solidFill>
        </p:grpSpPr>
        <p:sp>
          <p:nvSpPr>
            <p:cNvPr id="32" name="Pentagon 31"/>
            <p:cNvSpPr/>
            <p:nvPr/>
          </p:nvSpPr>
          <p:spPr>
            <a:xfrm>
              <a:off x="7040880" y="2938138"/>
              <a:ext cx="709384"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Pentagon 32"/>
            <p:cNvSpPr/>
            <p:nvPr/>
          </p:nvSpPr>
          <p:spPr>
            <a:xfrm flipH="1">
              <a:off x="6619397" y="2938138"/>
              <a:ext cx="637613"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Content Placeholder 5"/>
          <p:cNvSpPr txBox="1">
            <a:spLocks/>
          </p:cNvSpPr>
          <p:nvPr/>
        </p:nvSpPr>
        <p:spPr bwMode="gray">
          <a:xfrm>
            <a:off x="2514776" y="2436274"/>
            <a:ext cx="4661990" cy="5186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Font typeface="Arial" charset="0"/>
              <a:buNone/>
            </a:pPr>
            <a:r>
              <a:rPr lang="en-US" sz="1600" b="1" kern="0" dirty="0">
                <a:solidFill>
                  <a:schemeClr val="accent2"/>
                </a:solidFill>
              </a:rPr>
              <a:t>Primary end points</a:t>
            </a:r>
          </a:p>
        </p:txBody>
      </p:sp>
      <p:grpSp>
        <p:nvGrpSpPr>
          <p:cNvPr id="12" name="Group 11"/>
          <p:cNvGrpSpPr/>
          <p:nvPr/>
        </p:nvGrpSpPr>
        <p:grpSpPr>
          <a:xfrm>
            <a:off x="3203945" y="3879135"/>
            <a:ext cx="3144789" cy="327585"/>
            <a:chOff x="6619397" y="2938138"/>
            <a:chExt cx="1130867" cy="254269"/>
          </a:xfrm>
          <a:solidFill>
            <a:schemeClr val="accent2"/>
          </a:solidFill>
        </p:grpSpPr>
        <p:sp>
          <p:nvSpPr>
            <p:cNvPr id="13" name="Pentagon 12"/>
            <p:cNvSpPr/>
            <p:nvPr/>
          </p:nvSpPr>
          <p:spPr>
            <a:xfrm>
              <a:off x="7040880" y="2938138"/>
              <a:ext cx="709384"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Pentagon 13"/>
            <p:cNvSpPr/>
            <p:nvPr/>
          </p:nvSpPr>
          <p:spPr>
            <a:xfrm flipH="1">
              <a:off x="6619397" y="2938138"/>
              <a:ext cx="637613"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Content Placeholder 5"/>
          <p:cNvSpPr txBox="1">
            <a:spLocks/>
          </p:cNvSpPr>
          <p:nvPr/>
        </p:nvSpPr>
        <p:spPr bwMode="gray">
          <a:xfrm>
            <a:off x="2468914" y="3869728"/>
            <a:ext cx="4661990" cy="6508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Font typeface="Arial" charset="0"/>
              <a:buNone/>
            </a:pPr>
            <a:r>
              <a:rPr lang="en-US" sz="1600" b="1" kern="0" dirty="0">
                <a:solidFill>
                  <a:schemeClr val="bg1"/>
                </a:solidFill>
              </a:rPr>
              <a:t>Key secondary end points</a:t>
            </a:r>
          </a:p>
        </p:txBody>
      </p:sp>
      <p:sp>
        <p:nvSpPr>
          <p:cNvPr id="36" name="Slide Number Placeholder 3"/>
          <p:cNvSpPr>
            <a:spLocks noGrp="1"/>
          </p:cNvSpPr>
          <p:nvPr>
            <p:ph type="sldNum" sz="quarter" idx="4"/>
          </p:nvPr>
        </p:nvSpPr>
        <p:spPr>
          <a:xfrm>
            <a:off x="8590664" y="6575278"/>
            <a:ext cx="400035" cy="247031"/>
          </a:xfrm>
        </p:spPr>
        <p:txBody>
          <a:bodyPr/>
          <a:lstStyle/>
          <a:p>
            <a:r>
              <a:rPr lang="en-US" dirty="0"/>
              <a:t>5</a:t>
            </a:r>
            <a:endParaRPr lang="en-US" noProof="0" dirty="0"/>
          </a:p>
        </p:txBody>
      </p:sp>
      <p:sp>
        <p:nvSpPr>
          <p:cNvPr id="35" name="Content Placeholder 2"/>
          <p:cNvSpPr txBox="1">
            <a:spLocks/>
          </p:cNvSpPr>
          <p:nvPr/>
        </p:nvSpPr>
        <p:spPr bwMode="gray">
          <a:xfrm>
            <a:off x="940720" y="5864078"/>
            <a:ext cx="6635737" cy="4786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buNone/>
            </a:pPr>
            <a:r>
              <a:rPr lang="en-US" sz="900" b="1" kern="0" dirty="0" smtClean="0"/>
              <a:t>Reference: </a:t>
            </a:r>
            <a:r>
              <a:rPr lang="en-US" sz="900" dirty="0" err="1">
                <a:solidFill>
                  <a:srgbClr val="1A1A1A"/>
                </a:solidFill>
                <a:latin typeface="DINPro-Light"/>
              </a:rPr>
              <a:t>Taher</a:t>
            </a:r>
            <a:r>
              <a:rPr lang="en-US" sz="900" dirty="0">
                <a:solidFill>
                  <a:srgbClr val="1A1A1A"/>
                </a:solidFill>
                <a:latin typeface="DINPro-Light"/>
              </a:rPr>
              <a:t> AT, </a:t>
            </a:r>
            <a:r>
              <a:rPr lang="en-US" sz="900" dirty="0" err="1">
                <a:solidFill>
                  <a:srgbClr val="1A1A1A"/>
                </a:solidFill>
                <a:latin typeface="DINPro-Light"/>
              </a:rPr>
              <a:t>Origa</a:t>
            </a:r>
            <a:r>
              <a:rPr lang="en-US" sz="900" dirty="0">
                <a:solidFill>
                  <a:srgbClr val="1A1A1A"/>
                </a:solidFill>
                <a:latin typeface="DINPro-Light"/>
              </a:rPr>
              <a:t> R, </a:t>
            </a:r>
            <a:r>
              <a:rPr lang="en-US" sz="900" dirty="0" err="1">
                <a:solidFill>
                  <a:srgbClr val="1A1A1A"/>
                </a:solidFill>
                <a:latin typeface="DINPro-Light"/>
              </a:rPr>
              <a:t>Perrotta</a:t>
            </a:r>
            <a:r>
              <a:rPr lang="en-US" sz="900" dirty="0">
                <a:solidFill>
                  <a:srgbClr val="1A1A1A"/>
                </a:solidFill>
                <a:latin typeface="DINPro-Light"/>
              </a:rPr>
              <a:t> S, et al. New film-coated tablet formulation of </a:t>
            </a:r>
            <a:r>
              <a:rPr lang="en-US" sz="900" dirty="0" err="1">
                <a:solidFill>
                  <a:srgbClr val="1A1A1A"/>
                </a:solidFill>
                <a:latin typeface="DINPro-Light"/>
              </a:rPr>
              <a:t>deferasirox</a:t>
            </a:r>
            <a:r>
              <a:rPr lang="en-US" sz="900" dirty="0">
                <a:solidFill>
                  <a:srgbClr val="1A1A1A"/>
                </a:solidFill>
                <a:latin typeface="DINPro-Light"/>
              </a:rPr>
              <a:t> is </a:t>
            </a:r>
            <a:r>
              <a:rPr lang="en-US" sz="900" dirty="0" smtClean="0">
                <a:solidFill>
                  <a:srgbClr val="1A1A1A"/>
                </a:solidFill>
                <a:latin typeface="DINPro-Light"/>
              </a:rPr>
              <a:t>well tolerated </a:t>
            </a:r>
            <a:r>
              <a:rPr lang="en-US" sz="900" dirty="0">
                <a:solidFill>
                  <a:srgbClr val="1A1A1A"/>
                </a:solidFill>
                <a:latin typeface="DINPro-Light"/>
              </a:rPr>
              <a:t>in patients with thalassemia or lower-risk MDS: results of the randomized, phase II ECLIPSE </a:t>
            </a:r>
            <a:r>
              <a:rPr lang="en-US" sz="900" dirty="0" smtClean="0">
                <a:solidFill>
                  <a:srgbClr val="1A1A1A"/>
                </a:solidFill>
                <a:latin typeface="DINPro-Light"/>
              </a:rPr>
              <a:t>study. </a:t>
            </a:r>
            <a:r>
              <a:rPr lang="de-DE" sz="900" i="1" dirty="0" smtClean="0">
                <a:solidFill>
                  <a:srgbClr val="1A1A1A"/>
                </a:solidFill>
                <a:latin typeface="DINPro-LightItalic"/>
              </a:rPr>
              <a:t>Am </a:t>
            </a:r>
            <a:r>
              <a:rPr lang="de-DE" sz="900" i="1" dirty="0">
                <a:solidFill>
                  <a:srgbClr val="1A1A1A"/>
                </a:solidFill>
                <a:latin typeface="DINPro-LightItalic"/>
              </a:rPr>
              <a:t>J Hematol. </a:t>
            </a:r>
            <a:r>
              <a:rPr lang="de-DE" sz="900" dirty="0">
                <a:solidFill>
                  <a:srgbClr val="1A1A1A"/>
                </a:solidFill>
                <a:latin typeface="DINPro-Light"/>
              </a:rPr>
              <a:t>2017;92(5):420-428.</a:t>
            </a:r>
            <a:endParaRPr lang="en-US" sz="900" dirty="0">
              <a:highlight>
                <a:srgbClr val="FFFF00"/>
              </a:highlight>
            </a:endParaRPr>
          </a:p>
        </p:txBody>
      </p:sp>
    </p:spTree>
    <p:extLst>
      <p:ext uri="{BB962C8B-B14F-4D97-AF65-F5344CB8AC3E}">
        <p14:creationId xmlns:p14="http://schemas.microsoft.com/office/powerpoint/2010/main" val="108902050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Oval 55"/>
          <p:cNvSpPr/>
          <p:nvPr/>
        </p:nvSpPr>
        <p:spPr>
          <a:xfrm>
            <a:off x="5065053" y="3162063"/>
            <a:ext cx="842956" cy="84295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5065053" y="1404653"/>
            <a:ext cx="842956" cy="84295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p:cNvGrpSpPr/>
          <p:nvPr/>
        </p:nvGrpSpPr>
        <p:grpSpPr>
          <a:xfrm>
            <a:off x="889863" y="2337407"/>
            <a:ext cx="2124904" cy="254269"/>
            <a:chOff x="6619397" y="2938138"/>
            <a:chExt cx="1130867" cy="254269"/>
          </a:xfrm>
        </p:grpSpPr>
        <p:sp>
          <p:nvSpPr>
            <p:cNvPr id="49" name="Pentagon 48"/>
            <p:cNvSpPr/>
            <p:nvPr/>
          </p:nvSpPr>
          <p:spPr>
            <a:xfrm>
              <a:off x="7040880" y="2938138"/>
              <a:ext cx="709384" cy="254269"/>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Pentagon 49"/>
            <p:cNvSpPr/>
            <p:nvPr/>
          </p:nvSpPr>
          <p:spPr>
            <a:xfrm flipH="1">
              <a:off x="6619397" y="2938138"/>
              <a:ext cx="637613" cy="254269"/>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p:cNvGrpSpPr/>
          <p:nvPr/>
        </p:nvGrpSpPr>
        <p:grpSpPr>
          <a:xfrm>
            <a:off x="7224995" y="2798725"/>
            <a:ext cx="1327571" cy="254269"/>
            <a:chOff x="6619397" y="2938138"/>
            <a:chExt cx="1130867" cy="254269"/>
          </a:xfrm>
        </p:grpSpPr>
        <p:sp>
          <p:nvSpPr>
            <p:cNvPr id="41" name="Pentagon 40"/>
            <p:cNvSpPr/>
            <p:nvPr/>
          </p:nvSpPr>
          <p:spPr>
            <a:xfrm>
              <a:off x="7040880" y="2938138"/>
              <a:ext cx="709384" cy="254269"/>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Pentagon 41"/>
            <p:cNvSpPr/>
            <p:nvPr/>
          </p:nvSpPr>
          <p:spPr>
            <a:xfrm flipH="1">
              <a:off x="6619397" y="2938138"/>
              <a:ext cx="637613" cy="254269"/>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p:cNvGrpSpPr/>
          <p:nvPr/>
        </p:nvGrpSpPr>
        <p:grpSpPr>
          <a:xfrm>
            <a:off x="7224995" y="4688568"/>
            <a:ext cx="1327571" cy="254269"/>
            <a:chOff x="6619397" y="2938138"/>
            <a:chExt cx="1130867" cy="254269"/>
          </a:xfrm>
        </p:grpSpPr>
        <p:sp>
          <p:nvSpPr>
            <p:cNvPr id="45" name="Pentagon 44"/>
            <p:cNvSpPr/>
            <p:nvPr/>
          </p:nvSpPr>
          <p:spPr>
            <a:xfrm>
              <a:off x="7040880" y="2938138"/>
              <a:ext cx="709384" cy="254269"/>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Pentagon 45"/>
            <p:cNvSpPr/>
            <p:nvPr/>
          </p:nvSpPr>
          <p:spPr>
            <a:xfrm flipH="1">
              <a:off x="6619397" y="2938138"/>
              <a:ext cx="637613" cy="254269"/>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Pentagon 1"/>
          <p:cNvSpPr/>
          <p:nvPr/>
        </p:nvSpPr>
        <p:spPr>
          <a:xfrm>
            <a:off x="3694609" y="4688568"/>
            <a:ext cx="3495312" cy="254269"/>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Pentagon 39"/>
          <p:cNvSpPr/>
          <p:nvPr/>
        </p:nvSpPr>
        <p:spPr>
          <a:xfrm>
            <a:off x="3694609" y="2798725"/>
            <a:ext cx="3495312" cy="254269"/>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1046851" y="1777304"/>
            <a:ext cx="1920719" cy="523221"/>
          </a:xfrm>
          <a:prstGeom prst="rect">
            <a:avLst/>
          </a:prstGeom>
          <a:noFill/>
        </p:spPr>
        <p:txBody>
          <a:bodyPr wrap="none" rtlCol="0">
            <a:spAutoFit/>
          </a:bodyPr>
          <a:lstStyle/>
          <a:p>
            <a:pPr algn="ctr"/>
            <a:r>
              <a:rPr lang="en-US" sz="1400" b="1" dirty="0">
                <a:solidFill>
                  <a:schemeClr val="accent2"/>
                </a:solidFill>
              </a:rPr>
              <a:t>Screening  </a:t>
            </a:r>
          </a:p>
          <a:p>
            <a:pPr algn="ctr"/>
            <a:r>
              <a:rPr lang="en-US" sz="1400" b="1" dirty="0">
                <a:solidFill>
                  <a:schemeClr val="accent2"/>
                </a:solidFill>
              </a:rPr>
              <a:t>(including washout) </a:t>
            </a:r>
          </a:p>
        </p:txBody>
      </p:sp>
      <p:sp>
        <p:nvSpPr>
          <p:cNvPr id="19" name="TextBox 18"/>
          <p:cNvSpPr txBox="1"/>
          <p:nvPr/>
        </p:nvSpPr>
        <p:spPr>
          <a:xfrm>
            <a:off x="1529879" y="2310050"/>
            <a:ext cx="846934" cy="307777"/>
          </a:xfrm>
          <a:prstGeom prst="rect">
            <a:avLst/>
          </a:prstGeom>
          <a:noFill/>
        </p:spPr>
        <p:txBody>
          <a:bodyPr wrap="square" rtlCol="0">
            <a:spAutoFit/>
          </a:bodyPr>
          <a:lstStyle/>
          <a:p>
            <a:r>
              <a:rPr lang="en-US" sz="1400" b="1" dirty="0">
                <a:solidFill>
                  <a:schemeClr val="bg1"/>
                </a:solidFill>
              </a:rPr>
              <a:t>14 days</a:t>
            </a:r>
          </a:p>
        </p:txBody>
      </p:sp>
      <p:sp>
        <p:nvSpPr>
          <p:cNvPr id="29" name="TextBox 28"/>
          <p:cNvSpPr txBox="1"/>
          <p:nvPr/>
        </p:nvSpPr>
        <p:spPr>
          <a:xfrm>
            <a:off x="4118309" y="2273377"/>
            <a:ext cx="2734778" cy="523220"/>
          </a:xfrm>
          <a:prstGeom prst="rect">
            <a:avLst/>
          </a:prstGeom>
          <a:noFill/>
        </p:spPr>
        <p:txBody>
          <a:bodyPr wrap="square" rtlCol="0">
            <a:spAutoFit/>
          </a:bodyPr>
          <a:lstStyle/>
          <a:p>
            <a:pPr algn="ctr"/>
            <a:r>
              <a:rPr lang="en-US" sz="1400" b="1" dirty="0">
                <a:solidFill>
                  <a:schemeClr val="accent2"/>
                </a:solidFill>
              </a:rPr>
              <a:t>EXJADE DT</a:t>
            </a:r>
          </a:p>
          <a:p>
            <a:pPr algn="ctr"/>
            <a:r>
              <a:rPr lang="en-US" sz="1400" dirty="0">
                <a:solidFill>
                  <a:schemeClr val="accent2"/>
                </a:solidFill>
              </a:rPr>
              <a:t>(n=86) </a:t>
            </a:r>
          </a:p>
        </p:txBody>
      </p:sp>
      <p:sp>
        <p:nvSpPr>
          <p:cNvPr id="30" name="TextBox 29"/>
          <p:cNvSpPr txBox="1"/>
          <p:nvPr/>
        </p:nvSpPr>
        <p:spPr>
          <a:xfrm>
            <a:off x="7399565" y="2476187"/>
            <a:ext cx="1027845" cy="307777"/>
          </a:xfrm>
          <a:prstGeom prst="rect">
            <a:avLst/>
          </a:prstGeom>
          <a:noFill/>
        </p:spPr>
        <p:txBody>
          <a:bodyPr wrap="none" rtlCol="0">
            <a:spAutoFit/>
          </a:bodyPr>
          <a:lstStyle/>
          <a:p>
            <a:r>
              <a:rPr lang="en-US" sz="1400" b="1" dirty="0">
                <a:solidFill>
                  <a:schemeClr val="accent2"/>
                </a:solidFill>
              </a:rPr>
              <a:t>Follow-up</a:t>
            </a:r>
          </a:p>
        </p:txBody>
      </p:sp>
      <p:sp>
        <p:nvSpPr>
          <p:cNvPr id="31" name="TextBox 30"/>
          <p:cNvSpPr txBox="1"/>
          <p:nvPr/>
        </p:nvSpPr>
        <p:spPr>
          <a:xfrm>
            <a:off x="7391251" y="4371877"/>
            <a:ext cx="1027845" cy="307777"/>
          </a:xfrm>
          <a:prstGeom prst="rect">
            <a:avLst/>
          </a:prstGeom>
          <a:noFill/>
        </p:spPr>
        <p:txBody>
          <a:bodyPr wrap="none" rtlCol="0">
            <a:spAutoFit/>
          </a:bodyPr>
          <a:lstStyle/>
          <a:p>
            <a:r>
              <a:rPr lang="en-US" sz="1400" b="1" dirty="0">
                <a:solidFill>
                  <a:schemeClr val="accent2"/>
                </a:solidFill>
              </a:rPr>
              <a:t>Follow-up</a:t>
            </a:r>
          </a:p>
        </p:txBody>
      </p:sp>
      <p:sp>
        <p:nvSpPr>
          <p:cNvPr id="32" name="TextBox 31"/>
          <p:cNvSpPr txBox="1"/>
          <p:nvPr/>
        </p:nvSpPr>
        <p:spPr>
          <a:xfrm>
            <a:off x="3725333" y="4158138"/>
            <a:ext cx="3464770" cy="523220"/>
          </a:xfrm>
          <a:prstGeom prst="rect">
            <a:avLst/>
          </a:prstGeom>
          <a:noFill/>
        </p:spPr>
        <p:txBody>
          <a:bodyPr wrap="square" rtlCol="0">
            <a:spAutoFit/>
          </a:bodyPr>
          <a:lstStyle/>
          <a:p>
            <a:pPr algn="ctr"/>
            <a:r>
              <a:rPr lang="en-US" sz="1400" b="1" dirty="0">
                <a:solidFill>
                  <a:schemeClr val="accent2"/>
                </a:solidFill>
              </a:rPr>
              <a:t>EXJADE FCT </a:t>
            </a:r>
            <a:br>
              <a:rPr lang="en-US" sz="1400" b="1" dirty="0">
                <a:solidFill>
                  <a:schemeClr val="accent2"/>
                </a:solidFill>
              </a:rPr>
            </a:br>
            <a:r>
              <a:rPr lang="en-US" sz="1400" b="1" dirty="0">
                <a:solidFill>
                  <a:schemeClr val="accent2"/>
                </a:solidFill>
              </a:rPr>
              <a:t> </a:t>
            </a:r>
            <a:r>
              <a:rPr lang="en-US" sz="1400" dirty="0">
                <a:solidFill>
                  <a:schemeClr val="accent2"/>
                </a:solidFill>
              </a:rPr>
              <a:t>(n=87)</a:t>
            </a:r>
          </a:p>
        </p:txBody>
      </p:sp>
      <p:sp>
        <p:nvSpPr>
          <p:cNvPr id="34" name="TextBox 33"/>
          <p:cNvSpPr txBox="1"/>
          <p:nvPr/>
        </p:nvSpPr>
        <p:spPr>
          <a:xfrm>
            <a:off x="5014834" y="4857197"/>
            <a:ext cx="970137" cy="307777"/>
          </a:xfrm>
          <a:prstGeom prst="rect">
            <a:avLst/>
          </a:prstGeom>
          <a:noFill/>
        </p:spPr>
        <p:txBody>
          <a:bodyPr wrap="none" rtlCol="0">
            <a:spAutoFit/>
          </a:bodyPr>
          <a:lstStyle/>
          <a:p>
            <a:pPr algn="ctr"/>
            <a:r>
              <a:rPr lang="en-US" sz="1400" b="1" dirty="0">
                <a:solidFill>
                  <a:schemeClr val="bg1"/>
                </a:solidFill>
              </a:rPr>
              <a:t>24 weeks</a:t>
            </a:r>
          </a:p>
        </p:txBody>
      </p:sp>
      <p:sp>
        <p:nvSpPr>
          <p:cNvPr id="35" name="TextBox 34"/>
          <p:cNvSpPr txBox="1"/>
          <p:nvPr/>
        </p:nvSpPr>
        <p:spPr>
          <a:xfrm>
            <a:off x="7457398" y="2759571"/>
            <a:ext cx="880369" cy="307777"/>
          </a:xfrm>
          <a:prstGeom prst="rect">
            <a:avLst/>
          </a:prstGeom>
          <a:noFill/>
        </p:spPr>
        <p:txBody>
          <a:bodyPr wrap="none" rtlCol="0">
            <a:spAutoFit/>
          </a:bodyPr>
          <a:lstStyle/>
          <a:p>
            <a:r>
              <a:rPr lang="en-US" sz="1400" b="1" dirty="0">
                <a:solidFill>
                  <a:schemeClr val="bg1"/>
                </a:solidFill>
              </a:rPr>
              <a:t>1 month</a:t>
            </a:r>
          </a:p>
        </p:txBody>
      </p:sp>
      <p:sp>
        <p:nvSpPr>
          <p:cNvPr id="36" name="TextBox 35"/>
          <p:cNvSpPr txBox="1"/>
          <p:nvPr/>
        </p:nvSpPr>
        <p:spPr>
          <a:xfrm>
            <a:off x="7449085" y="4647003"/>
            <a:ext cx="880369" cy="307777"/>
          </a:xfrm>
          <a:prstGeom prst="rect">
            <a:avLst/>
          </a:prstGeom>
          <a:noFill/>
        </p:spPr>
        <p:txBody>
          <a:bodyPr wrap="none" rtlCol="0">
            <a:spAutoFit/>
          </a:bodyPr>
          <a:lstStyle/>
          <a:p>
            <a:r>
              <a:rPr lang="en-US" sz="1400" b="1" dirty="0">
                <a:solidFill>
                  <a:schemeClr val="bg1"/>
                </a:solidFill>
              </a:rPr>
              <a:t>1 month</a:t>
            </a:r>
          </a:p>
        </p:txBody>
      </p:sp>
      <p:sp>
        <p:nvSpPr>
          <p:cNvPr id="53" name="Rectangle 52"/>
          <p:cNvSpPr/>
          <p:nvPr/>
        </p:nvSpPr>
        <p:spPr>
          <a:xfrm>
            <a:off x="3415157" y="2450044"/>
            <a:ext cx="348448" cy="28390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a:solidFill>
                  <a:prstClr val="white"/>
                </a:solidFill>
              </a:rPr>
              <a:t>Randomization (1:1)</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37964"/>
          <a:stretch/>
        </p:blipFill>
        <p:spPr>
          <a:xfrm>
            <a:off x="5197559" y="1415527"/>
            <a:ext cx="540353" cy="871032"/>
          </a:xfrm>
          <a:prstGeom prst="rect">
            <a:avLst/>
          </a:prstGeom>
        </p:spPr>
      </p:pic>
      <p:sp>
        <p:nvSpPr>
          <p:cNvPr id="39" name="Slide Number Placeholder 3"/>
          <p:cNvSpPr>
            <a:spLocks noGrp="1"/>
          </p:cNvSpPr>
          <p:nvPr>
            <p:ph type="sldNum" sz="quarter" idx="4"/>
          </p:nvPr>
        </p:nvSpPr>
        <p:spPr>
          <a:xfrm>
            <a:off x="8590664" y="6575278"/>
            <a:ext cx="400035" cy="247031"/>
          </a:xfrm>
        </p:spPr>
        <p:txBody>
          <a:bodyPr/>
          <a:lstStyle/>
          <a:p>
            <a:r>
              <a:rPr lang="en-US" noProof="0" dirty="0"/>
              <a:t>6</a:t>
            </a:r>
          </a:p>
        </p:txBody>
      </p:sp>
      <p:sp>
        <p:nvSpPr>
          <p:cNvPr id="47" name="Content Placeholder 3"/>
          <p:cNvSpPr txBox="1">
            <a:spLocks/>
          </p:cNvSpPr>
          <p:nvPr/>
        </p:nvSpPr>
        <p:spPr>
          <a:xfrm>
            <a:off x="957670" y="2649446"/>
            <a:ext cx="2313541" cy="2723039"/>
          </a:xfrm>
          <a:prstGeom prst="rect">
            <a:avLst/>
          </a:prstGeom>
        </p:spPr>
        <p:txBody>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3"/>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3"/>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3"/>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3"/>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3"/>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10000"/>
              </a:lnSpc>
              <a:spcBef>
                <a:spcPts val="0"/>
              </a:spcBef>
              <a:buNone/>
            </a:pPr>
            <a:r>
              <a:rPr lang="en-US" sz="1400" dirty="0">
                <a:solidFill>
                  <a:srgbClr val="17286D"/>
                </a:solidFill>
              </a:rPr>
              <a:t>Key inclusion criteria</a:t>
            </a:r>
          </a:p>
          <a:p>
            <a:pPr>
              <a:lnSpc>
                <a:spcPct val="110000"/>
              </a:lnSpc>
              <a:spcBef>
                <a:spcPts val="0"/>
              </a:spcBef>
            </a:pPr>
            <a:r>
              <a:rPr lang="en-US" sz="1200" dirty="0"/>
              <a:t>Serum ferritin &gt;1000 ng/mL</a:t>
            </a:r>
          </a:p>
          <a:p>
            <a:pPr marL="0" indent="0">
              <a:lnSpc>
                <a:spcPct val="110000"/>
              </a:lnSpc>
              <a:spcBef>
                <a:spcPts val="0"/>
              </a:spcBef>
              <a:buNone/>
            </a:pPr>
            <a:endParaRPr lang="en-US" sz="500" kern="0" dirty="0">
              <a:solidFill>
                <a:schemeClr val="accent6"/>
              </a:solidFill>
            </a:endParaRPr>
          </a:p>
          <a:p>
            <a:pPr marL="0" indent="0">
              <a:lnSpc>
                <a:spcPct val="110000"/>
              </a:lnSpc>
              <a:spcBef>
                <a:spcPts val="0"/>
              </a:spcBef>
              <a:buNone/>
            </a:pPr>
            <a:r>
              <a:rPr lang="en-US" sz="1400" kern="0" dirty="0">
                <a:solidFill>
                  <a:srgbClr val="17286D"/>
                </a:solidFill>
              </a:rPr>
              <a:t>Key exclusion criteria</a:t>
            </a:r>
          </a:p>
          <a:p>
            <a:pPr>
              <a:lnSpc>
                <a:spcPct val="110000"/>
              </a:lnSpc>
              <a:spcBef>
                <a:spcPts val="0"/>
              </a:spcBef>
            </a:pPr>
            <a:r>
              <a:rPr lang="en-US" sz="1200" dirty="0" err="1">
                <a:latin typeface="Arial" charset="0"/>
              </a:rPr>
              <a:t>CrCl</a:t>
            </a:r>
            <a:r>
              <a:rPr lang="en-US" sz="1200" dirty="0">
                <a:latin typeface="Arial" charset="0"/>
              </a:rPr>
              <a:t> &lt;60 mL/min or</a:t>
            </a:r>
            <a:br>
              <a:rPr lang="en-US" sz="1200" dirty="0">
                <a:latin typeface="Arial" charset="0"/>
              </a:rPr>
            </a:br>
            <a:r>
              <a:rPr lang="en-US" sz="1200" dirty="0">
                <a:latin typeface="Arial" charset="0"/>
              </a:rPr>
              <a:t>&lt;40 mL/min (per local label)</a:t>
            </a:r>
          </a:p>
          <a:p>
            <a:pPr>
              <a:lnSpc>
                <a:spcPct val="110000"/>
              </a:lnSpc>
              <a:spcBef>
                <a:spcPts val="0"/>
              </a:spcBef>
            </a:pPr>
            <a:r>
              <a:rPr lang="en-US" sz="1200" dirty="0" err="1">
                <a:latin typeface="Arial" charset="0"/>
              </a:rPr>
              <a:t>SCr</a:t>
            </a:r>
            <a:r>
              <a:rPr lang="en-US" sz="1200" dirty="0">
                <a:latin typeface="Arial" charset="0"/>
              </a:rPr>
              <a:t> &gt;1.5 × ULN</a:t>
            </a:r>
          </a:p>
          <a:p>
            <a:pPr>
              <a:lnSpc>
                <a:spcPct val="110000"/>
              </a:lnSpc>
              <a:spcBef>
                <a:spcPts val="0"/>
              </a:spcBef>
            </a:pPr>
            <a:r>
              <a:rPr lang="en-US" sz="1200" dirty="0">
                <a:latin typeface="Arial" charset="0"/>
              </a:rPr>
              <a:t>ALT &gt;5 × ULN (unless liver iron concentration confirmed as &gt;10 mg Fe/g dry weight ≤6 months prior to screening)</a:t>
            </a:r>
          </a:p>
          <a:p>
            <a:pPr>
              <a:lnSpc>
                <a:spcPct val="110000"/>
              </a:lnSpc>
              <a:spcBef>
                <a:spcPts val="0"/>
              </a:spcBef>
            </a:pPr>
            <a:r>
              <a:rPr lang="en-US" sz="1200" dirty="0">
                <a:latin typeface="Arial" charset="0"/>
              </a:rPr>
              <a:t>UPCR &gt;0.5 mg/mg</a:t>
            </a:r>
          </a:p>
          <a:p>
            <a:pPr>
              <a:lnSpc>
                <a:spcPct val="110000"/>
              </a:lnSpc>
              <a:spcBef>
                <a:spcPts val="0"/>
              </a:spcBef>
            </a:pPr>
            <a:r>
              <a:rPr lang="en-US" sz="1200" dirty="0">
                <a:latin typeface="Arial" charset="0"/>
              </a:rPr>
              <a:t>Impaired GI function</a:t>
            </a:r>
          </a:p>
          <a:p>
            <a:pPr marL="0" indent="0">
              <a:lnSpc>
                <a:spcPct val="110000"/>
              </a:lnSpc>
              <a:spcBef>
                <a:spcPts val="0"/>
              </a:spcBef>
              <a:buNone/>
            </a:pPr>
            <a:endParaRPr lang="en-US" sz="1400" kern="0" dirty="0"/>
          </a:p>
        </p:txBody>
      </p:sp>
      <p:sp>
        <p:nvSpPr>
          <p:cNvPr id="54" name="Content Placeholder 2"/>
          <p:cNvSpPr txBox="1">
            <a:spLocks/>
          </p:cNvSpPr>
          <p:nvPr/>
        </p:nvSpPr>
        <p:spPr bwMode="gray">
          <a:xfrm>
            <a:off x="953872" y="5582006"/>
            <a:ext cx="5885078" cy="27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kern="0" dirty="0"/>
              <a:t>ALT, alanine aminotransferase; </a:t>
            </a:r>
            <a:r>
              <a:rPr lang="en-US" sz="900" kern="0" dirty="0" err="1"/>
              <a:t>CrCl</a:t>
            </a:r>
            <a:r>
              <a:rPr lang="en-US" sz="900" kern="0" dirty="0"/>
              <a:t>, creatinine clearance; </a:t>
            </a:r>
            <a:r>
              <a:rPr lang="en-US" sz="900" kern="0" dirty="0" err="1"/>
              <a:t>SCr</a:t>
            </a:r>
            <a:r>
              <a:rPr lang="en-US" sz="900" kern="0" dirty="0"/>
              <a:t>, serum creatinine; ULN, upper limit of normal; UPCR, urine protein/creatinine ratio.</a:t>
            </a:r>
            <a:endParaRPr lang="en-US" sz="900" dirty="0">
              <a:highlight>
                <a:srgbClr val="FFFF00"/>
              </a:highlight>
            </a:endParaRPr>
          </a:p>
        </p:txBody>
      </p:sp>
      <p:sp>
        <p:nvSpPr>
          <p:cNvPr id="38" name="TextBox 37"/>
          <p:cNvSpPr txBox="1"/>
          <p:nvPr/>
        </p:nvSpPr>
        <p:spPr>
          <a:xfrm>
            <a:off x="4089866" y="5045307"/>
            <a:ext cx="2734778" cy="307777"/>
          </a:xfrm>
          <a:prstGeom prst="rect">
            <a:avLst/>
          </a:prstGeom>
          <a:noFill/>
        </p:spPr>
        <p:txBody>
          <a:bodyPr wrap="square" rtlCol="0">
            <a:spAutoFit/>
          </a:bodyPr>
          <a:lstStyle/>
          <a:p>
            <a:pPr algn="ctr"/>
            <a:r>
              <a:rPr lang="en-US" sz="1400" b="1" dirty="0">
                <a:solidFill>
                  <a:schemeClr val="accent2"/>
                </a:solidFill>
              </a:rPr>
              <a:t>24 weeks</a:t>
            </a:r>
            <a:endParaRPr lang="en-US" sz="1400" dirty="0">
              <a:solidFill>
                <a:schemeClr val="accent2"/>
              </a:solidFill>
            </a:endParaRPr>
          </a:p>
        </p:txBody>
      </p:sp>
      <p:grpSp>
        <p:nvGrpSpPr>
          <p:cNvPr id="44" name="Group 43"/>
          <p:cNvGrpSpPr/>
          <p:nvPr/>
        </p:nvGrpSpPr>
        <p:grpSpPr>
          <a:xfrm rot="18379438">
            <a:off x="5136980" y="3375667"/>
            <a:ext cx="659492" cy="420262"/>
            <a:chOff x="5861785" y="2260419"/>
            <a:chExt cx="1125821" cy="717432"/>
          </a:xfrm>
        </p:grpSpPr>
        <p:sp>
          <p:nvSpPr>
            <p:cNvPr id="52" name="Oval 51"/>
            <p:cNvSpPr/>
            <p:nvPr/>
          </p:nvSpPr>
          <p:spPr>
            <a:xfrm>
              <a:off x="5861785" y="2376453"/>
              <a:ext cx="1125821" cy="540002"/>
            </a:xfrm>
            <a:prstGeom prst="ellips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370742" y="2260419"/>
              <a:ext cx="95372" cy="717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Content Placeholder 2"/>
          <p:cNvSpPr txBox="1">
            <a:spLocks/>
          </p:cNvSpPr>
          <p:nvPr/>
        </p:nvSpPr>
        <p:spPr bwMode="gray">
          <a:xfrm>
            <a:off x="917331" y="6029883"/>
            <a:ext cx="6779070" cy="4477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b="1" kern="0" dirty="0" smtClean="0"/>
              <a:t>Reference</a:t>
            </a:r>
            <a:r>
              <a:rPr lang="en-US" sz="900" b="1" kern="0" dirty="0"/>
              <a:t>: </a:t>
            </a:r>
            <a:r>
              <a:rPr lang="en-US" sz="900" dirty="0" err="1">
                <a:solidFill>
                  <a:srgbClr val="1A1A1A"/>
                </a:solidFill>
                <a:latin typeface="DINPro-Light"/>
              </a:rPr>
              <a:t>Taher</a:t>
            </a:r>
            <a:r>
              <a:rPr lang="en-US" sz="900" dirty="0">
                <a:solidFill>
                  <a:srgbClr val="1A1A1A"/>
                </a:solidFill>
                <a:latin typeface="DINPro-Light"/>
              </a:rPr>
              <a:t> AT, </a:t>
            </a:r>
            <a:r>
              <a:rPr lang="en-US" sz="900" dirty="0" err="1">
                <a:solidFill>
                  <a:srgbClr val="1A1A1A"/>
                </a:solidFill>
                <a:latin typeface="DINPro-Light"/>
              </a:rPr>
              <a:t>Origa</a:t>
            </a:r>
            <a:r>
              <a:rPr lang="en-US" sz="900" dirty="0">
                <a:solidFill>
                  <a:srgbClr val="1A1A1A"/>
                </a:solidFill>
                <a:latin typeface="DINPro-Light"/>
              </a:rPr>
              <a:t> R, </a:t>
            </a:r>
            <a:r>
              <a:rPr lang="en-US" sz="900" dirty="0" err="1">
                <a:solidFill>
                  <a:srgbClr val="1A1A1A"/>
                </a:solidFill>
                <a:latin typeface="DINPro-Light"/>
              </a:rPr>
              <a:t>Perrotta</a:t>
            </a:r>
            <a:r>
              <a:rPr lang="en-US" sz="900" dirty="0">
                <a:solidFill>
                  <a:srgbClr val="1A1A1A"/>
                </a:solidFill>
                <a:latin typeface="DINPro-Light"/>
              </a:rPr>
              <a:t> S, et al. New film-coated tablet formulation of </a:t>
            </a:r>
            <a:r>
              <a:rPr lang="en-US" sz="900" dirty="0" err="1">
                <a:solidFill>
                  <a:srgbClr val="1A1A1A"/>
                </a:solidFill>
                <a:latin typeface="DINPro-Light"/>
              </a:rPr>
              <a:t>deferasirox</a:t>
            </a:r>
            <a:r>
              <a:rPr lang="en-US" sz="900" dirty="0">
                <a:solidFill>
                  <a:srgbClr val="1A1A1A"/>
                </a:solidFill>
                <a:latin typeface="DINPro-Light"/>
              </a:rPr>
              <a:t> is well tolerated in patients with thalassemia or lower-risk MDS: results of the randomized, phase II ECLIPSE study. </a:t>
            </a:r>
            <a:r>
              <a:rPr lang="de-DE" sz="900" i="1" dirty="0">
                <a:solidFill>
                  <a:srgbClr val="1A1A1A"/>
                </a:solidFill>
                <a:latin typeface="DINPro-LightItalic"/>
              </a:rPr>
              <a:t>Am J Hematol. </a:t>
            </a:r>
            <a:r>
              <a:rPr lang="de-DE" sz="900" dirty="0">
                <a:solidFill>
                  <a:srgbClr val="1A1A1A"/>
                </a:solidFill>
                <a:latin typeface="DINPro-Light"/>
              </a:rPr>
              <a:t>2017;92(5):420-428</a:t>
            </a:r>
            <a:r>
              <a:rPr lang="en-US" sz="900" kern="0" dirty="0" smtClean="0"/>
              <a:t>.</a:t>
            </a:r>
            <a:endParaRPr lang="en-US" sz="900" dirty="0">
              <a:highlight>
                <a:srgbClr val="FFFF00"/>
              </a:highlight>
            </a:endParaRPr>
          </a:p>
        </p:txBody>
      </p:sp>
      <p:sp>
        <p:nvSpPr>
          <p:cNvPr id="58" name="Title 1"/>
          <p:cNvSpPr txBox="1">
            <a:spLocks/>
          </p:cNvSpPr>
          <p:nvPr/>
        </p:nvSpPr>
        <p:spPr bwMode="gray">
          <a:xfrm>
            <a:off x="917331" y="396664"/>
            <a:ext cx="8318530" cy="563247"/>
          </a:xfrm>
          <a:prstGeom prst="rect">
            <a:avLst/>
          </a:prstGeom>
          <a:noFill/>
          <a:ln w="9525">
            <a:noFill/>
            <a:miter lim="800000"/>
            <a:headEnd/>
            <a:tailEnd/>
          </a:ln>
        </p:spPr>
        <p:txBody>
          <a:bodyPr vert="horz" wrap="square" lIns="91440" tIns="126000" rIns="91440" bIns="45720" numCol="1" anchor="t" anchorCtr="0" compatLnSpc="1">
            <a:prstTxWarp prst="textNoShape">
              <a:avLst/>
            </a:prstTxWarp>
            <a:spAutoFit/>
          </a:bodyPr>
          <a:lstStyle>
            <a:lvl1pPr algn="l" rtl="0" eaLnBrk="1" fontAlgn="base" hangingPunct="1">
              <a:lnSpc>
                <a:spcPct val="75000"/>
              </a:lnSpc>
              <a:spcBef>
                <a:spcPct val="0"/>
              </a:spcBef>
              <a:spcAft>
                <a:spcPct val="0"/>
              </a:spcAft>
              <a:defRPr sz="3200" b="1">
                <a:solidFill>
                  <a:schemeClr val="accent2"/>
                </a:solidFill>
                <a:latin typeface="+mj-lt"/>
                <a:ea typeface="+mj-ea"/>
                <a:cs typeface="+mj-cs"/>
              </a:defRPr>
            </a:lvl1pPr>
            <a:lvl2pPr algn="l" rtl="0" eaLnBrk="1" fontAlgn="base" hangingPunct="1">
              <a:lnSpc>
                <a:spcPct val="95000"/>
              </a:lnSpc>
              <a:spcBef>
                <a:spcPct val="0"/>
              </a:spcBef>
              <a:spcAft>
                <a:spcPct val="0"/>
              </a:spcAft>
              <a:defRPr sz="2800">
                <a:solidFill>
                  <a:schemeClr val="folHlink"/>
                </a:solidFill>
                <a:latin typeface="Arial" charset="0"/>
              </a:defRPr>
            </a:lvl2pPr>
            <a:lvl3pPr algn="l" rtl="0" eaLnBrk="1" fontAlgn="base" hangingPunct="1">
              <a:lnSpc>
                <a:spcPct val="95000"/>
              </a:lnSpc>
              <a:spcBef>
                <a:spcPct val="0"/>
              </a:spcBef>
              <a:spcAft>
                <a:spcPct val="0"/>
              </a:spcAft>
              <a:defRPr sz="2800">
                <a:solidFill>
                  <a:schemeClr val="folHlink"/>
                </a:solidFill>
                <a:latin typeface="Arial" charset="0"/>
              </a:defRPr>
            </a:lvl3pPr>
            <a:lvl4pPr algn="l" rtl="0" eaLnBrk="1" fontAlgn="base" hangingPunct="1">
              <a:lnSpc>
                <a:spcPct val="95000"/>
              </a:lnSpc>
              <a:spcBef>
                <a:spcPct val="0"/>
              </a:spcBef>
              <a:spcAft>
                <a:spcPct val="0"/>
              </a:spcAft>
              <a:defRPr sz="2800">
                <a:solidFill>
                  <a:schemeClr val="folHlink"/>
                </a:solidFill>
                <a:latin typeface="Arial" charset="0"/>
              </a:defRPr>
            </a:lvl4pPr>
            <a:lvl5pPr algn="l" rtl="0" eaLnBrk="1" fontAlgn="base" hangingPunct="1">
              <a:lnSpc>
                <a:spcPct val="95000"/>
              </a:lnSpc>
              <a:spcBef>
                <a:spcPct val="0"/>
              </a:spcBef>
              <a:spcAft>
                <a:spcPct val="0"/>
              </a:spcAft>
              <a:defRPr sz="2800">
                <a:solidFill>
                  <a:schemeClr val="folHlink"/>
                </a:solidFill>
                <a:latin typeface="Arial" charset="0"/>
              </a:defRPr>
            </a:lvl5pPr>
            <a:lvl6pPr marL="457200" algn="l" rtl="0" eaLnBrk="1" fontAlgn="base" hangingPunct="1">
              <a:lnSpc>
                <a:spcPct val="95000"/>
              </a:lnSpc>
              <a:spcBef>
                <a:spcPct val="0"/>
              </a:spcBef>
              <a:spcAft>
                <a:spcPct val="0"/>
              </a:spcAft>
              <a:defRPr sz="2800">
                <a:solidFill>
                  <a:schemeClr val="folHlink"/>
                </a:solidFill>
                <a:latin typeface="Arial" charset="0"/>
              </a:defRPr>
            </a:lvl6pPr>
            <a:lvl7pPr marL="914400" algn="l" rtl="0" eaLnBrk="1" fontAlgn="base" hangingPunct="1">
              <a:lnSpc>
                <a:spcPct val="95000"/>
              </a:lnSpc>
              <a:spcBef>
                <a:spcPct val="0"/>
              </a:spcBef>
              <a:spcAft>
                <a:spcPct val="0"/>
              </a:spcAft>
              <a:defRPr sz="2800">
                <a:solidFill>
                  <a:schemeClr val="folHlink"/>
                </a:solidFill>
                <a:latin typeface="Arial" charset="0"/>
              </a:defRPr>
            </a:lvl7pPr>
            <a:lvl8pPr marL="1371600" algn="l" rtl="0" eaLnBrk="1" fontAlgn="base" hangingPunct="1">
              <a:lnSpc>
                <a:spcPct val="95000"/>
              </a:lnSpc>
              <a:spcBef>
                <a:spcPct val="0"/>
              </a:spcBef>
              <a:spcAft>
                <a:spcPct val="0"/>
              </a:spcAft>
              <a:defRPr sz="2800">
                <a:solidFill>
                  <a:schemeClr val="folHlink"/>
                </a:solidFill>
                <a:latin typeface="Arial" charset="0"/>
              </a:defRPr>
            </a:lvl8pPr>
            <a:lvl9pPr marL="1828800" algn="l" rtl="0" eaLnBrk="1" fontAlgn="base" hangingPunct="1">
              <a:lnSpc>
                <a:spcPct val="95000"/>
              </a:lnSpc>
              <a:spcBef>
                <a:spcPct val="0"/>
              </a:spcBef>
              <a:spcAft>
                <a:spcPct val="0"/>
              </a:spcAft>
              <a:defRPr sz="2800">
                <a:solidFill>
                  <a:schemeClr val="folHlink"/>
                </a:solidFill>
                <a:latin typeface="Arial" charset="0"/>
              </a:defRPr>
            </a:lvl9pPr>
          </a:lstStyle>
          <a:p>
            <a:r>
              <a:rPr lang="en-US" dirty="0"/>
              <a:t>ECLIPSE study design (N=173)</a:t>
            </a:r>
          </a:p>
        </p:txBody>
      </p:sp>
    </p:spTree>
    <p:extLst>
      <p:ext uri="{BB962C8B-B14F-4D97-AF65-F5344CB8AC3E}">
        <p14:creationId xmlns:p14="http://schemas.microsoft.com/office/powerpoint/2010/main" val="3785403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p:cNvGrpSpPr/>
          <p:nvPr/>
        </p:nvGrpSpPr>
        <p:grpSpPr>
          <a:xfrm>
            <a:off x="4996180" y="1299885"/>
            <a:ext cx="3477908" cy="473085"/>
            <a:chOff x="2035965" y="1685590"/>
            <a:chExt cx="1578126" cy="337082"/>
          </a:xfrm>
        </p:grpSpPr>
        <p:sp>
          <p:nvSpPr>
            <p:cNvPr id="49" name="Pentagon 48"/>
            <p:cNvSpPr/>
            <p:nvPr/>
          </p:nvSpPr>
          <p:spPr>
            <a:xfrm>
              <a:off x="2466137" y="1685590"/>
              <a:ext cx="1147954" cy="315348"/>
            </a:xfrm>
            <a:prstGeom prst="homePlat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0" name="Pentagon 49"/>
            <p:cNvSpPr/>
            <p:nvPr/>
          </p:nvSpPr>
          <p:spPr>
            <a:xfrm flipH="1">
              <a:off x="2035965" y="1685590"/>
              <a:ext cx="1170462" cy="315348"/>
            </a:xfrm>
            <a:prstGeom prst="homePlat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1" name="Content Placeholder 5"/>
            <p:cNvSpPr txBox="1">
              <a:spLocks/>
            </p:cNvSpPr>
            <p:nvPr/>
          </p:nvSpPr>
          <p:spPr bwMode="gray">
            <a:xfrm>
              <a:off x="2118948" y="1732249"/>
              <a:ext cx="1425326" cy="29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None/>
              </a:pPr>
              <a:r>
                <a:rPr lang="mr-IN" sz="1600" b="1" kern="0" dirty="0">
                  <a:solidFill>
                    <a:srgbClr val="FFFFFF"/>
                  </a:solidFill>
                </a:rPr>
                <a:t>50.9% female, 49.1%</a:t>
              </a:r>
              <a:r>
                <a:rPr lang="en-US" sz="1600" b="1" kern="0" dirty="0">
                  <a:solidFill>
                    <a:srgbClr val="FFFFFF"/>
                  </a:solidFill>
                </a:rPr>
                <a:t> </a:t>
              </a:r>
              <a:r>
                <a:rPr lang="mr-IN" sz="1600" b="1" kern="0" dirty="0">
                  <a:solidFill>
                    <a:srgbClr val="FFFFFF"/>
                  </a:solidFill>
                </a:rPr>
                <a:t>male</a:t>
              </a:r>
            </a:p>
          </p:txBody>
        </p:sp>
      </p:grpSp>
      <p:sp>
        <p:nvSpPr>
          <p:cNvPr id="28" name="Rectangle 27"/>
          <p:cNvSpPr/>
          <p:nvPr/>
        </p:nvSpPr>
        <p:spPr>
          <a:xfrm>
            <a:off x="1028700" y="2174532"/>
            <a:ext cx="7424419" cy="3523231"/>
          </a:xfrm>
          <a:prstGeom prst="rect">
            <a:avLst/>
          </a:prstGeom>
          <a:solidFill>
            <a:schemeClr val="bg2">
              <a:lumMod val="20000"/>
              <a:lumOff val="80000"/>
            </a:schemeClr>
          </a:solidFill>
          <a:ln w="12700">
            <a:solidFill>
              <a:srgbClr val="1728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p:cNvGrpSpPr/>
          <p:nvPr/>
        </p:nvGrpSpPr>
        <p:grpSpPr>
          <a:xfrm>
            <a:off x="1028698" y="1953529"/>
            <a:ext cx="7445389" cy="898608"/>
            <a:chOff x="1980950" y="1685590"/>
            <a:chExt cx="1695074" cy="640275"/>
          </a:xfrm>
        </p:grpSpPr>
        <p:sp>
          <p:nvSpPr>
            <p:cNvPr id="30" name="Pentagon 29"/>
            <p:cNvSpPr/>
            <p:nvPr/>
          </p:nvSpPr>
          <p:spPr>
            <a:xfrm>
              <a:off x="2466137" y="1685590"/>
              <a:ext cx="1147954" cy="315348"/>
            </a:xfrm>
            <a:prstGeom prst="homePlat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1" name="Pentagon 30"/>
            <p:cNvSpPr/>
            <p:nvPr/>
          </p:nvSpPr>
          <p:spPr>
            <a:xfrm flipH="1">
              <a:off x="2035965" y="1685590"/>
              <a:ext cx="1170462" cy="315348"/>
            </a:xfrm>
            <a:prstGeom prst="homePlat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46" name="Content Placeholder 5"/>
            <p:cNvSpPr txBox="1">
              <a:spLocks/>
            </p:cNvSpPr>
            <p:nvPr/>
          </p:nvSpPr>
          <p:spPr bwMode="gray">
            <a:xfrm>
              <a:off x="1980950" y="1732249"/>
              <a:ext cx="1686342" cy="29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None/>
              </a:pPr>
              <a:r>
                <a:rPr lang="en-US" sz="1600" b="1" kern="0" dirty="0">
                  <a:solidFill>
                    <a:srgbClr val="FFFFFF"/>
                  </a:solidFill>
                </a:rPr>
                <a:t>Age range: 11 to 81 years</a:t>
              </a:r>
            </a:p>
          </p:txBody>
        </p:sp>
        <p:sp>
          <p:nvSpPr>
            <p:cNvPr id="56" name="Content Placeholder 5"/>
            <p:cNvSpPr txBox="1">
              <a:spLocks/>
            </p:cNvSpPr>
            <p:nvPr/>
          </p:nvSpPr>
          <p:spPr bwMode="gray">
            <a:xfrm>
              <a:off x="1980950" y="2035442"/>
              <a:ext cx="1695074" cy="29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7938" lvl="1" indent="0" algn="ctr">
                <a:buNone/>
              </a:pPr>
              <a:r>
                <a:rPr lang="en-US" sz="1600" kern="0" dirty="0">
                  <a:solidFill>
                    <a:schemeClr val="accent3"/>
                  </a:solidFill>
                </a:rPr>
                <a:t>Median age: 28 years</a:t>
              </a:r>
            </a:p>
          </p:txBody>
        </p:sp>
      </p:grpSp>
      <p:sp>
        <p:nvSpPr>
          <p:cNvPr id="22" name="Slide Number Placeholder 3"/>
          <p:cNvSpPr>
            <a:spLocks noGrp="1"/>
          </p:cNvSpPr>
          <p:nvPr>
            <p:ph type="sldNum" sz="quarter" idx="4"/>
          </p:nvPr>
        </p:nvSpPr>
        <p:spPr>
          <a:xfrm>
            <a:off x="8590664" y="6575278"/>
            <a:ext cx="400035" cy="247031"/>
          </a:xfrm>
        </p:spPr>
        <p:txBody>
          <a:bodyPr/>
          <a:lstStyle/>
          <a:p>
            <a:r>
              <a:rPr lang="en-US" dirty="0"/>
              <a:t>7</a:t>
            </a:r>
            <a:endParaRPr lang="en-US" noProof="0" dirty="0"/>
          </a:p>
        </p:txBody>
      </p:sp>
      <p:grpSp>
        <p:nvGrpSpPr>
          <p:cNvPr id="23" name="Group 22"/>
          <p:cNvGrpSpPr/>
          <p:nvPr/>
        </p:nvGrpSpPr>
        <p:grpSpPr>
          <a:xfrm>
            <a:off x="3787957" y="2968115"/>
            <a:ext cx="2047136" cy="2620263"/>
            <a:chOff x="2810420" y="3705461"/>
            <a:chExt cx="2047136" cy="2620263"/>
          </a:xfrm>
        </p:grpSpPr>
        <p:sp>
          <p:nvSpPr>
            <p:cNvPr id="24" name="Rectangle 23"/>
            <p:cNvSpPr/>
            <p:nvPr/>
          </p:nvSpPr>
          <p:spPr>
            <a:xfrm>
              <a:off x="3311417" y="4012139"/>
              <a:ext cx="1082822" cy="461665"/>
            </a:xfrm>
            <a:prstGeom prst="rect">
              <a:avLst/>
            </a:prstGeom>
          </p:spPr>
          <p:txBody>
            <a:bodyPr wrap="square">
              <a:spAutoFit/>
            </a:bodyPr>
            <a:lstStyle/>
            <a:p>
              <a:pPr algn="ctr"/>
              <a:r>
                <a:rPr lang="en-US" b="1" dirty="0">
                  <a:solidFill>
                    <a:srgbClr val="17286D"/>
                  </a:solidFill>
                </a:rPr>
                <a:t>18.5%</a:t>
              </a:r>
            </a:p>
          </p:txBody>
        </p:sp>
        <p:sp>
          <p:nvSpPr>
            <p:cNvPr id="26" name="Arc 25"/>
            <p:cNvSpPr/>
            <p:nvPr/>
          </p:nvSpPr>
          <p:spPr>
            <a:xfrm>
              <a:off x="3282287" y="3705461"/>
              <a:ext cx="1098775" cy="1098770"/>
            </a:xfrm>
            <a:prstGeom prst="arc">
              <a:avLst>
                <a:gd name="adj1" fmla="val 16200000"/>
                <a:gd name="adj2" fmla="val 16162271"/>
              </a:avLst>
            </a:prstGeom>
            <a:ln w="165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2" name="Arc 31"/>
            <p:cNvSpPr/>
            <p:nvPr/>
          </p:nvSpPr>
          <p:spPr>
            <a:xfrm>
              <a:off x="3284714" y="3705461"/>
              <a:ext cx="1098775" cy="1098770"/>
            </a:xfrm>
            <a:prstGeom prst="arc">
              <a:avLst>
                <a:gd name="adj1" fmla="val 16200000"/>
                <a:gd name="adj2" fmla="val 12403732"/>
              </a:avLst>
            </a:prstGeom>
            <a:ln w="165100">
              <a:solidFill>
                <a:srgbClr val="BCBCB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Rectangle 32"/>
            <p:cNvSpPr/>
            <p:nvPr/>
          </p:nvSpPr>
          <p:spPr>
            <a:xfrm>
              <a:off x="2810420" y="4956118"/>
              <a:ext cx="2047136" cy="1369606"/>
            </a:xfrm>
            <a:prstGeom prst="rect">
              <a:avLst/>
            </a:prstGeom>
          </p:spPr>
          <p:txBody>
            <a:bodyPr wrap="square">
              <a:spAutoFit/>
            </a:bodyPr>
            <a:lstStyle/>
            <a:p>
              <a:pPr algn="ctr">
                <a:spcAft>
                  <a:spcPts val="300"/>
                </a:spcAft>
              </a:pPr>
              <a:r>
                <a:rPr lang="en-US" sz="1400" dirty="0">
                  <a:solidFill>
                    <a:srgbClr val="69676D"/>
                  </a:solidFill>
                </a:rPr>
                <a:t>of patients had myelodysplastic </a:t>
              </a:r>
              <a:br>
                <a:rPr lang="en-US" sz="1400" dirty="0">
                  <a:solidFill>
                    <a:srgbClr val="69676D"/>
                  </a:solidFill>
                </a:rPr>
              </a:br>
              <a:r>
                <a:rPr lang="en-US" sz="1400" dirty="0">
                  <a:solidFill>
                    <a:srgbClr val="69676D"/>
                  </a:solidFill>
                </a:rPr>
                <a:t>syndromes (n=32)</a:t>
              </a:r>
            </a:p>
            <a:p>
              <a:pPr algn="ctr"/>
              <a:r>
                <a:rPr lang="en-US" sz="1200" dirty="0">
                  <a:solidFill>
                    <a:srgbClr val="69676D"/>
                  </a:solidFill>
                </a:rPr>
                <a:t>Very low risk: 3.5%</a:t>
              </a:r>
              <a:br>
                <a:rPr lang="en-US" sz="1200" dirty="0">
                  <a:solidFill>
                    <a:srgbClr val="69676D"/>
                  </a:solidFill>
                </a:rPr>
              </a:br>
              <a:r>
                <a:rPr lang="en-US" sz="1200" dirty="0">
                  <a:solidFill>
                    <a:srgbClr val="69676D"/>
                  </a:solidFill>
                </a:rPr>
                <a:t>Low risk: 10.4%</a:t>
              </a:r>
              <a:br>
                <a:rPr lang="en-US" sz="1200" dirty="0">
                  <a:solidFill>
                    <a:srgbClr val="69676D"/>
                  </a:solidFill>
                </a:rPr>
              </a:br>
              <a:r>
                <a:rPr lang="en-US" sz="1200" dirty="0">
                  <a:solidFill>
                    <a:srgbClr val="69676D"/>
                  </a:solidFill>
                </a:rPr>
                <a:t>Intermediate risk: 4.6%</a:t>
              </a:r>
            </a:p>
          </p:txBody>
        </p:sp>
      </p:grpSp>
      <p:grpSp>
        <p:nvGrpSpPr>
          <p:cNvPr id="34" name="Group 33"/>
          <p:cNvGrpSpPr/>
          <p:nvPr/>
        </p:nvGrpSpPr>
        <p:grpSpPr>
          <a:xfrm>
            <a:off x="1261009" y="2964151"/>
            <a:ext cx="2010080" cy="2220524"/>
            <a:chOff x="4941110" y="3701497"/>
            <a:chExt cx="2010080" cy="2220524"/>
          </a:xfrm>
        </p:grpSpPr>
        <p:sp>
          <p:nvSpPr>
            <p:cNvPr id="35" name="Rectangle 34"/>
            <p:cNvSpPr/>
            <p:nvPr/>
          </p:nvSpPr>
          <p:spPr>
            <a:xfrm>
              <a:off x="5406601" y="4011821"/>
              <a:ext cx="1123225" cy="461665"/>
            </a:xfrm>
            <a:prstGeom prst="rect">
              <a:avLst/>
            </a:prstGeom>
          </p:spPr>
          <p:txBody>
            <a:bodyPr wrap="square">
              <a:spAutoFit/>
            </a:bodyPr>
            <a:lstStyle/>
            <a:p>
              <a:pPr algn="ctr"/>
              <a:r>
                <a:rPr lang="en-US" b="1" dirty="0">
                  <a:solidFill>
                    <a:schemeClr val="accent2"/>
                  </a:solidFill>
                </a:rPr>
                <a:t>80.9%</a:t>
              </a:r>
            </a:p>
          </p:txBody>
        </p:sp>
        <p:sp>
          <p:nvSpPr>
            <p:cNvPr id="36" name="Arc 35"/>
            <p:cNvSpPr/>
            <p:nvPr/>
          </p:nvSpPr>
          <p:spPr>
            <a:xfrm>
              <a:off x="5422121" y="3701497"/>
              <a:ext cx="1098776" cy="1098770"/>
            </a:xfrm>
            <a:prstGeom prst="arc">
              <a:avLst>
                <a:gd name="adj1" fmla="val 16200000"/>
                <a:gd name="adj2" fmla="val 16162271"/>
              </a:avLst>
            </a:prstGeom>
            <a:ln w="165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tx2"/>
                </a:solidFill>
              </a:endParaRPr>
            </a:p>
          </p:txBody>
        </p:sp>
        <p:sp>
          <p:nvSpPr>
            <p:cNvPr id="37" name="Arc 36"/>
            <p:cNvSpPr/>
            <p:nvPr/>
          </p:nvSpPr>
          <p:spPr>
            <a:xfrm>
              <a:off x="5420112" y="3702084"/>
              <a:ext cx="1098776" cy="1098770"/>
            </a:xfrm>
            <a:prstGeom prst="arc">
              <a:avLst>
                <a:gd name="adj1" fmla="val 16200000"/>
                <a:gd name="adj2" fmla="val 20167499"/>
              </a:avLst>
            </a:prstGeom>
            <a:ln w="165100">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tx2"/>
                </a:solidFill>
              </a:endParaRPr>
            </a:p>
          </p:txBody>
        </p:sp>
        <p:sp>
          <p:nvSpPr>
            <p:cNvPr id="38" name="Rectangle 37"/>
            <p:cNvSpPr/>
            <p:nvPr/>
          </p:nvSpPr>
          <p:spPr>
            <a:xfrm>
              <a:off x="4941110" y="4967914"/>
              <a:ext cx="2010080" cy="954107"/>
            </a:xfrm>
            <a:prstGeom prst="rect">
              <a:avLst/>
            </a:prstGeom>
          </p:spPr>
          <p:txBody>
            <a:bodyPr wrap="square">
              <a:spAutoFit/>
            </a:bodyPr>
            <a:lstStyle/>
            <a:p>
              <a:pPr algn="ctr"/>
              <a:r>
                <a:rPr lang="en-US" sz="1400" dirty="0">
                  <a:solidFill>
                    <a:schemeClr val="tx2"/>
                  </a:solidFill>
                </a:rPr>
                <a:t>of patients had transfusion-dependent thalassemia </a:t>
              </a:r>
            </a:p>
            <a:p>
              <a:pPr algn="ctr"/>
              <a:r>
                <a:rPr lang="en-US" sz="1400" dirty="0">
                  <a:solidFill>
                    <a:schemeClr val="tx2"/>
                  </a:solidFill>
                </a:rPr>
                <a:t>(n=140)</a:t>
              </a:r>
            </a:p>
          </p:txBody>
        </p:sp>
      </p:grpSp>
      <p:grpSp>
        <p:nvGrpSpPr>
          <p:cNvPr id="39" name="Group 38"/>
          <p:cNvGrpSpPr/>
          <p:nvPr/>
        </p:nvGrpSpPr>
        <p:grpSpPr>
          <a:xfrm>
            <a:off x="6203066" y="2959977"/>
            <a:ext cx="2232667" cy="3128094"/>
            <a:chOff x="6203066" y="2958173"/>
            <a:chExt cx="2232667" cy="3128094"/>
          </a:xfrm>
        </p:grpSpPr>
        <p:sp>
          <p:nvSpPr>
            <p:cNvPr id="40" name="Rectangle 39"/>
            <p:cNvSpPr/>
            <p:nvPr/>
          </p:nvSpPr>
          <p:spPr>
            <a:xfrm>
              <a:off x="6203066" y="4208830"/>
              <a:ext cx="2232667" cy="1877437"/>
            </a:xfrm>
            <a:prstGeom prst="rect">
              <a:avLst/>
            </a:prstGeom>
          </p:spPr>
          <p:txBody>
            <a:bodyPr wrap="square">
              <a:spAutoFit/>
            </a:bodyPr>
            <a:lstStyle/>
            <a:p>
              <a:pPr algn="ctr"/>
              <a:r>
                <a:rPr lang="en-US" sz="1400" dirty="0">
                  <a:solidFill>
                    <a:schemeClr val="tx2"/>
                  </a:solidFill>
                </a:rPr>
                <a:t>of patients were previously treated with </a:t>
              </a:r>
              <a:br>
                <a:rPr lang="en-US" sz="1400" dirty="0">
                  <a:solidFill>
                    <a:schemeClr val="tx2"/>
                  </a:solidFill>
                </a:rPr>
              </a:br>
              <a:r>
                <a:rPr lang="en-US" sz="1400" dirty="0">
                  <a:solidFill>
                    <a:schemeClr val="tx2"/>
                  </a:solidFill>
                </a:rPr>
                <a:t>an iron chelator;</a:t>
              </a:r>
            </a:p>
            <a:p>
              <a:pPr algn="ctr"/>
              <a:r>
                <a:rPr lang="en-US" sz="1800" b="1" dirty="0">
                  <a:solidFill>
                    <a:schemeClr val="accent2"/>
                  </a:solidFill>
                </a:rPr>
                <a:t>80.3% </a:t>
              </a:r>
            </a:p>
            <a:p>
              <a:pPr algn="ctr"/>
              <a:r>
                <a:rPr lang="en-US" sz="1400" dirty="0">
                  <a:solidFill>
                    <a:schemeClr val="tx2"/>
                  </a:solidFill>
                </a:rPr>
                <a:t>of those patients were </a:t>
              </a:r>
              <a:br>
                <a:rPr lang="en-US" sz="1400" dirty="0">
                  <a:solidFill>
                    <a:schemeClr val="tx2"/>
                  </a:solidFill>
                </a:rPr>
              </a:br>
              <a:r>
                <a:rPr lang="en-US" sz="1400" dirty="0">
                  <a:solidFill>
                    <a:schemeClr val="tx2"/>
                  </a:solidFill>
                </a:rPr>
                <a:t>on EXJADE DT</a:t>
              </a:r>
            </a:p>
            <a:p>
              <a:pPr algn="ctr"/>
              <a:endParaRPr lang="en-US" sz="1400" b="1" dirty="0">
                <a:solidFill>
                  <a:schemeClr val="accent2"/>
                </a:solidFill>
              </a:endParaRPr>
            </a:p>
            <a:p>
              <a:pPr algn="ctr"/>
              <a:endParaRPr lang="en-US" sz="1400" dirty="0">
                <a:solidFill>
                  <a:schemeClr val="tx2"/>
                </a:solidFill>
              </a:endParaRPr>
            </a:p>
          </p:txBody>
        </p:sp>
        <p:grpSp>
          <p:nvGrpSpPr>
            <p:cNvPr id="41" name="Group 40"/>
            <p:cNvGrpSpPr/>
            <p:nvPr/>
          </p:nvGrpSpPr>
          <p:grpSpPr>
            <a:xfrm>
              <a:off x="6776576" y="2958173"/>
              <a:ext cx="1103948" cy="1098770"/>
              <a:chOff x="4845294" y="3705461"/>
              <a:chExt cx="1103948" cy="1098770"/>
            </a:xfrm>
          </p:grpSpPr>
          <p:sp>
            <p:nvSpPr>
              <p:cNvPr id="42" name="Rectangle 41"/>
              <p:cNvSpPr/>
              <p:nvPr/>
            </p:nvSpPr>
            <p:spPr>
              <a:xfrm>
                <a:off x="4891891" y="4015400"/>
                <a:ext cx="1057351" cy="461665"/>
              </a:xfrm>
              <a:prstGeom prst="rect">
                <a:avLst/>
              </a:prstGeom>
            </p:spPr>
            <p:txBody>
              <a:bodyPr wrap="none">
                <a:spAutoFit/>
              </a:bodyPr>
              <a:lstStyle/>
              <a:p>
                <a:r>
                  <a:rPr lang="en-US" b="1" dirty="0">
                    <a:solidFill>
                      <a:schemeClr val="accent2"/>
                    </a:solidFill>
                  </a:rPr>
                  <a:t>90.2%</a:t>
                </a:r>
              </a:p>
            </p:txBody>
          </p:sp>
          <p:grpSp>
            <p:nvGrpSpPr>
              <p:cNvPr id="43" name="Group 42"/>
              <p:cNvGrpSpPr/>
              <p:nvPr/>
            </p:nvGrpSpPr>
            <p:grpSpPr>
              <a:xfrm>
                <a:off x="4845294" y="3705461"/>
                <a:ext cx="1101203" cy="1098770"/>
                <a:chOff x="4845294" y="3705461"/>
                <a:chExt cx="1101203" cy="1098770"/>
              </a:xfrm>
            </p:grpSpPr>
            <p:sp>
              <p:nvSpPr>
                <p:cNvPr id="44" name="Arc 43"/>
                <p:cNvSpPr/>
                <p:nvPr/>
              </p:nvSpPr>
              <p:spPr>
                <a:xfrm>
                  <a:off x="4845294" y="3705461"/>
                  <a:ext cx="1098775" cy="1098770"/>
                </a:xfrm>
                <a:prstGeom prst="arc">
                  <a:avLst>
                    <a:gd name="adj1" fmla="val 16200000"/>
                    <a:gd name="adj2" fmla="val 16162271"/>
                  </a:avLst>
                </a:prstGeom>
                <a:ln w="165100">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Arc 44"/>
                <p:cNvSpPr/>
                <p:nvPr/>
              </p:nvSpPr>
              <p:spPr>
                <a:xfrm>
                  <a:off x="4847722" y="3705461"/>
                  <a:ext cx="1098775" cy="1098770"/>
                </a:xfrm>
                <a:prstGeom prst="arc">
                  <a:avLst>
                    <a:gd name="adj1" fmla="val 16200000"/>
                    <a:gd name="adj2" fmla="val 14491645"/>
                  </a:avLst>
                </a:prstGeom>
                <a:ln w="165100">
                  <a:solidFill>
                    <a:srgbClr val="17286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pSp>
      </p:grpSp>
      <p:grpSp>
        <p:nvGrpSpPr>
          <p:cNvPr id="52" name="Group 51"/>
          <p:cNvGrpSpPr/>
          <p:nvPr/>
        </p:nvGrpSpPr>
        <p:grpSpPr>
          <a:xfrm>
            <a:off x="1010528" y="1299885"/>
            <a:ext cx="3963419" cy="473085"/>
            <a:chOff x="2035965" y="1685590"/>
            <a:chExt cx="1578126" cy="337082"/>
          </a:xfrm>
        </p:grpSpPr>
        <p:sp>
          <p:nvSpPr>
            <p:cNvPr id="53" name="Pentagon 52"/>
            <p:cNvSpPr/>
            <p:nvPr/>
          </p:nvSpPr>
          <p:spPr>
            <a:xfrm>
              <a:off x="2466137" y="1685590"/>
              <a:ext cx="1147954" cy="315348"/>
            </a:xfrm>
            <a:prstGeom prst="homePlat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4" name="Pentagon 53"/>
            <p:cNvSpPr/>
            <p:nvPr/>
          </p:nvSpPr>
          <p:spPr>
            <a:xfrm flipH="1">
              <a:off x="2035965" y="1685590"/>
              <a:ext cx="1170462" cy="315348"/>
            </a:xfrm>
            <a:prstGeom prst="homePlate">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5" name="Content Placeholder 5"/>
            <p:cNvSpPr txBox="1">
              <a:spLocks/>
            </p:cNvSpPr>
            <p:nvPr/>
          </p:nvSpPr>
          <p:spPr bwMode="gray">
            <a:xfrm>
              <a:off x="2085591" y="1732249"/>
              <a:ext cx="1464059" cy="29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gn="ctr">
                <a:buNone/>
              </a:pPr>
              <a:r>
                <a:rPr lang="en-US" sz="1600" b="1" kern="0" dirty="0">
                  <a:solidFill>
                    <a:srgbClr val="FFFFFF"/>
                  </a:solidFill>
                </a:rPr>
                <a:t>Patients with chronic iron overload</a:t>
              </a:r>
            </a:p>
          </p:txBody>
        </p:sp>
      </p:grpSp>
      <p:sp>
        <p:nvSpPr>
          <p:cNvPr id="57" name="Title 1"/>
          <p:cNvSpPr txBox="1">
            <a:spLocks/>
          </p:cNvSpPr>
          <p:nvPr/>
        </p:nvSpPr>
        <p:spPr bwMode="gray">
          <a:xfrm>
            <a:off x="917331" y="396664"/>
            <a:ext cx="8318530" cy="563247"/>
          </a:xfrm>
          <a:prstGeom prst="rect">
            <a:avLst/>
          </a:prstGeom>
          <a:noFill/>
          <a:ln w="9525">
            <a:noFill/>
            <a:miter lim="800000"/>
            <a:headEnd/>
            <a:tailEnd/>
          </a:ln>
        </p:spPr>
        <p:txBody>
          <a:bodyPr vert="horz" wrap="square" lIns="91440" tIns="126000" rIns="91440" bIns="45720" numCol="1" anchor="t" anchorCtr="0" compatLnSpc="1">
            <a:prstTxWarp prst="textNoShape">
              <a:avLst/>
            </a:prstTxWarp>
            <a:spAutoFit/>
          </a:bodyPr>
          <a:lstStyle>
            <a:lvl1pPr algn="l" rtl="0" eaLnBrk="1" fontAlgn="base" hangingPunct="1">
              <a:lnSpc>
                <a:spcPct val="75000"/>
              </a:lnSpc>
              <a:spcBef>
                <a:spcPct val="0"/>
              </a:spcBef>
              <a:spcAft>
                <a:spcPct val="0"/>
              </a:spcAft>
              <a:defRPr sz="3200" b="1">
                <a:solidFill>
                  <a:schemeClr val="accent2"/>
                </a:solidFill>
                <a:latin typeface="+mj-lt"/>
                <a:ea typeface="+mj-ea"/>
                <a:cs typeface="+mj-cs"/>
              </a:defRPr>
            </a:lvl1pPr>
            <a:lvl2pPr algn="l" rtl="0" eaLnBrk="1" fontAlgn="base" hangingPunct="1">
              <a:lnSpc>
                <a:spcPct val="95000"/>
              </a:lnSpc>
              <a:spcBef>
                <a:spcPct val="0"/>
              </a:spcBef>
              <a:spcAft>
                <a:spcPct val="0"/>
              </a:spcAft>
              <a:defRPr sz="2800">
                <a:solidFill>
                  <a:schemeClr val="folHlink"/>
                </a:solidFill>
                <a:latin typeface="Arial" charset="0"/>
              </a:defRPr>
            </a:lvl2pPr>
            <a:lvl3pPr algn="l" rtl="0" eaLnBrk="1" fontAlgn="base" hangingPunct="1">
              <a:lnSpc>
                <a:spcPct val="95000"/>
              </a:lnSpc>
              <a:spcBef>
                <a:spcPct val="0"/>
              </a:spcBef>
              <a:spcAft>
                <a:spcPct val="0"/>
              </a:spcAft>
              <a:defRPr sz="2800">
                <a:solidFill>
                  <a:schemeClr val="folHlink"/>
                </a:solidFill>
                <a:latin typeface="Arial" charset="0"/>
              </a:defRPr>
            </a:lvl3pPr>
            <a:lvl4pPr algn="l" rtl="0" eaLnBrk="1" fontAlgn="base" hangingPunct="1">
              <a:lnSpc>
                <a:spcPct val="95000"/>
              </a:lnSpc>
              <a:spcBef>
                <a:spcPct val="0"/>
              </a:spcBef>
              <a:spcAft>
                <a:spcPct val="0"/>
              </a:spcAft>
              <a:defRPr sz="2800">
                <a:solidFill>
                  <a:schemeClr val="folHlink"/>
                </a:solidFill>
                <a:latin typeface="Arial" charset="0"/>
              </a:defRPr>
            </a:lvl4pPr>
            <a:lvl5pPr algn="l" rtl="0" eaLnBrk="1" fontAlgn="base" hangingPunct="1">
              <a:lnSpc>
                <a:spcPct val="95000"/>
              </a:lnSpc>
              <a:spcBef>
                <a:spcPct val="0"/>
              </a:spcBef>
              <a:spcAft>
                <a:spcPct val="0"/>
              </a:spcAft>
              <a:defRPr sz="2800">
                <a:solidFill>
                  <a:schemeClr val="folHlink"/>
                </a:solidFill>
                <a:latin typeface="Arial" charset="0"/>
              </a:defRPr>
            </a:lvl5pPr>
            <a:lvl6pPr marL="457200" algn="l" rtl="0" eaLnBrk="1" fontAlgn="base" hangingPunct="1">
              <a:lnSpc>
                <a:spcPct val="95000"/>
              </a:lnSpc>
              <a:spcBef>
                <a:spcPct val="0"/>
              </a:spcBef>
              <a:spcAft>
                <a:spcPct val="0"/>
              </a:spcAft>
              <a:defRPr sz="2800">
                <a:solidFill>
                  <a:schemeClr val="folHlink"/>
                </a:solidFill>
                <a:latin typeface="Arial" charset="0"/>
              </a:defRPr>
            </a:lvl6pPr>
            <a:lvl7pPr marL="914400" algn="l" rtl="0" eaLnBrk="1" fontAlgn="base" hangingPunct="1">
              <a:lnSpc>
                <a:spcPct val="95000"/>
              </a:lnSpc>
              <a:spcBef>
                <a:spcPct val="0"/>
              </a:spcBef>
              <a:spcAft>
                <a:spcPct val="0"/>
              </a:spcAft>
              <a:defRPr sz="2800">
                <a:solidFill>
                  <a:schemeClr val="folHlink"/>
                </a:solidFill>
                <a:latin typeface="Arial" charset="0"/>
              </a:defRPr>
            </a:lvl7pPr>
            <a:lvl8pPr marL="1371600" algn="l" rtl="0" eaLnBrk="1" fontAlgn="base" hangingPunct="1">
              <a:lnSpc>
                <a:spcPct val="95000"/>
              </a:lnSpc>
              <a:spcBef>
                <a:spcPct val="0"/>
              </a:spcBef>
              <a:spcAft>
                <a:spcPct val="0"/>
              </a:spcAft>
              <a:defRPr sz="2800">
                <a:solidFill>
                  <a:schemeClr val="folHlink"/>
                </a:solidFill>
                <a:latin typeface="Arial" charset="0"/>
              </a:defRPr>
            </a:lvl8pPr>
            <a:lvl9pPr marL="1828800" algn="l" rtl="0" eaLnBrk="1" fontAlgn="base" hangingPunct="1">
              <a:lnSpc>
                <a:spcPct val="95000"/>
              </a:lnSpc>
              <a:spcBef>
                <a:spcPct val="0"/>
              </a:spcBef>
              <a:spcAft>
                <a:spcPct val="0"/>
              </a:spcAft>
              <a:defRPr sz="2800">
                <a:solidFill>
                  <a:schemeClr val="folHlink"/>
                </a:solidFill>
                <a:latin typeface="Arial" charset="0"/>
              </a:defRPr>
            </a:lvl9pPr>
          </a:lstStyle>
          <a:p>
            <a:r>
              <a:rPr lang="en-US" dirty="0"/>
              <a:t>ECLIPSE patient demographics</a:t>
            </a:r>
          </a:p>
        </p:txBody>
      </p:sp>
      <p:sp>
        <p:nvSpPr>
          <p:cNvPr id="47" name="Content Placeholder 2"/>
          <p:cNvSpPr txBox="1">
            <a:spLocks/>
          </p:cNvSpPr>
          <p:nvPr/>
        </p:nvSpPr>
        <p:spPr bwMode="gray">
          <a:xfrm>
            <a:off x="917331" y="6033867"/>
            <a:ext cx="6658338" cy="2520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b="1" kern="0" dirty="0"/>
              <a:t>Reference: </a:t>
            </a:r>
            <a:r>
              <a:rPr lang="en-US" sz="900" dirty="0" err="1">
                <a:solidFill>
                  <a:srgbClr val="1A1A1A"/>
                </a:solidFill>
                <a:latin typeface="DINPro-Light"/>
              </a:rPr>
              <a:t>Taher</a:t>
            </a:r>
            <a:r>
              <a:rPr lang="en-US" sz="900" dirty="0">
                <a:solidFill>
                  <a:srgbClr val="1A1A1A"/>
                </a:solidFill>
                <a:latin typeface="DINPro-Light"/>
              </a:rPr>
              <a:t> AT, </a:t>
            </a:r>
            <a:r>
              <a:rPr lang="en-US" sz="900" dirty="0" err="1">
                <a:solidFill>
                  <a:srgbClr val="1A1A1A"/>
                </a:solidFill>
                <a:latin typeface="DINPro-Light"/>
              </a:rPr>
              <a:t>Origa</a:t>
            </a:r>
            <a:r>
              <a:rPr lang="en-US" sz="900" dirty="0">
                <a:solidFill>
                  <a:srgbClr val="1A1A1A"/>
                </a:solidFill>
                <a:latin typeface="DINPro-Light"/>
              </a:rPr>
              <a:t> R, </a:t>
            </a:r>
            <a:r>
              <a:rPr lang="en-US" sz="900" dirty="0" err="1">
                <a:solidFill>
                  <a:srgbClr val="1A1A1A"/>
                </a:solidFill>
                <a:latin typeface="DINPro-Light"/>
              </a:rPr>
              <a:t>Perrotta</a:t>
            </a:r>
            <a:r>
              <a:rPr lang="en-US" sz="900" dirty="0">
                <a:solidFill>
                  <a:srgbClr val="1A1A1A"/>
                </a:solidFill>
                <a:latin typeface="DINPro-Light"/>
              </a:rPr>
              <a:t> S, et al. New film-coated tablet formulation of </a:t>
            </a:r>
            <a:r>
              <a:rPr lang="en-US" sz="900" dirty="0" err="1">
                <a:solidFill>
                  <a:srgbClr val="1A1A1A"/>
                </a:solidFill>
                <a:latin typeface="DINPro-Light"/>
              </a:rPr>
              <a:t>deferasirox</a:t>
            </a:r>
            <a:r>
              <a:rPr lang="en-US" sz="900" dirty="0">
                <a:solidFill>
                  <a:srgbClr val="1A1A1A"/>
                </a:solidFill>
                <a:latin typeface="DINPro-Light"/>
              </a:rPr>
              <a:t> is well tolerated in patients with thalassemia or lower-risk MDS: results of the randomized, phase II ECLIPSE study. </a:t>
            </a:r>
            <a:r>
              <a:rPr lang="de-DE" sz="900" i="1" dirty="0">
                <a:solidFill>
                  <a:srgbClr val="1A1A1A"/>
                </a:solidFill>
                <a:latin typeface="DINPro-LightItalic"/>
              </a:rPr>
              <a:t>Am J Hematol. </a:t>
            </a:r>
            <a:r>
              <a:rPr lang="de-DE" sz="900" dirty="0">
                <a:solidFill>
                  <a:srgbClr val="1A1A1A"/>
                </a:solidFill>
                <a:latin typeface="DINPro-Light"/>
              </a:rPr>
              <a:t>2017;92(5):420-428</a:t>
            </a:r>
            <a:r>
              <a:rPr lang="en-US" sz="900" kern="0" dirty="0"/>
              <a:t>.</a:t>
            </a:r>
            <a:endParaRPr lang="en-US" sz="900" dirty="0">
              <a:highlight>
                <a:srgbClr val="FFFF00"/>
              </a:highlight>
            </a:endParaRPr>
          </a:p>
        </p:txBody>
      </p:sp>
    </p:spTree>
    <p:extLst>
      <p:ext uri="{BB962C8B-B14F-4D97-AF65-F5344CB8AC3E}">
        <p14:creationId xmlns:p14="http://schemas.microsoft.com/office/powerpoint/2010/main" val="188364773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a:xfrm>
            <a:off x="4942764" y="1532891"/>
            <a:ext cx="3699244" cy="3801329"/>
          </a:xfrm>
          <a:prstGeom prst="rect">
            <a:avLst/>
          </a:prstGeom>
          <a:solidFill>
            <a:schemeClr val="bg2">
              <a:lumMod val="20000"/>
              <a:lumOff val="80000"/>
            </a:schemeClr>
          </a:solidFill>
          <a:ln w="12700">
            <a:solidFill>
              <a:srgbClr val="1728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1028700" y="1532891"/>
            <a:ext cx="3699244" cy="3801329"/>
          </a:xfrm>
          <a:prstGeom prst="rect">
            <a:avLst/>
          </a:prstGeom>
          <a:solidFill>
            <a:schemeClr val="bg2">
              <a:lumMod val="20000"/>
              <a:lumOff val="80000"/>
            </a:schemeClr>
          </a:solidFill>
          <a:ln w="12700">
            <a:solidFill>
              <a:srgbClr val="1728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30446" y="101489"/>
            <a:ext cx="8061153" cy="1027974"/>
          </a:xfrm>
        </p:spPr>
        <p:txBody>
          <a:bodyPr/>
          <a:lstStyle/>
          <a:p>
            <a:r>
              <a:rPr lang="en-US" dirty="0" smtClean="0"/>
              <a:t>Safety for Exjade FCT is comparable with Exjade DT*</a:t>
            </a:r>
            <a:r>
              <a:rPr lang="en-US" baseline="30000" dirty="0" smtClean="0"/>
              <a:t>†</a:t>
            </a:r>
            <a:r>
              <a:rPr lang="en-US" baseline="30000" dirty="0"/>
              <a:t>ǂ</a:t>
            </a:r>
            <a:r>
              <a:rPr lang="en-US" dirty="0"/>
              <a:t> </a:t>
            </a:r>
            <a:endParaRPr lang="en-US" dirty="0">
              <a:latin typeface="+mn-lt"/>
            </a:endParaRPr>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8</a:t>
            </a:fld>
            <a:endParaRPr lang="en-US" noProof="0" dirty="0"/>
          </a:p>
        </p:txBody>
      </p:sp>
      <p:sp>
        <p:nvSpPr>
          <p:cNvPr id="7" name="TextBox 6"/>
          <p:cNvSpPr txBox="1"/>
          <p:nvPr/>
        </p:nvSpPr>
        <p:spPr>
          <a:xfrm>
            <a:off x="947826" y="5362942"/>
            <a:ext cx="7685152" cy="646331"/>
          </a:xfrm>
          <a:prstGeom prst="rect">
            <a:avLst/>
          </a:prstGeom>
          <a:noFill/>
        </p:spPr>
        <p:txBody>
          <a:bodyPr wrap="square" rtlCol="0">
            <a:spAutoFit/>
          </a:bodyPr>
          <a:lstStyle/>
          <a:p>
            <a:r>
              <a:rPr lang="en-US" sz="900" dirty="0"/>
              <a:t>*As seen in greater than 10% in any group regardless of study drug relationship.</a:t>
            </a:r>
          </a:p>
          <a:p>
            <a:pPr marL="55563" indent="-55563"/>
            <a:r>
              <a:rPr lang="en-US" sz="900" baseline="30000" dirty="0"/>
              <a:t>†</a:t>
            </a:r>
            <a:r>
              <a:rPr lang="en-US" sz="900" dirty="0"/>
              <a:t>The incidence of any AEs overall and by severity was summarized by treatment using frequency counts, percentages of patients, and 95% confidence intervals for percentages obtained using Clopper-Pearson method.</a:t>
            </a:r>
          </a:p>
          <a:p>
            <a:r>
              <a:rPr lang="en-US" sz="900" baseline="30000" dirty="0" err="1"/>
              <a:t>ǂ</a:t>
            </a:r>
            <a:r>
              <a:rPr lang="en-US" sz="900" i="1" dirty="0" err="1"/>
              <a:t>P</a:t>
            </a:r>
            <a:r>
              <a:rPr lang="en-US" sz="900" dirty="0"/>
              <a:t> values were not recorded in this study.</a:t>
            </a:r>
            <a:endParaRPr lang="en-US" sz="900" baseline="30000"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50094"/>
          <a:stretch/>
        </p:blipFill>
        <p:spPr>
          <a:xfrm>
            <a:off x="1259226" y="1802595"/>
            <a:ext cx="3362979" cy="3583739"/>
          </a:xfrm>
          <a:prstGeom prst="rect">
            <a:avLst/>
          </a:prstGeom>
        </p:spPr>
      </p:pic>
      <p:grpSp>
        <p:nvGrpSpPr>
          <p:cNvPr id="13" name="Group 12"/>
          <p:cNvGrpSpPr/>
          <p:nvPr/>
        </p:nvGrpSpPr>
        <p:grpSpPr>
          <a:xfrm>
            <a:off x="5018822" y="1794004"/>
            <a:ext cx="3443801" cy="3581700"/>
            <a:chOff x="5018822" y="1986784"/>
            <a:chExt cx="3443801" cy="3581700"/>
          </a:xfrm>
        </p:grpSpPr>
        <p:pic>
          <p:nvPicPr>
            <p:cNvPr id="53" name="Picture 52"/>
            <p:cNvPicPr>
              <a:picLocks noChangeAspect="1"/>
            </p:cNvPicPr>
            <p:nvPr/>
          </p:nvPicPr>
          <p:blipFill rotWithShape="1">
            <a:blip r:embed="rId3" cstate="print">
              <a:extLst>
                <a:ext uri="{28A0092B-C50C-407E-A947-70E740481C1C}">
                  <a14:useLocalDpi xmlns:a14="http://schemas.microsoft.com/office/drawing/2010/main" val="0"/>
                </a:ext>
              </a:extLst>
            </a:blip>
            <a:srcRect l="50186" r="-1320"/>
            <a:stretch/>
          </p:blipFill>
          <p:spPr>
            <a:xfrm>
              <a:off x="5018822" y="1986784"/>
              <a:ext cx="3443801" cy="3581700"/>
            </a:xfrm>
            <a:prstGeom prst="rect">
              <a:avLst/>
            </a:prstGeom>
          </p:spPr>
        </p:pic>
        <p:grpSp>
          <p:nvGrpSpPr>
            <p:cNvPr id="8" name="Group 7"/>
            <p:cNvGrpSpPr/>
            <p:nvPr/>
          </p:nvGrpSpPr>
          <p:grpSpPr>
            <a:xfrm>
              <a:off x="5451771" y="3212937"/>
              <a:ext cx="633200" cy="956440"/>
              <a:chOff x="5183390" y="3157591"/>
              <a:chExt cx="661182" cy="998704"/>
            </a:xfrm>
            <a:solidFill>
              <a:schemeClr val="bg2">
                <a:lumMod val="20000"/>
                <a:lumOff val="80000"/>
              </a:schemeClr>
            </a:solidFill>
          </p:grpSpPr>
          <p:sp>
            <p:nvSpPr>
              <p:cNvPr id="6" name="Rectangle 5"/>
              <p:cNvSpPr/>
              <p:nvPr/>
            </p:nvSpPr>
            <p:spPr>
              <a:xfrm>
                <a:off x="5197301" y="3157591"/>
                <a:ext cx="619874" cy="51028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734999" y="3646012"/>
                <a:ext cx="109573" cy="51028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183390" y="3606229"/>
                <a:ext cx="109573" cy="51028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6" name="Group 35"/>
          <p:cNvGrpSpPr/>
          <p:nvPr/>
        </p:nvGrpSpPr>
        <p:grpSpPr>
          <a:xfrm>
            <a:off x="1563369" y="1373314"/>
            <a:ext cx="2702082" cy="313092"/>
            <a:chOff x="2338228" y="1419524"/>
            <a:chExt cx="1903058" cy="286320"/>
          </a:xfrm>
        </p:grpSpPr>
        <p:grpSp>
          <p:nvGrpSpPr>
            <p:cNvPr id="37" name="Group 36"/>
            <p:cNvGrpSpPr/>
            <p:nvPr/>
          </p:nvGrpSpPr>
          <p:grpSpPr>
            <a:xfrm>
              <a:off x="2338228" y="1427116"/>
              <a:ext cx="1903058" cy="278728"/>
              <a:chOff x="6619397" y="2938138"/>
              <a:chExt cx="1130867" cy="254269"/>
            </a:xfrm>
            <a:solidFill>
              <a:schemeClr val="accent2"/>
            </a:solidFill>
          </p:grpSpPr>
          <p:sp>
            <p:nvSpPr>
              <p:cNvPr id="42" name="Pentagon 41"/>
              <p:cNvSpPr/>
              <p:nvPr/>
            </p:nvSpPr>
            <p:spPr>
              <a:xfrm>
                <a:off x="7040880" y="2938138"/>
                <a:ext cx="709384"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43" name="Pentagon 42"/>
              <p:cNvSpPr/>
              <p:nvPr/>
            </p:nvSpPr>
            <p:spPr>
              <a:xfrm flipH="1">
                <a:off x="6619397" y="2938138"/>
                <a:ext cx="637613"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38" name="TextBox 37"/>
            <p:cNvSpPr txBox="1"/>
            <p:nvPr/>
          </p:nvSpPr>
          <p:spPr>
            <a:xfrm>
              <a:off x="2409506" y="1419524"/>
              <a:ext cx="1761355" cy="261153"/>
            </a:xfrm>
            <a:prstGeom prst="rect">
              <a:avLst/>
            </a:prstGeom>
            <a:noFill/>
          </p:spPr>
          <p:txBody>
            <a:bodyPr wrap="square" rtlCol="0">
              <a:spAutoFit/>
            </a:bodyPr>
            <a:lstStyle/>
            <a:p>
              <a:pPr algn="ctr"/>
              <a:r>
                <a:rPr lang="en-US" sz="1400" b="1" dirty="0">
                  <a:solidFill>
                    <a:schemeClr val="bg1"/>
                  </a:solidFill>
                </a:rPr>
                <a:t>All AEs</a:t>
              </a:r>
            </a:p>
          </p:txBody>
        </p:sp>
      </p:grpSp>
      <p:grpSp>
        <p:nvGrpSpPr>
          <p:cNvPr id="44" name="Group 43"/>
          <p:cNvGrpSpPr/>
          <p:nvPr/>
        </p:nvGrpSpPr>
        <p:grpSpPr>
          <a:xfrm>
            <a:off x="5460741" y="1373314"/>
            <a:ext cx="2763838" cy="313092"/>
            <a:chOff x="2338228" y="1419524"/>
            <a:chExt cx="1903058" cy="286320"/>
          </a:xfrm>
        </p:grpSpPr>
        <p:grpSp>
          <p:nvGrpSpPr>
            <p:cNvPr id="45" name="Group 44"/>
            <p:cNvGrpSpPr/>
            <p:nvPr/>
          </p:nvGrpSpPr>
          <p:grpSpPr>
            <a:xfrm>
              <a:off x="2338228" y="1427116"/>
              <a:ext cx="1903058" cy="278728"/>
              <a:chOff x="6619397" y="2938138"/>
              <a:chExt cx="1130867" cy="254269"/>
            </a:xfrm>
            <a:solidFill>
              <a:schemeClr val="accent2"/>
            </a:solidFill>
          </p:grpSpPr>
          <p:sp>
            <p:nvSpPr>
              <p:cNvPr id="47" name="Pentagon 46"/>
              <p:cNvSpPr/>
              <p:nvPr/>
            </p:nvSpPr>
            <p:spPr>
              <a:xfrm>
                <a:off x="7040880" y="2938138"/>
                <a:ext cx="709384"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48" name="Pentagon 47"/>
              <p:cNvSpPr/>
              <p:nvPr/>
            </p:nvSpPr>
            <p:spPr>
              <a:xfrm flipH="1">
                <a:off x="6619397" y="2938138"/>
                <a:ext cx="637613" cy="25426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46" name="TextBox 45"/>
            <p:cNvSpPr txBox="1"/>
            <p:nvPr/>
          </p:nvSpPr>
          <p:spPr>
            <a:xfrm>
              <a:off x="2409506" y="1419524"/>
              <a:ext cx="1761355" cy="261153"/>
            </a:xfrm>
            <a:prstGeom prst="rect">
              <a:avLst/>
            </a:prstGeom>
            <a:noFill/>
          </p:spPr>
          <p:txBody>
            <a:bodyPr wrap="square" rtlCol="0">
              <a:spAutoFit/>
            </a:bodyPr>
            <a:lstStyle/>
            <a:p>
              <a:pPr algn="ctr"/>
              <a:r>
                <a:rPr lang="en-US" sz="1400" b="1" dirty="0">
                  <a:solidFill>
                    <a:schemeClr val="bg1"/>
                  </a:solidFill>
                </a:rPr>
                <a:t>Severe AEs</a:t>
              </a:r>
            </a:p>
          </p:txBody>
        </p:sp>
      </p:grpSp>
      <p:sp>
        <p:nvSpPr>
          <p:cNvPr id="49" name="Content Placeholder 5"/>
          <p:cNvSpPr txBox="1">
            <a:spLocks/>
          </p:cNvSpPr>
          <p:nvPr/>
        </p:nvSpPr>
        <p:spPr bwMode="gray">
          <a:xfrm>
            <a:off x="1570457" y="1676022"/>
            <a:ext cx="2702083" cy="4076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7938" lvl="1" indent="0" algn="ctr">
              <a:buNone/>
            </a:pPr>
            <a:r>
              <a:rPr lang="en-US" sz="1400" kern="0" dirty="0">
                <a:solidFill>
                  <a:schemeClr val="accent3"/>
                </a:solidFill>
              </a:rPr>
              <a:t>% of patients</a:t>
            </a:r>
          </a:p>
        </p:txBody>
      </p:sp>
      <p:sp>
        <p:nvSpPr>
          <p:cNvPr id="51" name="Content Placeholder 5"/>
          <p:cNvSpPr txBox="1">
            <a:spLocks/>
          </p:cNvSpPr>
          <p:nvPr/>
        </p:nvSpPr>
        <p:spPr bwMode="gray">
          <a:xfrm>
            <a:off x="5494304" y="1676022"/>
            <a:ext cx="2702083" cy="4076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Arial" charset="0"/>
              <a:buChar char="•"/>
              <a:defRPr sz="2400">
                <a:solidFill>
                  <a:schemeClr val="accent6"/>
                </a:solidFill>
                <a:latin typeface="+mn-lt"/>
                <a:ea typeface="+mn-ea"/>
                <a:cs typeface="+mn-cs"/>
              </a:defRPr>
            </a:lvl1pPr>
            <a:lvl2pPr marL="573088" indent="-225425" algn="l" rtl="0" eaLnBrk="1" fontAlgn="base" hangingPunct="1">
              <a:lnSpc>
                <a:spcPct val="95000"/>
              </a:lnSpc>
              <a:spcBef>
                <a:spcPct val="40000"/>
              </a:spcBef>
              <a:spcAft>
                <a:spcPct val="0"/>
              </a:spcAft>
              <a:buClr>
                <a:schemeClr val="accent1"/>
              </a:buClr>
              <a:buFont typeface="Helvetica" charset="0"/>
              <a:buChar char="−"/>
              <a:tabLst/>
              <a:defRPr sz="2000">
                <a:solidFill>
                  <a:schemeClr val="accent6"/>
                </a:solidFill>
                <a:latin typeface="+mn-lt"/>
              </a:defRPr>
            </a:lvl2pPr>
            <a:lvl3pPr marL="914400" indent="-225425" algn="l" rtl="0" eaLnBrk="1" fontAlgn="base" hangingPunct="1">
              <a:lnSpc>
                <a:spcPct val="95000"/>
              </a:lnSpc>
              <a:spcBef>
                <a:spcPct val="30000"/>
              </a:spcBef>
              <a:spcAft>
                <a:spcPct val="0"/>
              </a:spcAft>
              <a:buClr>
                <a:schemeClr val="accent1"/>
              </a:buClr>
              <a:buFont typeface="Wingdings" charset="2"/>
              <a:buChar char="§"/>
              <a:tabLst/>
              <a:defRPr>
                <a:solidFill>
                  <a:schemeClr val="accent6"/>
                </a:solidFill>
                <a:latin typeface="+mn-lt"/>
              </a:defRPr>
            </a:lvl3pPr>
            <a:lvl4pPr marL="1314450" indent="-225425" algn="l" rtl="0" eaLnBrk="1" fontAlgn="base" hangingPunct="1">
              <a:lnSpc>
                <a:spcPct val="95000"/>
              </a:lnSpc>
              <a:spcBef>
                <a:spcPct val="20000"/>
              </a:spcBef>
              <a:spcAft>
                <a:spcPct val="0"/>
              </a:spcAft>
              <a:buClr>
                <a:schemeClr val="accent1"/>
              </a:buClr>
              <a:buFont typeface="Arial" charset="0"/>
              <a:buChar char="•"/>
              <a:tabLst/>
              <a:defRPr sz="1600">
                <a:solidFill>
                  <a:schemeClr val="accent6"/>
                </a:solidFill>
                <a:latin typeface="+mn-lt"/>
              </a:defRPr>
            </a:lvl4pPr>
            <a:lvl5pPr marL="1546225" indent="-174625" algn="l" rtl="0" eaLnBrk="1" fontAlgn="base" hangingPunct="1">
              <a:spcBef>
                <a:spcPct val="20000"/>
              </a:spcBef>
              <a:spcAft>
                <a:spcPct val="0"/>
              </a:spcAft>
              <a:buClr>
                <a:schemeClr val="accent1"/>
              </a:buClr>
              <a:buFont typeface="Arial" charset="0"/>
              <a:buChar char="•"/>
              <a:tabLst/>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7938" lvl="1" indent="0" algn="ctr">
              <a:buNone/>
            </a:pPr>
            <a:r>
              <a:rPr lang="en-US" sz="1400" kern="0" dirty="0">
                <a:solidFill>
                  <a:schemeClr val="accent3"/>
                </a:solidFill>
              </a:rPr>
              <a:t>% of patients</a:t>
            </a:r>
          </a:p>
        </p:txBody>
      </p:sp>
      <p:grpSp>
        <p:nvGrpSpPr>
          <p:cNvPr id="5" name="Group 4"/>
          <p:cNvGrpSpPr/>
          <p:nvPr/>
        </p:nvGrpSpPr>
        <p:grpSpPr>
          <a:xfrm>
            <a:off x="3295393" y="2132156"/>
            <a:ext cx="1450220" cy="509572"/>
            <a:chOff x="2162609" y="2324936"/>
            <a:chExt cx="1450220" cy="509572"/>
          </a:xfrm>
        </p:grpSpPr>
        <p:sp>
          <p:nvSpPr>
            <p:cNvPr id="61" name="TextBox 60"/>
            <p:cNvSpPr txBox="1"/>
            <p:nvPr/>
          </p:nvSpPr>
          <p:spPr>
            <a:xfrm>
              <a:off x="2294263" y="2324936"/>
              <a:ext cx="1102044" cy="261610"/>
            </a:xfrm>
            <a:prstGeom prst="rect">
              <a:avLst/>
            </a:prstGeom>
            <a:noFill/>
          </p:spPr>
          <p:txBody>
            <a:bodyPr wrap="square" rtlCol="0">
              <a:spAutoFit/>
            </a:bodyPr>
            <a:lstStyle/>
            <a:p>
              <a:r>
                <a:rPr lang="en-US" sz="1100" b="1" dirty="0">
                  <a:solidFill>
                    <a:srgbClr val="17286D"/>
                  </a:solidFill>
                </a:rPr>
                <a:t>EXJADE DT</a:t>
              </a:r>
            </a:p>
          </p:txBody>
        </p:sp>
        <p:grpSp>
          <p:nvGrpSpPr>
            <p:cNvPr id="58" name="Group 57"/>
            <p:cNvGrpSpPr/>
            <p:nvPr/>
          </p:nvGrpSpPr>
          <p:grpSpPr>
            <a:xfrm>
              <a:off x="2162609" y="2389713"/>
              <a:ext cx="1450220" cy="444795"/>
              <a:chOff x="4492265" y="1854895"/>
              <a:chExt cx="1610849" cy="444795"/>
            </a:xfrm>
          </p:grpSpPr>
          <p:sp>
            <p:nvSpPr>
              <p:cNvPr id="59" name="TextBox 58"/>
              <p:cNvSpPr txBox="1"/>
              <p:nvPr/>
            </p:nvSpPr>
            <p:spPr>
              <a:xfrm>
                <a:off x="4636392" y="2038080"/>
                <a:ext cx="1466722" cy="261610"/>
              </a:xfrm>
              <a:prstGeom prst="rect">
                <a:avLst/>
              </a:prstGeom>
              <a:noFill/>
            </p:spPr>
            <p:txBody>
              <a:bodyPr wrap="square" rtlCol="0">
                <a:spAutoFit/>
              </a:bodyPr>
              <a:lstStyle/>
              <a:p>
                <a:r>
                  <a:rPr lang="en-US" sz="1100" b="1" dirty="0">
                    <a:solidFill>
                      <a:schemeClr val="accent2"/>
                    </a:solidFill>
                  </a:rPr>
                  <a:t>EXJADE FCT</a:t>
                </a:r>
              </a:p>
            </p:txBody>
          </p:sp>
          <p:sp>
            <p:nvSpPr>
              <p:cNvPr id="60" name="Rectangle 59"/>
              <p:cNvSpPr/>
              <p:nvPr/>
            </p:nvSpPr>
            <p:spPr>
              <a:xfrm>
                <a:off x="4492265" y="2099824"/>
                <a:ext cx="152352" cy="137160"/>
              </a:xfrm>
              <a:prstGeom prst="rect">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4492265" y="1854895"/>
                <a:ext cx="152352" cy="137160"/>
              </a:xfrm>
              <a:prstGeom prst="rect">
                <a:avLst/>
              </a:prstGeom>
              <a:solidFill>
                <a:srgbClr val="B8D5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4" name="Group 63"/>
          <p:cNvGrpSpPr/>
          <p:nvPr/>
        </p:nvGrpSpPr>
        <p:grpSpPr>
          <a:xfrm>
            <a:off x="7278577" y="2132156"/>
            <a:ext cx="1450220" cy="509572"/>
            <a:chOff x="2162609" y="2324936"/>
            <a:chExt cx="1450220" cy="509572"/>
          </a:xfrm>
        </p:grpSpPr>
        <p:sp>
          <p:nvSpPr>
            <p:cNvPr id="65" name="TextBox 64"/>
            <p:cNvSpPr txBox="1"/>
            <p:nvPr/>
          </p:nvSpPr>
          <p:spPr>
            <a:xfrm>
              <a:off x="2294263" y="2324936"/>
              <a:ext cx="1102044" cy="261610"/>
            </a:xfrm>
            <a:prstGeom prst="rect">
              <a:avLst/>
            </a:prstGeom>
            <a:noFill/>
          </p:spPr>
          <p:txBody>
            <a:bodyPr wrap="square" rtlCol="0">
              <a:spAutoFit/>
            </a:bodyPr>
            <a:lstStyle/>
            <a:p>
              <a:r>
                <a:rPr lang="en-US" sz="1100" b="1" dirty="0">
                  <a:solidFill>
                    <a:srgbClr val="17286D"/>
                  </a:solidFill>
                </a:rPr>
                <a:t>EXJADE DT</a:t>
              </a:r>
            </a:p>
          </p:txBody>
        </p:sp>
        <p:grpSp>
          <p:nvGrpSpPr>
            <p:cNvPr id="66" name="Group 65"/>
            <p:cNvGrpSpPr/>
            <p:nvPr/>
          </p:nvGrpSpPr>
          <p:grpSpPr>
            <a:xfrm>
              <a:off x="2162609" y="2389713"/>
              <a:ext cx="1450220" cy="444795"/>
              <a:chOff x="4492265" y="1854895"/>
              <a:chExt cx="1610849" cy="444795"/>
            </a:xfrm>
          </p:grpSpPr>
          <p:sp>
            <p:nvSpPr>
              <p:cNvPr id="67" name="TextBox 66"/>
              <p:cNvSpPr txBox="1"/>
              <p:nvPr/>
            </p:nvSpPr>
            <p:spPr>
              <a:xfrm>
                <a:off x="4636392" y="2038080"/>
                <a:ext cx="1466722" cy="261610"/>
              </a:xfrm>
              <a:prstGeom prst="rect">
                <a:avLst/>
              </a:prstGeom>
              <a:noFill/>
            </p:spPr>
            <p:txBody>
              <a:bodyPr wrap="square" rtlCol="0">
                <a:spAutoFit/>
              </a:bodyPr>
              <a:lstStyle/>
              <a:p>
                <a:r>
                  <a:rPr lang="en-US" sz="1100" b="1" dirty="0">
                    <a:solidFill>
                      <a:schemeClr val="accent2"/>
                    </a:solidFill>
                  </a:rPr>
                  <a:t>EXJADE FCT</a:t>
                </a:r>
              </a:p>
            </p:txBody>
          </p:sp>
          <p:sp>
            <p:nvSpPr>
              <p:cNvPr id="68" name="Rectangle 67"/>
              <p:cNvSpPr/>
              <p:nvPr/>
            </p:nvSpPr>
            <p:spPr>
              <a:xfrm>
                <a:off x="4492265" y="2099824"/>
                <a:ext cx="152352" cy="137160"/>
              </a:xfrm>
              <a:prstGeom prst="rect">
                <a:avLst/>
              </a:prstGeom>
              <a:solidFill>
                <a:srgbClr val="172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4492265" y="1854895"/>
                <a:ext cx="152352" cy="137160"/>
              </a:xfrm>
              <a:prstGeom prst="rect">
                <a:avLst/>
              </a:prstGeom>
              <a:solidFill>
                <a:srgbClr val="B8D5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9" name="Content Placeholder 2"/>
          <p:cNvSpPr txBox="1">
            <a:spLocks/>
          </p:cNvSpPr>
          <p:nvPr/>
        </p:nvSpPr>
        <p:spPr bwMode="gray">
          <a:xfrm>
            <a:off x="947583" y="6056754"/>
            <a:ext cx="6635736" cy="1547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None/>
            </a:pPr>
            <a:r>
              <a:rPr lang="en-US" sz="900" b="1" kern="0" dirty="0"/>
              <a:t>Reference: </a:t>
            </a:r>
            <a:r>
              <a:rPr lang="en-US" sz="900" dirty="0" err="1">
                <a:solidFill>
                  <a:srgbClr val="1A1A1A"/>
                </a:solidFill>
                <a:latin typeface="DINPro-Light"/>
              </a:rPr>
              <a:t>Taher</a:t>
            </a:r>
            <a:r>
              <a:rPr lang="en-US" sz="900" dirty="0">
                <a:solidFill>
                  <a:srgbClr val="1A1A1A"/>
                </a:solidFill>
                <a:latin typeface="DINPro-Light"/>
              </a:rPr>
              <a:t> AT, </a:t>
            </a:r>
            <a:r>
              <a:rPr lang="en-US" sz="900" dirty="0" err="1">
                <a:solidFill>
                  <a:srgbClr val="1A1A1A"/>
                </a:solidFill>
                <a:latin typeface="DINPro-Light"/>
              </a:rPr>
              <a:t>Origa</a:t>
            </a:r>
            <a:r>
              <a:rPr lang="en-US" sz="900" dirty="0">
                <a:solidFill>
                  <a:srgbClr val="1A1A1A"/>
                </a:solidFill>
                <a:latin typeface="DINPro-Light"/>
              </a:rPr>
              <a:t> R, </a:t>
            </a:r>
            <a:r>
              <a:rPr lang="en-US" sz="900" dirty="0" err="1">
                <a:solidFill>
                  <a:srgbClr val="1A1A1A"/>
                </a:solidFill>
                <a:latin typeface="DINPro-Light"/>
              </a:rPr>
              <a:t>Perrotta</a:t>
            </a:r>
            <a:r>
              <a:rPr lang="en-US" sz="900" dirty="0">
                <a:solidFill>
                  <a:srgbClr val="1A1A1A"/>
                </a:solidFill>
                <a:latin typeface="DINPro-Light"/>
              </a:rPr>
              <a:t> S, et al. New film-coated tablet formulation of </a:t>
            </a:r>
            <a:r>
              <a:rPr lang="en-US" sz="900" dirty="0" err="1">
                <a:solidFill>
                  <a:srgbClr val="1A1A1A"/>
                </a:solidFill>
                <a:latin typeface="DINPro-Light"/>
              </a:rPr>
              <a:t>deferasirox</a:t>
            </a:r>
            <a:r>
              <a:rPr lang="en-US" sz="900" dirty="0">
                <a:solidFill>
                  <a:srgbClr val="1A1A1A"/>
                </a:solidFill>
                <a:latin typeface="DINPro-Light"/>
              </a:rPr>
              <a:t> is well tolerated in patients with thalassemia or lower-risk MDS: results of the randomized, phase II ECLIPSE study. </a:t>
            </a:r>
            <a:r>
              <a:rPr lang="de-DE" sz="900" i="1" dirty="0">
                <a:solidFill>
                  <a:srgbClr val="1A1A1A"/>
                </a:solidFill>
                <a:latin typeface="DINPro-LightItalic"/>
              </a:rPr>
              <a:t>Am J Hematol. </a:t>
            </a:r>
            <a:r>
              <a:rPr lang="de-DE" sz="900" dirty="0">
                <a:solidFill>
                  <a:srgbClr val="1A1A1A"/>
                </a:solidFill>
                <a:latin typeface="DINPro-Light"/>
              </a:rPr>
              <a:t>2017;92(5):420-428</a:t>
            </a:r>
            <a:r>
              <a:rPr lang="en-US" sz="900" kern="0" dirty="0"/>
              <a:t>.</a:t>
            </a:r>
            <a:endParaRPr lang="en-US" sz="900" dirty="0">
              <a:highlight>
                <a:srgbClr val="FFFF00"/>
              </a:highlight>
            </a:endParaRPr>
          </a:p>
        </p:txBody>
      </p:sp>
    </p:spTree>
    <p:extLst>
      <p:ext uri="{BB962C8B-B14F-4D97-AF65-F5344CB8AC3E}">
        <p14:creationId xmlns:p14="http://schemas.microsoft.com/office/powerpoint/2010/main" val="283170400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3"/>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Arial" charset="0"/>
                <a:ea typeface="+mn-ea"/>
                <a:cs typeface="+mn-cs"/>
              </a:rPr>
              <a:t>10</a:t>
            </a:r>
          </a:p>
        </p:txBody>
      </p:sp>
      <p:sp>
        <p:nvSpPr>
          <p:cNvPr id="16" name="Content Placeholder 2"/>
          <p:cNvSpPr txBox="1">
            <a:spLocks/>
          </p:cNvSpPr>
          <p:nvPr/>
        </p:nvSpPr>
        <p:spPr bwMode="gray">
          <a:xfrm>
            <a:off x="947998" y="6023428"/>
            <a:ext cx="6549903" cy="3690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
                <a:schemeClr val="tx1"/>
              </a:buClr>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
                <a:schemeClr val="tx1"/>
              </a:buClr>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marL="0" indent="0">
              <a:lnSpc>
                <a:spcPct val="100000"/>
              </a:lnSpc>
              <a:buClr>
                <a:srgbClr val="B8D511"/>
              </a:buClr>
              <a:buNone/>
            </a:pPr>
            <a:r>
              <a:rPr kumimoji="0" lang="en-US" sz="900" b="1" i="0" u="none" strike="noStrike" kern="0" cap="none" spc="0" normalizeH="0" baseline="0" noProof="0" dirty="0" smtClean="0">
                <a:ln>
                  <a:noFill/>
                </a:ln>
                <a:solidFill>
                  <a:srgbClr val="000000"/>
                </a:solidFill>
                <a:effectLst/>
                <a:uLnTx/>
                <a:uFillTx/>
                <a:latin typeface="Arial"/>
                <a:ea typeface="+mn-ea"/>
                <a:cs typeface="+mn-cs"/>
              </a:rPr>
              <a:t>Reference: </a:t>
            </a:r>
            <a:r>
              <a:rPr lang="en-US" sz="900" dirty="0" err="1" smtClean="0">
                <a:solidFill>
                  <a:srgbClr val="1A1A1A"/>
                </a:solidFill>
                <a:latin typeface="DINPro-Light"/>
              </a:rPr>
              <a:t>Taher</a:t>
            </a:r>
            <a:r>
              <a:rPr lang="en-US" sz="900" dirty="0" smtClean="0">
                <a:solidFill>
                  <a:srgbClr val="1A1A1A"/>
                </a:solidFill>
                <a:latin typeface="DINPro-Light"/>
              </a:rPr>
              <a:t> </a:t>
            </a:r>
            <a:r>
              <a:rPr lang="en-US" sz="900" dirty="0">
                <a:solidFill>
                  <a:srgbClr val="1A1A1A"/>
                </a:solidFill>
                <a:latin typeface="DINPro-Light"/>
              </a:rPr>
              <a:t>AT, </a:t>
            </a:r>
            <a:r>
              <a:rPr lang="en-US" sz="900" dirty="0" err="1">
                <a:solidFill>
                  <a:srgbClr val="1A1A1A"/>
                </a:solidFill>
                <a:latin typeface="DINPro-Light"/>
              </a:rPr>
              <a:t>Origa</a:t>
            </a:r>
            <a:r>
              <a:rPr lang="en-US" sz="900" dirty="0">
                <a:solidFill>
                  <a:srgbClr val="1A1A1A"/>
                </a:solidFill>
                <a:latin typeface="DINPro-Light"/>
              </a:rPr>
              <a:t> R, </a:t>
            </a:r>
            <a:r>
              <a:rPr lang="en-US" sz="900" dirty="0" err="1">
                <a:solidFill>
                  <a:srgbClr val="1A1A1A"/>
                </a:solidFill>
                <a:latin typeface="DINPro-Light"/>
              </a:rPr>
              <a:t>Perrotta</a:t>
            </a:r>
            <a:r>
              <a:rPr lang="en-US" sz="900" dirty="0">
                <a:solidFill>
                  <a:srgbClr val="1A1A1A"/>
                </a:solidFill>
                <a:latin typeface="DINPro-Light"/>
              </a:rPr>
              <a:t> S, et al. New film-coated tablet formulation of </a:t>
            </a:r>
            <a:r>
              <a:rPr lang="en-US" sz="900" dirty="0" err="1">
                <a:solidFill>
                  <a:srgbClr val="1A1A1A"/>
                </a:solidFill>
                <a:latin typeface="DINPro-Light"/>
              </a:rPr>
              <a:t>deferasirox</a:t>
            </a:r>
            <a:r>
              <a:rPr lang="en-US" sz="900" dirty="0">
                <a:solidFill>
                  <a:srgbClr val="1A1A1A"/>
                </a:solidFill>
                <a:latin typeface="DINPro-Light"/>
              </a:rPr>
              <a:t> is well tolerated in patients with thalassemia or lower-risk MDS: results of the randomized, phase II ECLIPSE study. </a:t>
            </a:r>
            <a:r>
              <a:rPr lang="de-DE" sz="900" i="1" dirty="0">
                <a:solidFill>
                  <a:srgbClr val="1A1A1A"/>
                </a:solidFill>
                <a:latin typeface="DINPro-LightItalic"/>
              </a:rPr>
              <a:t>Am J Hematol. </a:t>
            </a:r>
            <a:r>
              <a:rPr lang="de-DE" sz="900" dirty="0">
                <a:solidFill>
                  <a:srgbClr val="1A1A1A"/>
                </a:solidFill>
                <a:latin typeface="DINPro-Light"/>
              </a:rPr>
              <a:t>2017;92(5):420-428</a:t>
            </a:r>
            <a:r>
              <a:rPr lang="en-US" sz="900" kern="0" dirty="0"/>
              <a:t>.</a:t>
            </a:r>
            <a:endParaRPr lang="en-US" sz="900" dirty="0">
              <a:highlight>
                <a:srgbClr val="FFFF00"/>
              </a:highlight>
            </a:endParaRPr>
          </a:p>
          <a:p>
            <a:pPr marL="0" marR="0" lvl="0" indent="0" algn="l" defTabSz="914400" rtl="0" eaLnBrk="1" fontAlgn="base" latinLnBrk="0" hangingPunct="1">
              <a:lnSpc>
                <a:spcPct val="100000"/>
              </a:lnSpc>
              <a:spcBef>
                <a:spcPct val="75000"/>
              </a:spcBef>
              <a:spcAft>
                <a:spcPct val="0"/>
              </a:spcAft>
              <a:buClr>
                <a:srgbClr val="B8D511"/>
              </a:buClr>
              <a:buSzPct val="110000"/>
              <a:buFont typeface="Wingdings" pitchFamily="2" charset="2"/>
              <a:buNone/>
              <a:tabLst/>
              <a:defRPr/>
            </a:pPr>
            <a:endParaRPr kumimoji="0" lang="en-US" sz="900" b="0" i="0" u="none" strike="noStrike" kern="1200" cap="none" spc="0" normalizeH="0" baseline="0" noProof="0" dirty="0">
              <a:ln>
                <a:noFill/>
              </a:ln>
              <a:solidFill>
                <a:srgbClr val="000000"/>
              </a:solidFill>
              <a:effectLst/>
              <a:uLnTx/>
              <a:uFillTx/>
              <a:latin typeface="Arial"/>
              <a:ea typeface="+mn-ea"/>
              <a:cs typeface="+mn-cs"/>
            </a:endParaRPr>
          </a:p>
        </p:txBody>
      </p:sp>
      <mc:AlternateContent xmlns:mc="http://schemas.openxmlformats.org/markup-compatibility/2006" xmlns:p14="http://schemas.microsoft.com/office/powerpoint/2010/main">
        <mc:Choice Requires="p14">
          <p:contentPart p14:bwMode="auto" r:id="rId3">
            <p14:nvContentPartPr>
              <p14:cNvPr id="50" name="Ink 49"/>
              <p14:cNvContentPartPr/>
              <p14:nvPr/>
            </p14:nvContentPartPr>
            <p14:xfrm>
              <a:off x="6467050" y="506154"/>
              <a:ext cx="45720" cy="5806186"/>
            </p14:xfrm>
          </p:contentPart>
        </mc:Choice>
        <mc:Fallback xmlns="">
          <p:pic>
            <p:nvPicPr>
              <p:cNvPr id="50" name="Ink 49"/>
              <p:cNvPicPr/>
              <p:nvPr/>
            </p:nvPicPr>
            <p:blipFill/>
            <p:spPr/>
          </p:pic>
        </mc:Fallback>
      </mc:AlternateContent>
      <p:sp>
        <p:nvSpPr>
          <p:cNvPr id="54" name="Title 1"/>
          <p:cNvSpPr txBox="1">
            <a:spLocks/>
          </p:cNvSpPr>
          <p:nvPr/>
        </p:nvSpPr>
        <p:spPr bwMode="gray">
          <a:xfrm>
            <a:off x="930446" y="101489"/>
            <a:ext cx="8061153" cy="1027974"/>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lvl1pPr algn="l" rtl="0" eaLnBrk="1" fontAlgn="base" hangingPunct="1">
              <a:lnSpc>
                <a:spcPct val="95000"/>
              </a:lnSpc>
              <a:spcBef>
                <a:spcPct val="0"/>
              </a:spcBef>
              <a:spcAft>
                <a:spcPct val="0"/>
              </a:spcAft>
              <a:defRPr sz="3200" b="1">
                <a:solidFill>
                  <a:schemeClr val="accent2"/>
                </a:solidFill>
                <a:latin typeface="+mj-lt"/>
                <a:ea typeface="+mj-ea"/>
                <a:cs typeface="+mj-cs"/>
              </a:defRPr>
            </a:lvl1pPr>
            <a:lvl2pPr algn="l" rtl="0" eaLnBrk="1" fontAlgn="base" hangingPunct="1">
              <a:lnSpc>
                <a:spcPct val="95000"/>
              </a:lnSpc>
              <a:spcBef>
                <a:spcPct val="0"/>
              </a:spcBef>
              <a:spcAft>
                <a:spcPct val="0"/>
              </a:spcAft>
              <a:defRPr sz="2800">
                <a:solidFill>
                  <a:schemeClr val="folHlink"/>
                </a:solidFill>
                <a:latin typeface="Arial" charset="0"/>
              </a:defRPr>
            </a:lvl2pPr>
            <a:lvl3pPr algn="l" rtl="0" eaLnBrk="1" fontAlgn="base" hangingPunct="1">
              <a:lnSpc>
                <a:spcPct val="95000"/>
              </a:lnSpc>
              <a:spcBef>
                <a:spcPct val="0"/>
              </a:spcBef>
              <a:spcAft>
                <a:spcPct val="0"/>
              </a:spcAft>
              <a:defRPr sz="2800">
                <a:solidFill>
                  <a:schemeClr val="folHlink"/>
                </a:solidFill>
                <a:latin typeface="Arial" charset="0"/>
              </a:defRPr>
            </a:lvl3pPr>
            <a:lvl4pPr algn="l" rtl="0" eaLnBrk="1" fontAlgn="base" hangingPunct="1">
              <a:lnSpc>
                <a:spcPct val="95000"/>
              </a:lnSpc>
              <a:spcBef>
                <a:spcPct val="0"/>
              </a:spcBef>
              <a:spcAft>
                <a:spcPct val="0"/>
              </a:spcAft>
              <a:defRPr sz="2800">
                <a:solidFill>
                  <a:schemeClr val="folHlink"/>
                </a:solidFill>
                <a:latin typeface="Arial" charset="0"/>
              </a:defRPr>
            </a:lvl4pPr>
            <a:lvl5pPr algn="l" rtl="0" eaLnBrk="1" fontAlgn="base" hangingPunct="1">
              <a:lnSpc>
                <a:spcPct val="95000"/>
              </a:lnSpc>
              <a:spcBef>
                <a:spcPct val="0"/>
              </a:spcBef>
              <a:spcAft>
                <a:spcPct val="0"/>
              </a:spcAft>
              <a:defRPr sz="2800">
                <a:solidFill>
                  <a:schemeClr val="folHlink"/>
                </a:solidFill>
                <a:latin typeface="Arial" charset="0"/>
              </a:defRPr>
            </a:lvl5pPr>
            <a:lvl6pPr marL="457200" algn="l" rtl="0" eaLnBrk="1" fontAlgn="base" hangingPunct="1">
              <a:lnSpc>
                <a:spcPct val="95000"/>
              </a:lnSpc>
              <a:spcBef>
                <a:spcPct val="0"/>
              </a:spcBef>
              <a:spcAft>
                <a:spcPct val="0"/>
              </a:spcAft>
              <a:defRPr sz="2800">
                <a:solidFill>
                  <a:schemeClr val="folHlink"/>
                </a:solidFill>
                <a:latin typeface="Arial" charset="0"/>
              </a:defRPr>
            </a:lvl6pPr>
            <a:lvl7pPr marL="914400" algn="l" rtl="0" eaLnBrk="1" fontAlgn="base" hangingPunct="1">
              <a:lnSpc>
                <a:spcPct val="95000"/>
              </a:lnSpc>
              <a:spcBef>
                <a:spcPct val="0"/>
              </a:spcBef>
              <a:spcAft>
                <a:spcPct val="0"/>
              </a:spcAft>
              <a:defRPr sz="2800">
                <a:solidFill>
                  <a:schemeClr val="folHlink"/>
                </a:solidFill>
                <a:latin typeface="Arial" charset="0"/>
              </a:defRPr>
            </a:lvl7pPr>
            <a:lvl8pPr marL="1371600" algn="l" rtl="0" eaLnBrk="1" fontAlgn="base" hangingPunct="1">
              <a:lnSpc>
                <a:spcPct val="95000"/>
              </a:lnSpc>
              <a:spcBef>
                <a:spcPct val="0"/>
              </a:spcBef>
              <a:spcAft>
                <a:spcPct val="0"/>
              </a:spcAft>
              <a:defRPr sz="2800">
                <a:solidFill>
                  <a:schemeClr val="folHlink"/>
                </a:solidFill>
                <a:latin typeface="Arial" charset="0"/>
              </a:defRPr>
            </a:lvl8pPr>
            <a:lvl9pPr marL="1828800" algn="l" rtl="0" eaLnBrk="1" fontAlgn="base" hangingPunct="1">
              <a:lnSpc>
                <a:spcPct val="95000"/>
              </a:lnSpc>
              <a:spcBef>
                <a:spcPct val="0"/>
              </a:spcBef>
              <a:spcAft>
                <a:spcPct val="0"/>
              </a:spcAft>
              <a:defRPr sz="2800">
                <a:solidFill>
                  <a:schemeClr val="folHlink"/>
                </a:solidFill>
                <a:latin typeface="Arial" charset="0"/>
              </a:defRPr>
            </a:lvl9pPr>
          </a:lstStyle>
          <a:p>
            <a:pPr marL="0" marR="0" lvl="0" indent="0" algn="l" defTabSz="914400" rtl="0" eaLnBrk="1" fontAlgn="base" latinLnBrk="0" hangingPunct="1">
              <a:lnSpc>
                <a:spcPct val="95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17286D"/>
                </a:solidFill>
                <a:effectLst/>
                <a:uLnTx/>
                <a:uFillTx/>
                <a:latin typeface="Arial"/>
                <a:ea typeface="+mj-ea"/>
                <a:cs typeface="+mj-cs"/>
              </a:rPr>
              <a:t>Few severe </a:t>
            </a:r>
            <a:r>
              <a:rPr kumimoji="0" lang="en-US" sz="3200" b="1" i="0" u="none" strike="noStrike" kern="1200" cap="none" spc="0" normalizeH="0" baseline="0" noProof="0" dirty="0" smtClean="0">
                <a:ln>
                  <a:noFill/>
                </a:ln>
                <a:solidFill>
                  <a:srgbClr val="17286D"/>
                </a:solidFill>
                <a:effectLst/>
                <a:uLnTx/>
                <a:uFillTx/>
                <a:latin typeface="Arial"/>
                <a:ea typeface="+mj-ea"/>
                <a:cs typeface="+mj-cs"/>
              </a:rPr>
              <a:t>GI </a:t>
            </a:r>
            <a:r>
              <a:rPr kumimoji="0" lang="en-US" sz="3200" b="1" i="0" u="none" strike="noStrike" kern="1200" cap="none" spc="0" normalizeH="0" baseline="0" noProof="0" dirty="0">
                <a:ln>
                  <a:noFill/>
                </a:ln>
                <a:solidFill>
                  <a:srgbClr val="17286D"/>
                </a:solidFill>
                <a:effectLst/>
                <a:uLnTx/>
                <a:uFillTx/>
                <a:latin typeface="Arial"/>
                <a:ea typeface="+mj-ea"/>
                <a:cs typeface="+mj-cs"/>
              </a:rPr>
              <a:t>AEs</a:t>
            </a:r>
            <a:br>
              <a:rPr kumimoji="0" lang="en-US" sz="3200" b="1" i="0" u="none" strike="noStrike" kern="1200" cap="none" spc="0" normalizeH="0" baseline="0" noProof="0" dirty="0">
                <a:ln>
                  <a:noFill/>
                </a:ln>
                <a:solidFill>
                  <a:srgbClr val="17286D"/>
                </a:solidFill>
                <a:effectLst/>
                <a:uLnTx/>
                <a:uFillTx/>
                <a:latin typeface="Arial"/>
                <a:ea typeface="+mj-ea"/>
                <a:cs typeface="+mj-cs"/>
              </a:rPr>
            </a:br>
            <a:r>
              <a:rPr kumimoji="0" lang="en-US" sz="3200" b="1" i="0" u="none" strike="noStrike" kern="1200" cap="none" spc="0" normalizeH="0" baseline="0" noProof="0" dirty="0">
                <a:ln>
                  <a:noFill/>
                </a:ln>
                <a:solidFill>
                  <a:srgbClr val="17286D"/>
                </a:solidFill>
                <a:effectLst/>
                <a:uLnTx/>
                <a:uFillTx/>
                <a:latin typeface="Arial"/>
                <a:ea typeface="+mj-ea"/>
                <a:cs typeface="+mj-cs"/>
              </a:rPr>
              <a:t>experienced with EXJADE FCT*</a:t>
            </a:r>
          </a:p>
        </p:txBody>
      </p:sp>
      <p:pic>
        <p:nvPicPr>
          <p:cNvPr id="3" name="Picture 2"/>
          <p:cNvPicPr>
            <a:picLocks noChangeAspect="1"/>
          </p:cNvPicPr>
          <p:nvPr/>
        </p:nvPicPr>
        <p:blipFill>
          <a:blip r:embed="rId4"/>
          <a:stretch>
            <a:fillRect/>
          </a:stretch>
        </p:blipFill>
        <p:spPr>
          <a:xfrm>
            <a:off x="1538515" y="1722865"/>
            <a:ext cx="6720113" cy="3418065"/>
          </a:xfrm>
          <a:prstGeom prst="rect">
            <a:avLst/>
          </a:prstGeom>
        </p:spPr>
      </p:pic>
    </p:spTree>
    <p:extLst>
      <p:ext uri="{BB962C8B-B14F-4D97-AF65-F5344CB8AC3E}">
        <p14:creationId xmlns:p14="http://schemas.microsoft.com/office/powerpoint/2010/main" val="357510491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01_Plain_Novartis_White">
  <a:themeElements>
    <a:clrScheme name="EXJADE FCT">
      <a:dk1>
        <a:srgbClr val="000000"/>
      </a:dk1>
      <a:lt1>
        <a:srgbClr val="FFFFFF"/>
      </a:lt1>
      <a:dk2>
        <a:srgbClr val="69676D"/>
      </a:dk2>
      <a:lt2>
        <a:srgbClr val="C9C2D1"/>
      </a:lt2>
      <a:accent1>
        <a:srgbClr val="B8D511"/>
      </a:accent1>
      <a:accent2>
        <a:srgbClr val="17286D"/>
      </a:accent2>
      <a:accent3>
        <a:srgbClr val="585859"/>
      </a:accent3>
      <a:accent4>
        <a:srgbClr val="923222"/>
      </a:accent4>
      <a:accent5>
        <a:srgbClr val="634329"/>
      </a:accent5>
      <a:accent6>
        <a:srgbClr val="000000"/>
      </a:accent6>
      <a:hlink>
        <a:srgbClr val="E44C16"/>
      </a:hlink>
      <a:folHlink>
        <a:srgbClr val="FCAF1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ovart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2.xml><?xml version="1.0" encoding="utf-8"?>
<a:theme xmlns:a="http://schemas.openxmlformats.org/drawingml/2006/main" name="Novartis">
  <a:themeElements>
    <a:clrScheme name="Novartis">
      <a:dk1>
        <a:srgbClr val="917B69"/>
      </a:dk1>
      <a:lt1>
        <a:srgbClr val="FFFFFF"/>
      </a:lt1>
      <a:dk2>
        <a:srgbClr val="917B69"/>
      </a:dk2>
      <a:lt2>
        <a:srgbClr val="F8F8F8"/>
      </a:lt2>
      <a:accent1>
        <a:srgbClr val="FCAF17"/>
      </a:accent1>
      <a:accent2>
        <a:srgbClr val="EC8026"/>
      </a:accent2>
      <a:accent3>
        <a:srgbClr val="E44C16"/>
      </a:accent3>
      <a:accent4>
        <a:srgbClr val="923222"/>
      </a:accent4>
      <a:accent5>
        <a:srgbClr val="634329"/>
      </a:accent5>
      <a:accent6>
        <a:srgbClr val="000000"/>
      </a:accent6>
      <a:hlink>
        <a:srgbClr val="917B69"/>
      </a:hlink>
      <a:folHlink>
        <a:srgbClr val="917B69"/>
      </a:folHlink>
    </a:clrScheme>
    <a:fontScheme name="Novartis">
      <a:majorFont>
        <a:latin typeface="Arial"/>
        <a:ea typeface=""/>
        <a:cs typeface=""/>
      </a:majorFont>
      <a:minorFont>
        <a:latin typeface="Arial"/>
        <a:ea typeface=""/>
        <a:cs typeface=""/>
      </a:minorFont>
    </a:fontScheme>
    <a:fmtScheme name="Novart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3.xml><?xml version="1.0" encoding="utf-8"?>
<a:theme xmlns:a="http://schemas.openxmlformats.org/drawingml/2006/main" name="Novartis">
  <a:themeElements>
    <a:clrScheme name="Novartis">
      <a:dk1>
        <a:srgbClr val="917B69"/>
      </a:dk1>
      <a:lt1>
        <a:srgbClr val="FFFFFF"/>
      </a:lt1>
      <a:dk2>
        <a:srgbClr val="917B69"/>
      </a:dk2>
      <a:lt2>
        <a:srgbClr val="F8F8F8"/>
      </a:lt2>
      <a:accent1>
        <a:srgbClr val="FCAF17"/>
      </a:accent1>
      <a:accent2>
        <a:srgbClr val="EC8026"/>
      </a:accent2>
      <a:accent3>
        <a:srgbClr val="E44C16"/>
      </a:accent3>
      <a:accent4>
        <a:srgbClr val="923222"/>
      </a:accent4>
      <a:accent5>
        <a:srgbClr val="634329"/>
      </a:accent5>
      <a:accent6>
        <a:srgbClr val="000000"/>
      </a:accent6>
      <a:hlink>
        <a:srgbClr val="917B69"/>
      </a:hlink>
      <a:folHlink>
        <a:srgbClr val="917B69"/>
      </a:folHlink>
    </a:clrScheme>
    <a:fontScheme name="Novartis">
      <a:majorFont>
        <a:latin typeface="Arial"/>
        <a:ea typeface=""/>
        <a:cs typeface=""/>
      </a:majorFont>
      <a:minorFont>
        <a:latin typeface="Arial"/>
        <a:ea typeface=""/>
        <a:cs typeface=""/>
      </a:minorFont>
    </a:fontScheme>
    <a:fmtScheme name="Novart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65593985A6E94CBE1218347FBE1676" ma:contentTypeVersion="9" ma:contentTypeDescription="Create a new document." ma:contentTypeScope="" ma:versionID="e6030608d5ccef524b0e669a70eeacc0">
  <xsd:schema xmlns:xsd="http://www.w3.org/2001/XMLSchema" xmlns:xs="http://www.w3.org/2001/XMLSchema" xmlns:p="http://schemas.microsoft.com/office/2006/metadata/properties" xmlns:ns2="b97a1330-7273-415b-be2a-da4d5d2f105c" xmlns:ns3="42790801-3dd7-4204-a4d7-818fa615cbb8" targetNamespace="http://schemas.microsoft.com/office/2006/metadata/properties" ma:root="true" ma:fieldsID="cd71785fd246c6e8a99bd5c82563b12a" ns2:_="" ns3:_="">
    <xsd:import namespace="b97a1330-7273-415b-be2a-da4d5d2f105c"/>
    <xsd:import namespace="42790801-3dd7-4204-a4d7-818fa615cbb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7a1330-7273-415b-be2a-da4d5d2f10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790801-3dd7-4204-a4d7-818fa615cbb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C70194-B788-439D-8601-BAD805B0C50F}">
  <ds:schemaRefs>
    <ds:schemaRef ds:uri="http://purl.org/dc/elements/1.1/"/>
    <ds:schemaRef ds:uri="http://schemas.microsoft.com/office/2006/metadata/properties"/>
    <ds:schemaRef ds:uri="http://schemas.microsoft.com/Sharpeoint/v3"/>
    <ds:schemaRef ds:uri="http://purl.org/dc/terms/"/>
    <ds:schemaRef ds:uri="http://schemas.microsoft.com/office/infopath/2007/PartnerControls"/>
    <ds:schemaRef ds:uri="http://schemas.openxmlformats.org/package/2006/metadata/core-properties"/>
    <ds:schemaRef ds:uri="http://purl.org/dc/dcmitype/"/>
    <ds:schemaRef ds:uri="http://schemas.microsoft.com/office/2006/documentManagement/types"/>
    <ds:schemaRef ds:uri="2c0628f2-46d1-4b8a-ab68-98bd98dc0a74"/>
    <ds:schemaRef ds:uri="e6239180-27ab-4ba0-8107-eb28fcacc17a"/>
    <ds:schemaRef ds:uri="http://www.w3.org/XML/1998/namespace"/>
  </ds:schemaRefs>
</ds:datastoreItem>
</file>

<file path=customXml/itemProps2.xml><?xml version="1.0" encoding="utf-8"?>
<ds:datastoreItem xmlns:ds="http://schemas.openxmlformats.org/officeDocument/2006/customXml" ds:itemID="{D7FB4AAC-9104-4BF2-9849-EBB0311BDA92}">
  <ds:schemaRefs>
    <ds:schemaRef ds:uri="http://schemas.microsoft.com/sharepoint/v3/contenttype/forms"/>
  </ds:schemaRefs>
</ds:datastoreItem>
</file>

<file path=customXml/itemProps3.xml><?xml version="1.0" encoding="utf-8"?>
<ds:datastoreItem xmlns:ds="http://schemas.openxmlformats.org/officeDocument/2006/customXml" ds:itemID="{7E3FD8D1-15D2-44F0-A283-8959C50B1BBA}"/>
</file>

<file path=docProps/app.xml><?xml version="1.0" encoding="utf-8"?>
<Properties xmlns="http://schemas.openxmlformats.org/officeDocument/2006/extended-properties" xmlns:vt="http://schemas.openxmlformats.org/officeDocument/2006/docPropsVTypes">
  <Template>01_Plain_Novartis_White</Template>
  <TotalTime>0</TotalTime>
  <Words>5166</Words>
  <Application>Microsoft Office PowerPoint</Application>
  <PresentationFormat>On-screen Show (4:3)</PresentationFormat>
  <Paragraphs>437</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DINPro-Light</vt:lpstr>
      <vt:lpstr>DINPro-LightItalic</vt:lpstr>
      <vt:lpstr>Helvetica</vt:lpstr>
      <vt:lpstr>Mangal</vt:lpstr>
      <vt:lpstr>Wingdings</vt:lpstr>
      <vt:lpstr>01_Plain_Novartis_White</vt:lpstr>
      <vt:lpstr>Introducing</vt:lpstr>
      <vt:lpstr>Same active ingredient, new once-daily formulation1</vt:lpstr>
      <vt:lpstr>Deferasirox for transfusional iron overload</vt:lpstr>
      <vt:lpstr>FCT Formulation can Enhance Serum Ferritin Reduction vs DT</vt:lpstr>
      <vt:lpstr>ECLIPSE study objectives</vt:lpstr>
      <vt:lpstr>PowerPoint Presentation</vt:lpstr>
      <vt:lpstr>PowerPoint Presentation</vt:lpstr>
      <vt:lpstr>Safety for Exjade FCT is comparable with Exjade DT*†ǂ </vt:lpstr>
      <vt:lpstr>PowerPoint Presentation</vt:lpstr>
      <vt:lpstr>Patient compliance varied between treatment arms</vt:lpstr>
      <vt:lpstr>PowerPoint Presentation</vt:lpstr>
      <vt:lpstr>ECLIPSE shows EXJADE FCT is the formulation patients prefer</vt:lpstr>
      <vt:lpstr>PowerPoint Presentation</vt:lpstr>
      <vt:lpstr>Important safety information</vt:lpstr>
      <vt:lpstr>Important safety information (cont)</vt:lpstr>
      <vt:lpstr>Important safety information (cont)</vt:lpstr>
      <vt:lpstr>Important safety information (cont)</vt:lpstr>
      <vt:lpstr>Important safety information (cont)</vt:lpstr>
      <vt:lpstr>Important safety information (cont)</vt:lpstr>
      <vt:lpstr>Important safety information (cont)</vt:lpstr>
      <vt:lpstr>Important safety information (cont)</vt:lpstr>
      <vt:lpstr>Important safety information (cont)</vt:lpstr>
    </vt:vector>
  </TitlesOfParts>
  <Company>Novartis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EXJ F2201 key messages Slide Deck</dc:title>
  <dc:creator>MANCHANAPALLI, PRANITHA</dc:creator>
  <cp:lastModifiedBy>Tedjokusumo, Antonius</cp:lastModifiedBy>
  <cp:revision>2508</cp:revision>
  <cp:lastPrinted>2019-02-05T10:35:53Z</cp:lastPrinted>
  <dcterms:created xsi:type="dcterms:W3CDTF">2016-03-04T03:14:52Z</dcterms:created>
  <dcterms:modified xsi:type="dcterms:W3CDTF">2019-10-11T06:17:34Z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viderSectionCount">
    <vt:lpwstr>6</vt:lpwstr>
  </property>
  <property fmtid="{D5CDD505-2E9C-101B-9397-08002B2CF9AE}" pid="3" name="ContentTypeId">
    <vt:lpwstr>0x010100C465593985A6E94CBE1218347FBE1676</vt:lpwstr>
  </property>
  <property fmtid="{D5CDD505-2E9C-101B-9397-08002B2CF9AE}" pid="4" name="_dlc_DocId">
    <vt:lpwstr>MIND2010GL-3-22727</vt:lpwstr>
  </property>
  <property fmtid="{D5CDD505-2E9C-101B-9397-08002B2CF9AE}" pid="5" name="_dlc_DocIdUrl">
    <vt:lpwstr>https://minova.na.novartis.net/_layouts/DocIdRedir.aspx?ID=MIND2010GL-3-22727, MIND2010GL-3-22727</vt:lpwstr>
  </property>
  <property fmtid="{D5CDD505-2E9C-101B-9397-08002B2CF9AE}" pid="6" name="_dlc_DocIdItemGuid">
    <vt:lpwstr>c2495b7b-928a-4f9c-9d6b-0eb1ce7d85ca</vt:lpwstr>
  </property>
  <property fmtid="{D5CDD505-2E9C-101B-9397-08002B2CF9AE}" pid="7" name="MI20_Inactive">
    <vt:bool>false</vt:bool>
  </property>
  <property fmtid="{D5CDD505-2E9C-101B-9397-08002B2CF9AE}" pid="8" name="WorkflowChangePath">
    <vt:lpwstr>2a4bdd39-e38c-49ac-b8fc-7b3ed56c51f4,5;2a4bdd39-e38c-49ac-b8fc-7b3ed56c51f4,5;2a4bdd39-e38c-49ac-b8fc-7b3ed56c51f4,5;2a4bdd39-e38c-49ac-b8fc-7b3ed56c51f4,5;2a4bdd39-e38c-49ac-b8fc-7b3ed56c51f4,8;</vt:lpwstr>
  </property>
</Properties>
</file>