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19.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notesSlides/notesSlide15.xml" ContentType="application/vnd.openxmlformats-officedocument.presentationml.notes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2.xml" ContentType="application/vnd.openxmlformats-officedocument.presentationml.slideLayout+xml"/>
  <Override PartName="/ppt/notesSlides/notesSlide16.xml" ContentType="application/vnd.openxmlformats-officedocument.presentationml.notesSlide+xml"/>
  <Override PartName="/ppt/slideLayouts/slideLayout4.xml" ContentType="application/vnd.openxmlformats-officedocument.presentationml.slideLayout+xml"/>
  <Override PartName="/ppt/notesSlides/notesSlide18.xml" ContentType="application/vnd.openxmlformats-officedocument.presentationml.notesSlide+xml"/>
  <Override PartName="/ppt/notesSlides/notesSlide31.xml" ContentType="application/vnd.openxmlformats-officedocument.presentationml.notesSlide+xml"/>
  <Override PartName="/ppt/notesSlides/notesSlide17.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28.xml" ContentType="application/vnd.openxmlformats-officedocument.presentationml.notesSlide+xml"/>
  <Override PartName="/ppt/notesSlides/notesSlide22.xml" ContentType="application/vnd.openxmlformats-officedocument.presentationml.notesSlide+xml"/>
  <Override PartName="/ppt/notesSlides/notesSlide29.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9"/>
  </p:notesMasterIdLst>
  <p:handoutMasterIdLst>
    <p:handoutMasterId r:id="rId40"/>
  </p:handoutMasterIdLst>
  <p:sldIdLst>
    <p:sldId id="325" r:id="rId2"/>
    <p:sldId id="257" r:id="rId3"/>
    <p:sldId id="258" r:id="rId4"/>
    <p:sldId id="356" r:id="rId5"/>
    <p:sldId id="357" r:id="rId6"/>
    <p:sldId id="358" r:id="rId7"/>
    <p:sldId id="265" r:id="rId8"/>
    <p:sldId id="375" r:id="rId9"/>
    <p:sldId id="360" r:id="rId10"/>
    <p:sldId id="377" r:id="rId11"/>
    <p:sldId id="376" r:id="rId12"/>
    <p:sldId id="286" r:id="rId13"/>
    <p:sldId id="361" r:id="rId14"/>
    <p:sldId id="362" r:id="rId15"/>
    <p:sldId id="363" r:id="rId16"/>
    <p:sldId id="295" r:id="rId17"/>
    <p:sldId id="341" r:id="rId18"/>
    <p:sldId id="297" r:id="rId19"/>
    <p:sldId id="301" r:id="rId20"/>
    <p:sldId id="303" r:id="rId21"/>
    <p:sldId id="304" r:id="rId22"/>
    <p:sldId id="305" r:id="rId23"/>
    <p:sldId id="328" r:id="rId24"/>
    <p:sldId id="335" r:id="rId25"/>
    <p:sldId id="329" r:id="rId26"/>
    <p:sldId id="331" r:id="rId27"/>
    <p:sldId id="332" r:id="rId28"/>
    <p:sldId id="365" r:id="rId29"/>
    <p:sldId id="340" r:id="rId30"/>
    <p:sldId id="381" r:id="rId31"/>
    <p:sldId id="342" r:id="rId32"/>
    <p:sldId id="343" r:id="rId33"/>
    <p:sldId id="355" r:id="rId34"/>
    <p:sldId id="378" r:id="rId35"/>
    <p:sldId id="380" r:id="rId36"/>
    <p:sldId id="354" r:id="rId37"/>
    <p:sldId id="390" r:id="rId38"/>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368" userDrawn="1">
          <p15:clr>
            <a:srgbClr val="A4A3A4"/>
          </p15:clr>
        </p15:guide>
        <p15:guide id="2" orient="horz" pos="73">
          <p15:clr>
            <a:srgbClr val="A4A3A4"/>
          </p15:clr>
        </p15:guide>
        <p15:guide id="4" pos="272" userDrawn="1">
          <p15:clr>
            <a:srgbClr val="A4A3A4"/>
          </p15:clr>
        </p15:guide>
        <p15:guide id="5" orient="horz" pos="4269" userDrawn="1">
          <p15:clr>
            <a:srgbClr val="A4A3A4"/>
          </p15:clr>
        </p15:guide>
        <p15:guide id="6" orient="horz" pos="2908"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nne Lipscomb" initials="LL" lastIdx="1" clrIdx="0">
    <p:extLst/>
  </p:cmAuthor>
  <p:cmAuthor id="2" name="Philip Chapman" initials="PC" lastIdx="13" clrIdx="1">
    <p:extLst>
      <p:ext uri="{19B8F6BF-5375-455C-9EA6-DF929625EA0E}">
        <p15:presenceInfo xmlns:p15="http://schemas.microsoft.com/office/powerpoint/2012/main" userId="S-1-5-21-843470849-2691081344-3603689924-6095" providerId="AD"/>
      </p:ext>
    </p:extLst>
  </p:cmAuthor>
  <p:cmAuthor id="3" name="Leanne Regan" initials="LR" lastIdx="121" clrIdx="2">
    <p:extLst>
      <p:ext uri="{19B8F6BF-5375-455C-9EA6-DF929625EA0E}">
        <p15:presenceInfo xmlns:p15="http://schemas.microsoft.com/office/powerpoint/2012/main" userId="Leanne Regan" providerId="None"/>
      </p:ext>
    </p:extLst>
  </p:cmAuthor>
  <p:cmAuthor id="4" name="Jackie Bannister" initials="JB" lastIdx="139" clrIdx="3">
    <p:extLst>
      <p:ext uri="{19B8F6BF-5375-455C-9EA6-DF929625EA0E}">
        <p15:presenceInfo xmlns:p15="http://schemas.microsoft.com/office/powerpoint/2012/main" userId="S-1-5-21-843470849-2691081344-3603689924-2681" providerId="AD"/>
      </p:ext>
    </p:extLst>
  </p:cmAuthor>
  <p:cmAuthor id="5" name="Jessica Donaldson" initials="JD" lastIdx="60" clrIdx="4">
    <p:extLst>
      <p:ext uri="{19B8F6BF-5375-455C-9EA6-DF929625EA0E}">
        <p15:presenceInfo xmlns:p15="http://schemas.microsoft.com/office/powerpoint/2012/main" userId="S-1-5-21-843470849-2691081344-3603689924-12348" providerId="AD"/>
      </p:ext>
    </p:extLst>
  </p:cmAuthor>
  <p:cmAuthor id="6" name="Julianna Solomons" initials="JS" lastIdx="11" clrIdx="5">
    <p:extLst>
      <p:ext uri="{19B8F6BF-5375-455C-9EA6-DF929625EA0E}">
        <p15:presenceInfo xmlns:p15="http://schemas.microsoft.com/office/powerpoint/2012/main" userId="S-1-5-21-843470849-2691081344-3603689924-59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95959"/>
    <a:srgbClr val="F1DDDC"/>
    <a:srgbClr val="F8EFEF"/>
    <a:srgbClr val="F0D5D4"/>
    <a:srgbClr val="F4E7E7"/>
    <a:srgbClr val="F1F1F2"/>
    <a:srgbClr val="E8C0BF"/>
    <a:srgbClr val="00FF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96" autoAdjust="0"/>
    <p:restoredTop sz="92817" autoAdjust="0"/>
  </p:normalViewPr>
  <p:slideViewPr>
    <p:cSldViewPr snapToGrid="0" showGuides="1">
      <p:cViewPr varScale="1">
        <p:scale>
          <a:sx n="73" d="100"/>
          <a:sy n="73" d="100"/>
        </p:scale>
        <p:origin x="468" y="72"/>
      </p:cViewPr>
      <p:guideLst>
        <p:guide orient="horz" pos="368"/>
        <p:guide orient="horz" pos="73"/>
        <p:guide pos="272"/>
        <p:guide orient="horz" pos="4269"/>
        <p:guide orient="horz" pos="2908"/>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showGuides="1">
      <p:cViewPr varScale="1">
        <p:scale>
          <a:sx n="37" d="100"/>
          <a:sy n="37" d="100"/>
        </p:scale>
        <p:origin x="2371" y="62"/>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759" cy="496565"/>
          </a:xfrm>
          <a:prstGeom prst="rect">
            <a:avLst/>
          </a:prstGeom>
        </p:spPr>
        <p:txBody>
          <a:bodyPr vert="horz" lIns="91166" tIns="45583" rIns="91166" bIns="45583" rtlCol="0"/>
          <a:lstStyle>
            <a:lvl1pPr algn="l">
              <a:defRPr sz="1200"/>
            </a:lvl1pPr>
          </a:lstStyle>
          <a:p>
            <a:endParaRPr lang="en-US"/>
          </a:p>
        </p:txBody>
      </p:sp>
      <p:sp>
        <p:nvSpPr>
          <p:cNvPr id="3" name="Date Placeholder 2"/>
          <p:cNvSpPr>
            <a:spLocks noGrp="1"/>
          </p:cNvSpPr>
          <p:nvPr>
            <p:ph type="dt" sz="quarter" idx="1"/>
          </p:nvPr>
        </p:nvSpPr>
        <p:spPr>
          <a:xfrm>
            <a:off x="3848156" y="1"/>
            <a:ext cx="2944759" cy="496565"/>
          </a:xfrm>
          <a:prstGeom prst="rect">
            <a:avLst/>
          </a:prstGeom>
        </p:spPr>
        <p:txBody>
          <a:bodyPr vert="horz" lIns="91166" tIns="45583" rIns="91166" bIns="45583" rtlCol="0"/>
          <a:lstStyle>
            <a:lvl1pPr algn="r">
              <a:defRPr sz="1200"/>
            </a:lvl1pPr>
          </a:lstStyle>
          <a:p>
            <a:fld id="{D5840D0C-E823-4DC0-B8A4-AB912269A862}" type="datetimeFigureOut">
              <a:rPr lang="en-US" smtClean="0"/>
              <a:t>2/13/2019</a:t>
            </a:fld>
            <a:endParaRPr lang="en-US"/>
          </a:p>
        </p:txBody>
      </p:sp>
      <p:sp>
        <p:nvSpPr>
          <p:cNvPr id="4" name="Footer Placeholder 3"/>
          <p:cNvSpPr>
            <a:spLocks noGrp="1"/>
          </p:cNvSpPr>
          <p:nvPr>
            <p:ph type="ftr" sz="quarter" idx="2"/>
          </p:nvPr>
        </p:nvSpPr>
        <p:spPr>
          <a:xfrm>
            <a:off x="0" y="9409435"/>
            <a:ext cx="2944759" cy="496565"/>
          </a:xfrm>
          <a:prstGeom prst="rect">
            <a:avLst/>
          </a:prstGeom>
        </p:spPr>
        <p:txBody>
          <a:bodyPr vert="horz" lIns="91166" tIns="45583" rIns="91166" bIns="45583" rtlCol="0" anchor="b"/>
          <a:lstStyle>
            <a:lvl1pPr algn="l">
              <a:defRPr sz="1200"/>
            </a:lvl1pPr>
          </a:lstStyle>
          <a:p>
            <a:endParaRPr lang="en-US"/>
          </a:p>
        </p:txBody>
      </p:sp>
      <p:sp>
        <p:nvSpPr>
          <p:cNvPr id="5" name="Slide Number Placeholder 4"/>
          <p:cNvSpPr>
            <a:spLocks noGrp="1"/>
          </p:cNvSpPr>
          <p:nvPr>
            <p:ph type="sldNum" sz="quarter" idx="3"/>
          </p:nvPr>
        </p:nvSpPr>
        <p:spPr>
          <a:xfrm>
            <a:off x="3848156" y="9409435"/>
            <a:ext cx="2944759" cy="496565"/>
          </a:xfrm>
          <a:prstGeom prst="rect">
            <a:avLst/>
          </a:prstGeom>
        </p:spPr>
        <p:txBody>
          <a:bodyPr vert="horz" lIns="91166" tIns="45583" rIns="91166" bIns="45583" rtlCol="0" anchor="b"/>
          <a:lstStyle>
            <a:lvl1pPr algn="r">
              <a:defRPr sz="1200"/>
            </a:lvl1pPr>
          </a:lstStyle>
          <a:p>
            <a:fld id="{CC86938E-CCBC-413C-AF46-88224F86824C}" type="slidenum">
              <a:rPr lang="en-US" smtClean="0"/>
              <a:t>‹#›</a:t>
            </a:fld>
            <a:endParaRPr lang="en-US"/>
          </a:p>
        </p:txBody>
      </p:sp>
    </p:spTree>
    <p:extLst>
      <p:ext uri="{BB962C8B-B14F-4D97-AF65-F5344CB8AC3E}">
        <p14:creationId xmlns:p14="http://schemas.microsoft.com/office/powerpoint/2010/main" val="820283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5300"/>
          </a:xfrm>
          <a:prstGeom prst="rect">
            <a:avLst/>
          </a:prstGeom>
        </p:spPr>
        <p:txBody>
          <a:bodyPr vert="horz" lIns="95571" tIns="47785" rIns="95571" bIns="47785" rtlCol="0"/>
          <a:lstStyle>
            <a:lvl1pPr algn="l" fontAlgn="auto">
              <a:spcBef>
                <a:spcPts val="0"/>
              </a:spcBef>
              <a:spcAft>
                <a:spcPts val="0"/>
              </a:spcAft>
              <a:defRPr sz="1300">
                <a:latin typeface="+mn-lt"/>
                <a:cs typeface="+mn-cs"/>
              </a:defRPr>
            </a:lvl1pPr>
          </a:lstStyle>
          <a:p>
            <a:pPr>
              <a:defRPr/>
            </a:pPr>
            <a:endParaRPr lang="en-GB" dirty="0"/>
          </a:p>
        </p:txBody>
      </p:sp>
      <p:sp>
        <p:nvSpPr>
          <p:cNvPr id="3" name="Date Placeholder 2"/>
          <p:cNvSpPr>
            <a:spLocks noGrp="1"/>
          </p:cNvSpPr>
          <p:nvPr>
            <p:ph type="dt" idx="1"/>
          </p:nvPr>
        </p:nvSpPr>
        <p:spPr>
          <a:xfrm>
            <a:off x="3848646" y="1"/>
            <a:ext cx="2944283" cy="495300"/>
          </a:xfrm>
          <a:prstGeom prst="rect">
            <a:avLst/>
          </a:prstGeom>
        </p:spPr>
        <p:txBody>
          <a:bodyPr vert="horz" lIns="95571" tIns="47785" rIns="95571" bIns="47785" rtlCol="0"/>
          <a:lstStyle>
            <a:lvl1pPr algn="r" fontAlgn="auto">
              <a:spcBef>
                <a:spcPts val="0"/>
              </a:spcBef>
              <a:spcAft>
                <a:spcPts val="0"/>
              </a:spcAft>
              <a:defRPr sz="1300">
                <a:latin typeface="+mn-lt"/>
                <a:cs typeface="+mn-cs"/>
              </a:defRPr>
            </a:lvl1pPr>
          </a:lstStyle>
          <a:p>
            <a:pPr>
              <a:defRPr/>
            </a:pPr>
            <a:fld id="{671E1446-EDE1-46E7-8128-0B67BDCB3A5C}" type="datetimeFigureOut">
              <a:rPr lang="en-GB"/>
              <a:pPr>
                <a:defRPr/>
              </a:pPr>
              <a:t>13/02/2019</a:t>
            </a:fld>
            <a:endParaRPr lang="en-GB" dirty="0"/>
          </a:p>
        </p:txBody>
      </p:sp>
      <p:sp>
        <p:nvSpPr>
          <p:cNvPr id="4" name="Slide Image Placeholder 3"/>
          <p:cNvSpPr>
            <a:spLocks noGrp="1" noRot="1" noChangeAspect="1"/>
          </p:cNvSpPr>
          <p:nvPr>
            <p:ph type="sldImg" idx="2"/>
          </p:nvPr>
        </p:nvSpPr>
        <p:spPr>
          <a:xfrm>
            <a:off x="922338" y="742950"/>
            <a:ext cx="4949825" cy="3713163"/>
          </a:xfrm>
          <a:prstGeom prst="rect">
            <a:avLst/>
          </a:prstGeom>
          <a:noFill/>
          <a:ln w="12700">
            <a:solidFill>
              <a:prstClr val="black"/>
            </a:solidFill>
          </a:ln>
        </p:spPr>
        <p:txBody>
          <a:bodyPr vert="horz" lIns="95571" tIns="47785" rIns="95571" bIns="47785" rtlCol="0" anchor="ctr"/>
          <a:lstStyle/>
          <a:p>
            <a:pPr lvl="0"/>
            <a:endParaRPr lang="en-GB" noProof="0" dirty="0" smtClean="0"/>
          </a:p>
        </p:txBody>
      </p:sp>
      <p:sp>
        <p:nvSpPr>
          <p:cNvPr id="5" name="Notes Placeholder 4"/>
          <p:cNvSpPr>
            <a:spLocks noGrp="1"/>
          </p:cNvSpPr>
          <p:nvPr>
            <p:ph type="body" sz="quarter" idx="3"/>
          </p:nvPr>
        </p:nvSpPr>
        <p:spPr>
          <a:xfrm>
            <a:off x="679450" y="4705351"/>
            <a:ext cx="5435600" cy="4457700"/>
          </a:xfrm>
          <a:prstGeom prst="rect">
            <a:avLst/>
          </a:prstGeom>
        </p:spPr>
        <p:txBody>
          <a:bodyPr vert="horz" lIns="95571" tIns="47785" rIns="95571" bIns="47785"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6" name="Footer Placeholder 5"/>
          <p:cNvSpPr>
            <a:spLocks noGrp="1"/>
          </p:cNvSpPr>
          <p:nvPr>
            <p:ph type="ftr" sz="quarter" idx="4"/>
          </p:nvPr>
        </p:nvSpPr>
        <p:spPr>
          <a:xfrm>
            <a:off x="1" y="9408982"/>
            <a:ext cx="2944283" cy="495300"/>
          </a:xfrm>
          <a:prstGeom prst="rect">
            <a:avLst/>
          </a:prstGeom>
        </p:spPr>
        <p:txBody>
          <a:bodyPr vert="horz" lIns="95571" tIns="47785" rIns="95571" bIns="47785" rtlCol="0" anchor="b"/>
          <a:lstStyle>
            <a:lvl1pPr algn="l" fontAlgn="auto">
              <a:spcBef>
                <a:spcPts val="0"/>
              </a:spcBef>
              <a:spcAft>
                <a:spcPts val="0"/>
              </a:spcAft>
              <a:defRPr sz="13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3848646" y="9408982"/>
            <a:ext cx="2944283" cy="495300"/>
          </a:xfrm>
          <a:prstGeom prst="rect">
            <a:avLst/>
          </a:prstGeom>
        </p:spPr>
        <p:txBody>
          <a:bodyPr vert="horz" lIns="95571" tIns="47785" rIns="95571" bIns="47785" rtlCol="0" anchor="b"/>
          <a:lstStyle>
            <a:lvl1pPr algn="r" fontAlgn="auto">
              <a:spcBef>
                <a:spcPts val="0"/>
              </a:spcBef>
              <a:spcAft>
                <a:spcPts val="0"/>
              </a:spcAft>
              <a:defRPr sz="1300">
                <a:latin typeface="+mn-lt"/>
                <a:cs typeface="+mn-cs"/>
              </a:defRPr>
            </a:lvl1pPr>
          </a:lstStyle>
          <a:p>
            <a:pPr>
              <a:defRPr/>
            </a:pPr>
            <a:fld id="{064D1839-0A94-4038-80E1-9F8C38B60A14}" type="slidenum">
              <a:rPr lang="en-GB"/>
              <a:pPr>
                <a:defRPr/>
              </a:pPr>
              <a:t>‹#›</a:t>
            </a:fld>
            <a:endParaRPr lang="en-GB" dirty="0"/>
          </a:p>
        </p:txBody>
      </p:sp>
    </p:spTree>
    <p:extLst>
      <p:ext uri="{BB962C8B-B14F-4D97-AF65-F5344CB8AC3E}">
        <p14:creationId xmlns:p14="http://schemas.microsoft.com/office/powerpoint/2010/main" val="745137420"/>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sz="1100" kern="1200">
        <a:solidFill>
          <a:schemeClr val="tx1"/>
        </a:solidFill>
        <a:latin typeface="+mn-lt"/>
        <a:ea typeface="+mn-ea"/>
        <a:cs typeface="+mn-cs"/>
      </a:defRPr>
    </a:lvl1pPr>
    <a:lvl2pPr marL="457200" algn="l" rtl="0" eaLnBrk="0" fontAlgn="base" hangingPunct="0">
      <a:spcBef>
        <a:spcPts val="0"/>
      </a:spcBef>
      <a:spcAft>
        <a:spcPct val="0"/>
      </a:spcAft>
      <a:defRPr sz="1100" kern="1200">
        <a:solidFill>
          <a:schemeClr val="tx1"/>
        </a:solidFill>
        <a:latin typeface="+mn-lt"/>
        <a:ea typeface="+mn-ea"/>
        <a:cs typeface="+mn-cs"/>
      </a:defRPr>
    </a:lvl2pPr>
    <a:lvl3pPr marL="914400" algn="l" rtl="0" eaLnBrk="0" fontAlgn="base" hangingPunct="0">
      <a:spcBef>
        <a:spcPts val="0"/>
      </a:spcBef>
      <a:spcAft>
        <a:spcPct val="0"/>
      </a:spcAft>
      <a:defRPr sz="1100" kern="1200">
        <a:solidFill>
          <a:schemeClr val="tx1"/>
        </a:solidFill>
        <a:latin typeface="+mn-lt"/>
        <a:ea typeface="+mn-ea"/>
        <a:cs typeface="+mn-cs"/>
      </a:defRPr>
    </a:lvl3pPr>
    <a:lvl4pPr marL="1371600" algn="l" rtl="0" eaLnBrk="0" fontAlgn="base" hangingPunct="0">
      <a:spcBef>
        <a:spcPts val="0"/>
      </a:spcBef>
      <a:spcAft>
        <a:spcPct val="0"/>
      </a:spcAft>
      <a:defRPr sz="1100" kern="1200">
        <a:solidFill>
          <a:schemeClr val="tx1"/>
        </a:solidFill>
        <a:latin typeface="+mn-lt"/>
        <a:ea typeface="+mn-ea"/>
        <a:cs typeface="+mn-cs"/>
      </a:defRPr>
    </a:lvl4pPr>
    <a:lvl5pPr marL="1828800" algn="l" rtl="0" eaLnBrk="0" fontAlgn="base" hangingPunct="0">
      <a:spcBef>
        <a:spcPts val="0"/>
      </a:spcBef>
      <a:spcAft>
        <a:spcPct val="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lideserve.com/carter/supplemental-appendix-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lideshare.net/ghalan/ct-mri-of-central-nervous-syste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udydroid.com/printerFriendlyViewPack.php?packId=474391"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imagebank.hematology.org/image/2820/immune-thrombocytopenic-purpura--1?type=upload"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184CE939-B0F8-4F7C-8BA1-B4A00E7D72CF}" type="slidenum">
              <a:rPr lang="en-GB" smtClean="0"/>
              <a:pPr>
                <a:defRPr/>
              </a:pPr>
              <a:t>1</a:t>
            </a:fld>
            <a:endParaRPr lang="en-GB" dirty="0"/>
          </a:p>
        </p:txBody>
      </p:sp>
    </p:spTree>
    <p:extLst>
      <p:ext uri="{BB962C8B-B14F-4D97-AF65-F5344CB8AC3E}">
        <p14:creationId xmlns:p14="http://schemas.microsoft.com/office/powerpoint/2010/main" val="1153859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xfrm>
            <a:off x="679450" y="4705349"/>
            <a:ext cx="5435600" cy="4987396"/>
          </a:xfrm>
          <a:noFill/>
        </p:spPr>
        <p:txBody>
          <a:bodyPr wrap="square" numCol="1" anchor="t" anchorCtr="0" compatLnSpc="1">
            <a:prstTxWarp prst="textNoShape">
              <a:avLst/>
            </a:prstTxWarp>
          </a:bodyPr>
          <a:lstStyle/>
          <a:p>
            <a:pPr>
              <a:spcAft>
                <a:spcPts val="0"/>
              </a:spcAft>
            </a:pPr>
            <a:r>
              <a:rPr lang="en-GB" b="1" dirty="0"/>
              <a:t>The control mechanisms that underlie both platelet destruction and production in ITP are complex, and may involve interactions between B cells, T-cells, regulatory T cells (Treg) and macrophages</a:t>
            </a:r>
            <a:endParaRPr lang="en-GB" b="1" baseline="30000" dirty="0"/>
          </a:p>
          <a:p>
            <a:pPr>
              <a:spcAft>
                <a:spcPts val="0"/>
              </a:spcAft>
            </a:pPr>
            <a:endParaRPr lang="en-GB" dirty="0"/>
          </a:p>
          <a:p>
            <a:pPr>
              <a:spcAft>
                <a:spcPts val="0"/>
              </a:spcAft>
            </a:pPr>
            <a:r>
              <a:rPr lang="en-GB" b="1" dirty="0"/>
              <a:t>Reference</a:t>
            </a:r>
          </a:p>
          <a:p>
            <a:pPr>
              <a:spcAft>
                <a:spcPts val="0"/>
              </a:spcAft>
            </a:pPr>
            <a:r>
              <a:rPr lang="en-GB" dirty="0"/>
              <a:t>Stasi R, </a:t>
            </a:r>
            <a:r>
              <a:rPr lang="en-GB" i="1" dirty="0"/>
              <a:t>et al</a:t>
            </a:r>
            <a:r>
              <a:rPr lang="en-GB" dirty="0"/>
              <a:t>. </a:t>
            </a:r>
            <a:r>
              <a:rPr lang="en-GB" i="1" dirty="0"/>
              <a:t>Thromb Haemost  </a:t>
            </a:r>
            <a:r>
              <a:rPr lang="en-GB" dirty="0"/>
              <a:t>2008; </a:t>
            </a:r>
            <a:r>
              <a:rPr lang="en-GB" b="1" dirty="0"/>
              <a:t>99</a:t>
            </a:r>
            <a:r>
              <a:rPr lang="en-GB" dirty="0"/>
              <a:t>: 4–13</a:t>
            </a:r>
          </a:p>
        </p:txBody>
      </p:sp>
      <p:sp>
        <p:nvSpPr>
          <p:cNvPr id="4" name="Slide Number Placeholder 3"/>
          <p:cNvSpPr>
            <a:spLocks noGrp="1"/>
          </p:cNvSpPr>
          <p:nvPr>
            <p:ph type="sldNum" sz="quarter" idx="5"/>
          </p:nvPr>
        </p:nvSpPr>
        <p:spPr/>
        <p:txBody>
          <a:bodyPr/>
          <a:lstStyle/>
          <a:p>
            <a:pPr>
              <a:defRPr/>
            </a:pPr>
            <a:fld id="{45674E14-88BC-46B9-8725-A9DAA7530D08}" type="slidenum">
              <a:rPr lang="en-GB" smtClean="0"/>
              <a:pPr>
                <a:defRPr/>
              </a:pPr>
              <a:t>10</a:t>
            </a:fld>
            <a:endParaRPr lang="en-GB" dirty="0"/>
          </a:p>
        </p:txBody>
      </p:sp>
    </p:spTree>
    <p:extLst>
      <p:ext uri="{BB962C8B-B14F-4D97-AF65-F5344CB8AC3E}">
        <p14:creationId xmlns:p14="http://schemas.microsoft.com/office/powerpoint/2010/main" val="2189022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79450" y="4705351"/>
            <a:ext cx="5435600" cy="5200650"/>
          </a:xfrm>
        </p:spPr>
        <p:txBody>
          <a:bodyPr>
            <a:noAutofit/>
          </a:bodyPr>
          <a:lstStyle/>
          <a:p>
            <a:pPr>
              <a:spcAft>
                <a:spcPts val="0"/>
              </a:spcAft>
              <a:defRPr/>
            </a:pPr>
            <a:r>
              <a:rPr lang="en-GB" b="1" dirty="0">
                <a:cs typeface="Arial" charset="0"/>
              </a:rPr>
              <a:t>TPO: induces megakaryocyte proliferation and platelet production</a:t>
            </a:r>
          </a:p>
          <a:p>
            <a:pPr>
              <a:spcAft>
                <a:spcPts val="0"/>
              </a:spcAft>
              <a:defRPr/>
            </a:pPr>
            <a:endParaRPr lang="en-US" dirty="0"/>
          </a:p>
          <a:p>
            <a:pPr defTabSz="911657">
              <a:spcAft>
                <a:spcPts val="0"/>
              </a:spcAft>
              <a:defRPr/>
            </a:pPr>
            <a:r>
              <a:rPr lang="en-US" dirty="0"/>
              <a:t>TPO is a potent endogenous haematopoietic growth factor that influences platelet production through its effect on proliferation/differentiation of megakaryocytes from bone marrow progenitor cells.</a:t>
            </a:r>
            <a:r>
              <a:rPr lang="en-US" baseline="30000" dirty="0"/>
              <a:t>1,2 </a:t>
            </a:r>
            <a:r>
              <a:rPr lang="en-US" dirty="0"/>
              <a:t>It </a:t>
            </a:r>
            <a:r>
              <a:rPr lang="en-GB" dirty="0">
                <a:cs typeface="Arial" charset="0"/>
              </a:rPr>
              <a:t>is the primary regulator of megakaryocyte growth and platelet number. </a:t>
            </a:r>
          </a:p>
          <a:p>
            <a:pPr defTabSz="911657">
              <a:spcAft>
                <a:spcPts val="0"/>
              </a:spcAft>
              <a:defRPr/>
            </a:pPr>
            <a:endParaRPr lang="en-GB" dirty="0">
              <a:cs typeface="Arial" charset="0"/>
            </a:endParaRPr>
          </a:p>
          <a:p>
            <a:pPr>
              <a:spcAft>
                <a:spcPts val="0"/>
              </a:spcAft>
              <a:defRPr/>
            </a:pPr>
            <a:r>
              <a:rPr lang="en-GB" dirty="0">
                <a:cs typeface="Arial" charset="0"/>
              </a:rPr>
              <a:t>TPO is produced primarily in the liver at a constitutive rate </a:t>
            </a:r>
            <a:r>
              <a:rPr lang="en-GB" dirty="0"/>
              <a:t>and removed from the circulation by binding to the TPO receptor </a:t>
            </a:r>
            <a:r>
              <a:rPr lang="en-US" dirty="0"/>
              <a:t>(TPO-R) also known as </a:t>
            </a:r>
            <a:r>
              <a:rPr lang="en-GB" dirty="0"/>
              <a:t>c-Mpl</a:t>
            </a:r>
            <a:r>
              <a:rPr lang="en-GB" dirty="0">
                <a:cs typeface="Arial" charset="0"/>
              </a:rPr>
              <a:t>.</a:t>
            </a:r>
            <a:r>
              <a:rPr lang="en-GB" baseline="30000" dirty="0">
                <a:cs typeface="Arial" charset="0"/>
              </a:rPr>
              <a:t>1 </a:t>
            </a:r>
            <a:r>
              <a:rPr lang="en-US" dirty="0"/>
              <a:t>TPO-Rs are located on the surface of stem cells, progenitor cells, megakaryocytes and platelets.</a:t>
            </a:r>
            <a:r>
              <a:rPr lang="en-US" baseline="30000" dirty="0"/>
              <a:t>3 </a:t>
            </a:r>
            <a:r>
              <a:rPr lang="en-US" dirty="0"/>
              <a:t>When there are fewer platelet receptors with which to bind, TPO levels rise and more TPO is free to bind to megakaryocytes and other platelet precursors, driving their differentiation into platelets.</a:t>
            </a:r>
            <a:r>
              <a:rPr lang="en-US" baseline="30000" dirty="0"/>
              <a:t>1</a:t>
            </a:r>
          </a:p>
          <a:p>
            <a:pPr>
              <a:spcAft>
                <a:spcPts val="0"/>
              </a:spcAft>
              <a:defRPr/>
            </a:pPr>
            <a:endParaRPr lang="en-GB" dirty="0">
              <a:cs typeface="Arial" charset="0"/>
            </a:endParaRPr>
          </a:p>
          <a:p>
            <a:pPr>
              <a:spcAft>
                <a:spcPts val="0"/>
              </a:spcAft>
              <a:defRPr/>
            </a:pPr>
            <a:r>
              <a:rPr lang="en-GB" dirty="0">
                <a:cs typeface="Arial" charset="0"/>
              </a:rPr>
              <a:t>TPO levels usually increase in response to a reduction in platelet mass and remain elevated during persistent thrombocytopenia. Although hepatic transcription and translation of the </a:t>
            </a:r>
            <a:r>
              <a:rPr lang="en-GB" i="1" dirty="0">
                <a:cs typeface="Arial" charset="0"/>
              </a:rPr>
              <a:t>TPO</a:t>
            </a:r>
            <a:r>
              <a:rPr lang="en-GB" dirty="0">
                <a:cs typeface="Arial" charset="0"/>
              </a:rPr>
              <a:t> gene seems to be constant, the majority of studies suggest that the circulating platelet mass directly influences circulating levels of TPO.</a:t>
            </a:r>
            <a:r>
              <a:rPr lang="en-GB" baseline="30000" dirty="0">
                <a:cs typeface="Arial" charset="0"/>
              </a:rPr>
              <a:t>1</a:t>
            </a:r>
            <a:r>
              <a:rPr lang="en-GB" dirty="0">
                <a:cs typeface="Arial" charset="0"/>
              </a:rPr>
              <a:t> The ‘normal’ range for platelet count is relatively broad: 150,000–400,000/L; however, an individual’s platelet count is maintained within a much narrower range. A constant balance of thrombopoiesis </a:t>
            </a:r>
            <a:r>
              <a:rPr lang="en-US" dirty="0"/>
              <a:t>–</a:t>
            </a:r>
            <a:r>
              <a:rPr lang="en-GB" dirty="0">
                <a:cs typeface="Arial" charset="0"/>
              </a:rPr>
              <a:t> with platelet senescence and consumption </a:t>
            </a:r>
            <a:r>
              <a:rPr lang="en-US" dirty="0"/>
              <a:t>–</a:t>
            </a:r>
            <a:r>
              <a:rPr lang="en-GB" dirty="0">
                <a:cs typeface="Arial" charset="0"/>
              </a:rPr>
              <a:t> is required to maintain this narrow range.</a:t>
            </a:r>
            <a:r>
              <a:rPr lang="en-GB" baseline="30000" dirty="0">
                <a:cs typeface="Arial" charset="0"/>
              </a:rPr>
              <a:t>3</a:t>
            </a:r>
          </a:p>
          <a:p>
            <a:pPr>
              <a:spcAft>
                <a:spcPts val="0"/>
              </a:spcAft>
              <a:defRPr/>
            </a:pPr>
            <a:endParaRPr lang="en-GB" b="1" dirty="0">
              <a:cs typeface="Arial" charset="0"/>
            </a:endParaRPr>
          </a:p>
          <a:p>
            <a:pPr>
              <a:spcAft>
                <a:spcPts val="0"/>
              </a:spcAft>
              <a:defRPr/>
            </a:pPr>
            <a:r>
              <a:rPr lang="en-GB" b="1" dirty="0">
                <a:cs typeface="Arial" charset="0"/>
              </a:rPr>
              <a:t>References</a:t>
            </a:r>
          </a:p>
          <a:p>
            <a:pPr>
              <a:spcAft>
                <a:spcPts val="0"/>
              </a:spcAft>
              <a:buFontTx/>
              <a:buAutoNum type="arabicPeriod"/>
              <a:defRPr/>
            </a:pPr>
            <a:r>
              <a:rPr lang="en-GB" dirty="0">
                <a:cs typeface="Arial" charset="0"/>
              </a:rPr>
              <a:t> Kuter D, Begley C. </a:t>
            </a:r>
            <a:r>
              <a:rPr lang="en-GB" i="1" dirty="0"/>
              <a:t>Blood</a:t>
            </a:r>
            <a:r>
              <a:rPr lang="en-GB" dirty="0"/>
              <a:t> 2002; </a:t>
            </a:r>
            <a:r>
              <a:rPr lang="en-GB" b="1" dirty="0"/>
              <a:t>100</a:t>
            </a:r>
            <a:r>
              <a:rPr lang="en-GB" dirty="0"/>
              <a:t>: 3457–69</a:t>
            </a:r>
            <a:endParaRPr lang="en-GB" dirty="0">
              <a:cs typeface="Arial" charset="0"/>
            </a:endParaRPr>
          </a:p>
          <a:p>
            <a:pPr>
              <a:spcAft>
                <a:spcPts val="0"/>
              </a:spcAft>
              <a:buFontTx/>
              <a:buAutoNum type="arabicPeriod"/>
              <a:defRPr/>
            </a:pPr>
            <a:r>
              <a:rPr lang="en-GB" dirty="0">
                <a:cs typeface="Arial" charset="0"/>
              </a:rPr>
              <a:t> Kaushansky K. </a:t>
            </a:r>
            <a:r>
              <a:rPr lang="en-GB" i="1" dirty="0"/>
              <a:t>N Engl J Med</a:t>
            </a:r>
            <a:r>
              <a:rPr lang="en-GB" dirty="0"/>
              <a:t> 1998; </a:t>
            </a:r>
            <a:r>
              <a:rPr lang="en-GB" b="1" dirty="0"/>
              <a:t>339</a:t>
            </a:r>
            <a:r>
              <a:rPr lang="en-GB" dirty="0"/>
              <a:t>: 746–54</a:t>
            </a:r>
          </a:p>
          <a:p>
            <a:pPr>
              <a:spcAft>
                <a:spcPts val="0"/>
              </a:spcAft>
              <a:buFontTx/>
              <a:buAutoNum type="arabicPeriod"/>
              <a:defRPr/>
            </a:pPr>
            <a:r>
              <a:rPr lang="en-GB" dirty="0"/>
              <a:t> </a:t>
            </a:r>
            <a:r>
              <a:rPr lang="nl-NL" dirty="0">
                <a:cs typeface="Arial" charset="0"/>
              </a:rPr>
              <a:t>Wolber E, Jelkman W. </a:t>
            </a:r>
            <a:r>
              <a:rPr lang="nl-NL" i="1" dirty="0">
                <a:cs typeface="Arial" charset="0"/>
              </a:rPr>
              <a:t>News Physiol Sci</a:t>
            </a:r>
            <a:r>
              <a:rPr lang="nl-NL" dirty="0">
                <a:cs typeface="Arial" charset="0"/>
              </a:rPr>
              <a:t> 2002; </a:t>
            </a:r>
            <a:r>
              <a:rPr lang="nl-NL" b="1" dirty="0">
                <a:cs typeface="Arial" charset="0"/>
              </a:rPr>
              <a:t>17</a:t>
            </a:r>
            <a:r>
              <a:rPr lang="nl-NL" dirty="0">
                <a:cs typeface="Arial" charset="0"/>
              </a:rPr>
              <a:t>: 6</a:t>
            </a:r>
            <a:r>
              <a:rPr lang="en-GB" dirty="0"/>
              <a:t>–</a:t>
            </a:r>
            <a:r>
              <a:rPr lang="nl-NL" dirty="0">
                <a:cs typeface="Arial" charset="0"/>
              </a:rPr>
              <a:t>10</a:t>
            </a:r>
            <a:endParaRPr lang="en-GB" dirty="0">
              <a:cs typeface="Arial" charset="0"/>
            </a:endParaRPr>
          </a:p>
        </p:txBody>
      </p:sp>
      <p:sp>
        <p:nvSpPr>
          <p:cNvPr id="4" name="Slide Number Placeholder 3"/>
          <p:cNvSpPr>
            <a:spLocks noGrp="1"/>
          </p:cNvSpPr>
          <p:nvPr>
            <p:ph type="sldNum" sz="quarter" idx="5"/>
          </p:nvPr>
        </p:nvSpPr>
        <p:spPr/>
        <p:txBody>
          <a:bodyPr/>
          <a:lstStyle/>
          <a:p>
            <a:pPr>
              <a:defRPr/>
            </a:pPr>
            <a:fld id="{6CAA87CD-1158-4690-ADEB-281B9C2C152F}" type="slidenum">
              <a:rPr lang="en-GB" smtClean="0"/>
              <a:pPr>
                <a:defRPr/>
              </a:pPr>
              <a:t>11</a:t>
            </a:fld>
            <a:endParaRPr lang="en-GB" dirty="0"/>
          </a:p>
        </p:txBody>
      </p:sp>
    </p:spTree>
    <p:extLst>
      <p:ext uri="{BB962C8B-B14F-4D97-AF65-F5344CB8AC3E}">
        <p14:creationId xmlns:p14="http://schemas.microsoft.com/office/powerpoint/2010/main" val="2375408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F4AFFC2B-576E-43E4-9C8D-A1F791470EDF}" type="slidenum">
              <a:rPr lang="en-GB" smtClean="0"/>
              <a:pPr>
                <a:defRPr/>
              </a:pPr>
              <a:t>12</a:t>
            </a:fld>
            <a:endParaRPr lang="en-GB" dirty="0"/>
          </a:p>
        </p:txBody>
      </p:sp>
    </p:spTree>
    <p:extLst>
      <p:ext uri="{BB962C8B-B14F-4D97-AF65-F5344CB8AC3E}">
        <p14:creationId xmlns:p14="http://schemas.microsoft.com/office/powerpoint/2010/main" val="2540831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xfrm>
            <a:off x="680562" y="4687390"/>
            <a:ext cx="5444490" cy="5130892"/>
          </a:xfrm>
          <a:noFill/>
        </p:spPr>
        <p:txBody>
          <a:bodyPr wrap="square" numCol="1" anchor="t" anchorCtr="0" compatLnSpc="1">
            <a:prstTxWarp prst="textNoShape">
              <a:avLst/>
            </a:prstTxWarp>
          </a:bodyPr>
          <a:lstStyle/>
          <a:p>
            <a:r>
              <a:rPr lang="en-US" sz="1000" b="1" dirty="0"/>
              <a:t>Platelets play a vital role in haemostasis and therefore thrombocytopenia can result in a spectrum of signs and symptoms</a:t>
            </a:r>
            <a:r>
              <a:rPr lang="en-US" sz="1000" b="1" baseline="30000" dirty="0"/>
              <a:t>1</a:t>
            </a:r>
            <a:endParaRPr lang="en-US" sz="1000" dirty="0"/>
          </a:p>
          <a:p>
            <a:pPr defTabSz="911657">
              <a:defRPr/>
            </a:pPr>
            <a:endParaRPr lang="en-US" sz="1000" dirty="0"/>
          </a:p>
          <a:p>
            <a:pPr defTabSz="911657">
              <a:defRPr/>
            </a:pPr>
            <a:r>
              <a:rPr lang="en-US" sz="1000" dirty="0"/>
              <a:t>Platelets are essential in preventing blood loss from vascular damage and act via several mechanisms, such as vascular constriction, platelet plug formation and blood coagulation.</a:t>
            </a:r>
            <a:r>
              <a:rPr lang="en-US" sz="1000" baseline="30000" dirty="0"/>
              <a:t>1</a:t>
            </a:r>
          </a:p>
          <a:p>
            <a:pPr defTabSz="911657">
              <a:defRPr/>
            </a:pPr>
            <a:endParaRPr lang="en-US" sz="1000" dirty="0"/>
          </a:p>
          <a:p>
            <a:pPr marL="212380" indent="-212380"/>
            <a:r>
              <a:rPr lang="en-US" sz="1000" dirty="0"/>
              <a:t>Vascular constriction </a:t>
            </a:r>
          </a:p>
          <a:p>
            <a:pPr marL="174623" indent="-174623">
              <a:buSzPct val="130000"/>
              <a:buFont typeface="Arial" pitchFamily="34" charset="0"/>
              <a:buChar char="•"/>
            </a:pPr>
            <a:r>
              <a:rPr lang="en-US" sz="1000" dirty="0"/>
              <a:t>Platelets are attracted to the site of injury and adhere to collagen fibres in the torn vessel wall. These platelets release vasoconstrictors that cause ‘smaller’ blood vessels to contract, reducing blood flow and minimising blood loss.</a:t>
            </a:r>
            <a:r>
              <a:rPr lang="en-US" sz="1000" baseline="30000" dirty="0"/>
              <a:t>1 </a:t>
            </a:r>
            <a:r>
              <a:rPr lang="en-US" sz="1000" dirty="0"/>
              <a:t>Low platelet counts (as seen in ITP) can result in decreased vasoconstriction and therefore increased bleeding.</a:t>
            </a:r>
            <a:r>
              <a:rPr lang="en-US" sz="1000" baseline="30000" dirty="0"/>
              <a:t>2</a:t>
            </a:r>
          </a:p>
          <a:p>
            <a:pPr marL="174623" indent="-174623">
              <a:buSzPct val="130000"/>
              <a:buFont typeface="Arial" pitchFamily="34" charset="0"/>
              <a:buChar char="•"/>
            </a:pPr>
            <a:endParaRPr lang="en-US" sz="1000" dirty="0"/>
          </a:p>
          <a:p>
            <a:pPr marL="212380" indent="-212380"/>
            <a:r>
              <a:rPr lang="en-US" sz="1000" dirty="0"/>
              <a:t>Platelet plug formation</a:t>
            </a:r>
          </a:p>
          <a:p>
            <a:pPr marL="174623" indent="-174623">
              <a:buFontTx/>
              <a:buChar char="•"/>
            </a:pPr>
            <a:r>
              <a:rPr lang="en-US" sz="1000" dirty="0"/>
              <a:t>Usually platelets release adenosine diphosphate and thromboxane, which activate other platelets at the injury site. Platelets become sticky, accumulate, and form a platelet plug.</a:t>
            </a:r>
            <a:r>
              <a:rPr lang="en-US" sz="1000" baseline="30000" dirty="0"/>
              <a:t>1 </a:t>
            </a:r>
            <a:r>
              <a:rPr lang="en-US" sz="1000" dirty="0"/>
              <a:t>In patients with primary haemostatic disorders, such as ITP, one of the reasons for bleeding is the failure of this platelet plug to form.</a:t>
            </a:r>
            <a:r>
              <a:rPr lang="en-US" sz="1000" baseline="30000" dirty="0"/>
              <a:t>1 </a:t>
            </a:r>
          </a:p>
          <a:p>
            <a:pPr marL="174623" indent="-174623">
              <a:buFontTx/>
              <a:buChar char="•"/>
            </a:pPr>
            <a:endParaRPr lang="en-US" sz="1000" baseline="30000" dirty="0"/>
          </a:p>
          <a:p>
            <a:r>
              <a:rPr lang="en-US" sz="1000" dirty="0"/>
              <a:t>Blood coagulation </a:t>
            </a:r>
          </a:p>
          <a:p>
            <a:pPr marL="174623" indent="-174623">
              <a:buFontTx/>
              <a:buChar char="•"/>
            </a:pPr>
            <a:r>
              <a:rPr lang="en-US" sz="1000" dirty="0"/>
              <a:t>Bleeding is halted by the formation of a blood clot. Fibrin forms a net over the injury site. Platelets then secrete fibrin-stabilising factor (factor XIII), which, when activated, strengthens the fibrin netting.</a:t>
            </a:r>
            <a:r>
              <a:rPr lang="en-US" sz="1000" baseline="30000" dirty="0"/>
              <a:t>1 </a:t>
            </a:r>
            <a:r>
              <a:rPr lang="en-US" sz="1000" dirty="0"/>
              <a:t>If platelet reactions are impaired, the fibrin net is weakened, resulting in the bleeding and bruising symptoms seen in ITP patients.</a:t>
            </a:r>
            <a:r>
              <a:rPr lang="en-US" sz="1000" baseline="30000" dirty="0"/>
              <a:t>3</a:t>
            </a:r>
          </a:p>
          <a:p>
            <a:pPr marL="212380" indent="-212380"/>
            <a:endParaRPr lang="en-US" sz="1000" baseline="30000" dirty="0"/>
          </a:p>
          <a:p>
            <a:pPr marL="212380" indent="-212380"/>
            <a:r>
              <a:rPr lang="en-US" sz="1000" b="1" dirty="0"/>
              <a:t>References</a:t>
            </a:r>
          </a:p>
          <a:p>
            <a:pPr>
              <a:buFontTx/>
              <a:buAutoNum type="arabicPeriod"/>
            </a:pPr>
            <a:r>
              <a:rPr lang="en-GB" sz="1000" dirty="0"/>
              <a:t> Guyton A, </a:t>
            </a:r>
            <a:r>
              <a:rPr lang="en-GB" sz="1000" i="1" dirty="0"/>
              <a:t>et al</a:t>
            </a:r>
            <a:r>
              <a:rPr lang="en-GB" sz="1000" dirty="0"/>
              <a:t>. </a:t>
            </a:r>
            <a:r>
              <a:rPr lang="en-GB" sz="1000" i="1" dirty="0"/>
              <a:t>Textbook of Medical Physiology</a:t>
            </a:r>
            <a:r>
              <a:rPr lang="en-GB" sz="1000" dirty="0"/>
              <a:t> 2006; Vol. 11; p457</a:t>
            </a:r>
          </a:p>
          <a:p>
            <a:pPr>
              <a:buFontTx/>
              <a:buAutoNum type="arabicPeriod"/>
            </a:pPr>
            <a:r>
              <a:rPr lang="en-GB" sz="1000" dirty="0"/>
              <a:t> Merhi Y, </a:t>
            </a:r>
            <a:r>
              <a:rPr lang="en-GB" sz="1000" i="1" dirty="0"/>
              <a:t>et al</a:t>
            </a:r>
            <a:r>
              <a:rPr lang="en-GB" sz="1000" dirty="0"/>
              <a:t>. </a:t>
            </a:r>
            <a:r>
              <a:rPr lang="en-US" sz="1000" i="1" dirty="0"/>
              <a:t>Arterioscler Thromb Vasc Biol </a:t>
            </a:r>
            <a:r>
              <a:rPr lang="en-US" sz="1000" dirty="0"/>
              <a:t>1997; </a:t>
            </a:r>
            <a:r>
              <a:rPr lang="en-US" sz="1000" b="1" dirty="0"/>
              <a:t>17:</a:t>
            </a:r>
            <a:r>
              <a:rPr lang="en-US" sz="1000" dirty="0"/>
              <a:t> 1185</a:t>
            </a:r>
            <a:r>
              <a:rPr lang="en-US" sz="1000" dirty="0">
                <a:sym typeface="Symbol" pitchFamily="18" charset="2"/>
              </a:rPr>
              <a:t></a:t>
            </a:r>
            <a:r>
              <a:rPr lang="en-US" sz="1000" dirty="0"/>
              <a:t>91</a:t>
            </a:r>
          </a:p>
          <a:p>
            <a:pPr>
              <a:buFontTx/>
              <a:buAutoNum type="arabicPeriod"/>
            </a:pPr>
            <a:r>
              <a:rPr lang="en-US" sz="1000" dirty="0"/>
              <a:t> Rand M, </a:t>
            </a:r>
            <a:r>
              <a:rPr lang="en-US" sz="1000" i="1" dirty="0"/>
              <a:t>et al</a:t>
            </a:r>
            <a:r>
              <a:rPr lang="en-US" sz="1000" dirty="0"/>
              <a:t>. </a:t>
            </a:r>
            <a:r>
              <a:rPr lang="en-US" sz="1000" i="1" dirty="0"/>
              <a:t>Acta Paediatr Suppl </a:t>
            </a:r>
            <a:r>
              <a:rPr lang="en-US" sz="1000" dirty="0"/>
              <a:t>1998; </a:t>
            </a:r>
            <a:r>
              <a:rPr lang="en-US" sz="1000" b="1" dirty="0"/>
              <a:t>424</a:t>
            </a:r>
            <a:r>
              <a:rPr lang="en-US" sz="1000" dirty="0"/>
              <a:t>: 57</a:t>
            </a:r>
            <a:r>
              <a:rPr lang="en-US" sz="1000" dirty="0">
                <a:sym typeface="Symbol" pitchFamily="18" charset="2"/>
              </a:rPr>
              <a:t>60</a:t>
            </a:r>
            <a:endParaRPr lang="en-GB" sz="1000" dirty="0"/>
          </a:p>
          <a:p>
            <a:pPr marL="212380" indent="-212380">
              <a:buFontTx/>
              <a:buAutoNum type="arabicPeriod"/>
            </a:pPr>
            <a:endParaRPr lang="en-GB" dirty="0"/>
          </a:p>
        </p:txBody>
      </p:sp>
      <p:sp>
        <p:nvSpPr>
          <p:cNvPr id="4" name="Slide Number Placeholder 3"/>
          <p:cNvSpPr>
            <a:spLocks noGrp="1"/>
          </p:cNvSpPr>
          <p:nvPr>
            <p:ph type="sldNum" sz="quarter" idx="5"/>
          </p:nvPr>
        </p:nvSpPr>
        <p:spPr/>
        <p:txBody>
          <a:bodyPr/>
          <a:lstStyle/>
          <a:p>
            <a:pPr>
              <a:defRPr/>
            </a:pPr>
            <a:fld id="{8F76952B-5851-493E-ACD6-3EFBFC0FCD65}" type="slidenum">
              <a:rPr lang="en-GB" smtClean="0"/>
              <a:pPr>
                <a:defRPr/>
              </a:pPr>
              <a:t>13</a:t>
            </a:fld>
            <a:endParaRPr lang="en-GB" dirty="0"/>
          </a:p>
        </p:txBody>
      </p:sp>
    </p:spTree>
    <p:extLst>
      <p:ext uri="{BB962C8B-B14F-4D97-AF65-F5344CB8AC3E}">
        <p14:creationId xmlns:p14="http://schemas.microsoft.com/office/powerpoint/2010/main" val="4086925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xfrm>
            <a:off x="685801" y="4582262"/>
            <a:ext cx="5486400" cy="4503070"/>
          </a:xfrm>
          <a:noFill/>
        </p:spPr>
        <p:txBody>
          <a:bodyPr wrap="square" numCol="1" anchor="t" anchorCtr="0" compatLnSpc="1">
            <a:prstTxWarp prst="textNoShape">
              <a:avLst/>
            </a:prstTxWarp>
          </a:bodyPr>
          <a:lstStyle/>
          <a:p>
            <a:r>
              <a:rPr lang="en-US" b="1" dirty="0"/>
              <a:t>ITP is a rare condition that can be asymptomatic or associated with mild bruising or petechiae through to severe mucocutaneous bleeding </a:t>
            </a:r>
          </a:p>
          <a:p>
            <a:endParaRPr lang="en-GB" baseline="30000" dirty="0"/>
          </a:p>
          <a:p>
            <a:r>
              <a:rPr lang="en-US" dirty="0"/>
              <a:t>Clinical presentation varies considerably. Some patients may be asymptomatic or have mild bruising and petechiae, whereas others can have more severe mucocutaneous bleeding.</a:t>
            </a:r>
            <a:r>
              <a:rPr lang="en-US" baseline="30000" dirty="0"/>
              <a:t>1,2 </a:t>
            </a:r>
            <a:r>
              <a:rPr lang="en-US" dirty="0"/>
              <a:t>Most ITP patients are asymptomatic but may complain of fatigue and easy bruising.</a:t>
            </a:r>
            <a:r>
              <a:rPr lang="en-US" baseline="30000" dirty="0"/>
              <a:t>2</a:t>
            </a:r>
            <a:endParaRPr lang="en-US" dirty="0">
              <a:solidFill>
                <a:srgbClr val="FF0F0F"/>
              </a:solidFill>
            </a:endParaRPr>
          </a:p>
          <a:p>
            <a:r>
              <a:rPr lang="en-US" dirty="0"/>
              <a:t>However, as platelet counts fall (especially at levels &lt;10 x 10</a:t>
            </a:r>
            <a:r>
              <a:rPr lang="en-US" baseline="30000" dirty="0"/>
              <a:t>9</a:t>
            </a:r>
            <a:r>
              <a:rPr lang="en-US" dirty="0"/>
              <a:t>/L), symptoms become more severe and may include purpuric skin lesions, severe cutaneous bleeding, epistaxis, gingival bleeding, haematuria or menorrhagia.</a:t>
            </a:r>
            <a:r>
              <a:rPr lang="en-US" baseline="30000" dirty="0"/>
              <a:t>2</a:t>
            </a:r>
            <a:r>
              <a:rPr lang="en-US" dirty="0"/>
              <a:t> Purpura is a general term for the lesions that develop in the skin of patients with ITP and other bleeding disorders. The lesions develop over several days and are the result of bleeding from small vessels near the surface of the skin. Lesions may be small or pinpoint (petechiae) or larger haemorrhages into the skin (ecchymoses).</a:t>
            </a:r>
            <a:r>
              <a:rPr lang="en-US" baseline="30000" dirty="0"/>
              <a:t>2</a:t>
            </a:r>
            <a:endParaRPr lang="en-GB" dirty="0"/>
          </a:p>
          <a:p>
            <a:endParaRPr lang="en-GB" b="0" dirty="0" smtClean="0"/>
          </a:p>
          <a:p>
            <a:r>
              <a:rPr lang="en-GB" sz="1000" baseline="30000" dirty="0"/>
              <a:t>a</a:t>
            </a:r>
            <a:r>
              <a:rPr lang="en-GB" sz="1000" dirty="0"/>
              <a:t>Photo from:  Deitcher S. In Atlas of Clinical Hematology. Edited by JO Armitage. Philadelphia, Current Medicine, 2004. https://books.google.co.uk/books?id=FPPw8tQc7yAC&amp;pg=PP6&amp;lpg=PP6&amp;dq=Atlas+of+Clinical+Hematology.+Current+Medicine,+2004.&amp;source=bl&amp;ots=H59Mmt_HyC&amp;sig=InMj8FUZhKrzdz0PQ6DEplWAadc&amp;hl=en&amp;sa=X&amp;ved=0ahUKEwj49Oy60NvJAhWHRhQKHZpyBB8Q6AEIITAB#v=onepage&amp;q=Atlas%20of%20Clinical%20Hematology.%20Current%20Medicine%2C%202004.&amp;f=false (accessed December 2015)</a:t>
            </a:r>
          </a:p>
          <a:p>
            <a:pPr marL="0" lvl="8"/>
            <a:r>
              <a:rPr lang="en-GB" sz="1000" baseline="30000" dirty="0"/>
              <a:t>b</a:t>
            </a:r>
            <a:r>
              <a:rPr lang="en-GB" sz="1000" dirty="0"/>
              <a:t>Petechiae image sourced from: </a:t>
            </a:r>
            <a:r>
              <a:rPr lang="it-IT" altLang="en-US" sz="1000" dirty="0">
                <a:hlinkClick r:id="rId3"/>
              </a:rPr>
              <a:t>http://www.slideserve.com/carter/supplemental-appendix-4</a:t>
            </a:r>
            <a:r>
              <a:rPr lang="it-IT" altLang="en-US" sz="1000" dirty="0"/>
              <a:t> (accessed December 2015)</a:t>
            </a:r>
            <a:r>
              <a:rPr lang="en-GB" sz="1000" dirty="0"/>
              <a:t> </a:t>
            </a:r>
            <a:r>
              <a:rPr lang="en-US" sz="1000" dirty="0">
                <a:solidFill>
                  <a:prstClr val="black"/>
                </a:solidFill>
                <a:cs typeface="Arial" charset="0"/>
              </a:rPr>
              <a:t> </a:t>
            </a:r>
            <a:endParaRPr lang="en-GB" sz="1000" b="1" dirty="0"/>
          </a:p>
          <a:p>
            <a:endParaRPr lang="en-GB" b="1" dirty="0"/>
          </a:p>
          <a:p>
            <a:r>
              <a:rPr lang="en-GB" b="1" dirty="0"/>
              <a:t>References</a:t>
            </a:r>
          </a:p>
          <a:p>
            <a:pPr>
              <a:buFontTx/>
              <a:buAutoNum type="arabicPeriod"/>
            </a:pPr>
            <a:r>
              <a:rPr lang="en-US" dirty="0"/>
              <a:t> Stasi R</a:t>
            </a:r>
            <a:r>
              <a:rPr lang="en-US" i="1" dirty="0"/>
              <a:t>, </a:t>
            </a:r>
            <a:r>
              <a:rPr lang="en-US" dirty="0"/>
              <a:t>Provan D</a:t>
            </a:r>
            <a:r>
              <a:rPr lang="en-US" i="1" dirty="0"/>
              <a:t>.</a:t>
            </a:r>
            <a:r>
              <a:rPr lang="en-US" dirty="0"/>
              <a:t> </a:t>
            </a:r>
            <a:r>
              <a:rPr lang="en-US" i="1" dirty="0"/>
              <a:t>Mayo Clin Proc</a:t>
            </a:r>
            <a:r>
              <a:rPr lang="en-US" dirty="0"/>
              <a:t> 2004; </a:t>
            </a:r>
            <a:r>
              <a:rPr lang="en-US" b="1" dirty="0"/>
              <a:t>79</a:t>
            </a:r>
            <a:r>
              <a:rPr lang="en-US" dirty="0"/>
              <a:t>: 504–22</a:t>
            </a:r>
          </a:p>
          <a:p>
            <a:pPr>
              <a:buFontTx/>
              <a:buAutoNum type="arabicPeriod"/>
            </a:pPr>
            <a:r>
              <a:rPr lang="en-US" dirty="0"/>
              <a:t> Cines D, McMillan R. </a:t>
            </a:r>
            <a:r>
              <a:rPr lang="en-US" i="1" dirty="0"/>
              <a:t>Annu Rev Med</a:t>
            </a:r>
            <a:r>
              <a:rPr lang="en-US" dirty="0"/>
              <a:t> 2005; </a:t>
            </a:r>
            <a:r>
              <a:rPr lang="en-US" b="1" dirty="0"/>
              <a:t>56</a:t>
            </a:r>
            <a:r>
              <a:rPr lang="en-US" dirty="0"/>
              <a:t>: 425–42</a:t>
            </a:r>
          </a:p>
        </p:txBody>
      </p:sp>
      <p:sp>
        <p:nvSpPr>
          <p:cNvPr id="4" name="Slide Number Placeholder 3"/>
          <p:cNvSpPr>
            <a:spLocks noGrp="1"/>
          </p:cNvSpPr>
          <p:nvPr>
            <p:ph type="sldNum" sz="quarter" idx="5"/>
          </p:nvPr>
        </p:nvSpPr>
        <p:spPr/>
        <p:txBody>
          <a:bodyPr/>
          <a:lstStyle/>
          <a:p>
            <a:pPr>
              <a:defRPr/>
            </a:pPr>
            <a:fld id="{26F1C6AE-BFBC-4A78-90CA-3E4C8EF732E2}" type="slidenum">
              <a:rPr lang="en-GB" smtClean="0">
                <a:solidFill>
                  <a:prstClr val="black"/>
                </a:solidFill>
              </a:rPr>
              <a:pPr>
                <a:defRPr/>
              </a:pPr>
              <a:t>14</a:t>
            </a:fld>
            <a:endParaRPr lang="en-GB" dirty="0">
              <a:solidFill>
                <a:prstClr val="black"/>
              </a:solidFill>
            </a:endParaRPr>
          </a:p>
        </p:txBody>
      </p:sp>
    </p:spTree>
    <p:extLst>
      <p:ext uri="{BB962C8B-B14F-4D97-AF65-F5344CB8AC3E}">
        <p14:creationId xmlns:p14="http://schemas.microsoft.com/office/powerpoint/2010/main" val="1484829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a:t>At platelet levels &lt;10 x 10</a:t>
            </a:r>
            <a:r>
              <a:rPr lang="en-US" b="1" baseline="30000" dirty="0"/>
              <a:t>9</a:t>
            </a:r>
            <a:r>
              <a:rPr lang="en-US" b="1" dirty="0"/>
              <a:t>/L there is a risk of severe clinical events</a:t>
            </a:r>
          </a:p>
          <a:p>
            <a:pPr eaLnBrk="1" hangingPunct="1"/>
            <a:endParaRPr lang="en-US" dirty="0"/>
          </a:p>
          <a:p>
            <a:pPr eaLnBrk="1" hangingPunct="1"/>
            <a:r>
              <a:rPr lang="en-US" dirty="0"/>
              <a:t>The most serious of these (potentially fatal) is intracranial haemorrhage. Although rare, severe bleeding events </a:t>
            </a:r>
            <a:r>
              <a:rPr lang="en-GB" dirty="0"/>
              <a:t>are associated with a 5% lifetime risk of fatality, mainly due to intracranial haemorrhage.</a:t>
            </a:r>
            <a:r>
              <a:rPr lang="en-GB" baseline="30000" dirty="0"/>
              <a:t>1 </a:t>
            </a:r>
            <a:r>
              <a:rPr lang="en-US" dirty="0"/>
              <a:t>The 5-year mortality rate for severe ITP</a:t>
            </a:r>
            <a:r>
              <a:rPr lang="en-US" b="1" dirty="0"/>
              <a:t> </a:t>
            </a:r>
            <a:r>
              <a:rPr lang="en-US" dirty="0"/>
              <a:t>ranges from 2.2% (&lt;40 years of age) to 47.8% (&gt;60 years of age),</a:t>
            </a:r>
            <a:r>
              <a:rPr lang="en-US" baseline="30000" dirty="0"/>
              <a:t>2 </a:t>
            </a:r>
            <a:r>
              <a:rPr lang="en-GB" dirty="0"/>
              <a:t>and the overall mortality is estimated to be 60% higher in adults with ITP than in healthy, age- and gender-matched cohorts.</a:t>
            </a:r>
            <a:r>
              <a:rPr lang="en-GB" baseline="30000" dirty="0"/>
              <a:t>3</a:t>
            </a:r>
          </a:p>
          <a:p>
            <a:pPr eaLnBrk="1" hangingPunct="1"/>
            <a:endParaRPr lang="en-GB" b="1" dirty="0"/>
          </a:p>
          <a:p>
            <a:pPr marL="0" lvl="8" fontAlgn="base">
              <a:spcAft>
                <a:spcPct val="0"/>
              </a:spcAft>
            </a:pPr>
            <a:r>
              <a:rPr lang="en-GB" sz="1100" dirty="0"/>
              <a:t>Intracranial haemorrhage Magnetic Resonance Image from: </a:t>
            </a:r>
            <a:r>
              <a:rPr lang="en-GB" sz="1100" dirty="0">
                <a:hlinkClick r:id="rId3"/>
              </a:rPr>
              <a:t>http://www.slideshare.net/ghalan/ct-mri-of-central-nervous-system</a:t>
            </a:r>
            <a:r>
              <a:rPr lang="en-GB" sz="1100" dirty="0"/>
              <a:t> (accessed June 2016). Copyright permission may be required.</a:t>
            </a:r>
          </a:p>
          <a:p>
            <a:pPr eaLnBrk="1" hangingPunct="1"/>
            <a:endParaRPr lang="en-GB" b="1" dirty="0"/>
          </a:p>
          <a:p>
            <a:r>
              <a:rPr lang="en-GB" b="1" dirty="0"/>
              <a:t>References</a:t>
            </a:r>
          </a:p>
          <a:p>
            <a:r>
              <a:rPr lang="en-GB" dirty="0"/>
              <a:t>1. </a:t>
            </a:r>
            <a:r>
              <a:rPr lang="en-US" dirty="0"/>
              <a:t>George J, </a:t>
            </a:r>
            <a:r>
              <a:rPr lang="en-US" i="1" dirty="0"/>
              <a:t>et al</a:t>
            </a:r>
            <a:r>
              <a:rPr lang="en-US" dirty="0"/>
              <a:t>. </a:t>
            </a:r>
            <a:r>
              <a:rPr lang="en-US" i="1" dirty="0"/>
              <a:t>Blood</a:t>
            </a:r>
            <a:r>
              <a:rPr lang="en-US" dirty="0"/>
              <a:t> 1996; </a:t>
            </a:r>
            <a:r>
              <a:rPr lang="en-US" b="1" dirty="0"/>
              <a:t>88</a:t>
            </a:r>
            <a:r>
              <a:rPr lang="en-US" dirty="0"/>
              <a:t>: 3–40</a:t>
            </a:r>
            <a:endParaRPr lang="en-GB" dirty="0"/>
          </a:p>
          <a:p>
            <a:r>
              <a:rPr lang="en-GB" dirty="0"/>
              <a:t>2. Cines D, Blanchette V. </a:t>
            </a:r>
            <a:r>
              <a:rPr lang="en-GB" i="1" dirty="0"/>
              <a:t>N Engl J Med</a:t>
            </a:r>
            <a:r>
              <a:rPr lang="en-GB" dirty="0"/>
              <a:t> 2002; </a:t>
            </a:r>
            <a:r>
              <a:rPr lang="en-GB" b="1" dirty="0"/>
              <a:t>346</a:t>
            </a:r>
            <a:r>
              <a:rPr lang="en-GB" dirty="0"/>
              <a:t>: 995–1008</a:t>
            </a:r>
            <a:r>
              <a:rPr lang="da-DK" dirty="0"/>
              <a:t> </a:t>
            </a:r>
          </a:p>
          <a:p>
            <a:r>
              <a:rPr lang="da-DK" dirty="0"/>
              <a:t>3. </a:t>
            </a:r>
            <a:r>
              <a:rPr lang="en-US" dirty="0">
                <a:cs typeface="Times New Roman" pitchFamily="18" charset="0"/>
              </a:rPr>
              <a:t>Schoonen W, </a:t>
            </a:r>
            <a:r>
              <a:rPr lang="en-US" i="1" dirty="0">
                <a:cs typeface="Times New Roman" pitchFamily="18" charset="0"/>
              </a:rPr>
              <a:t>et al</a:t>
            </a:r>
            <a:r>
              <a:rPr lang="en-US" dirty="0">
                <a:cs typeface="Times New Roman" pitchFamily="18" charset="0"/>
              </a:rPr>
              <a:t>. </a:t>
            </a:r>
            <a:r>
              <a:rPr lang="en-US" i="1" dirty="0">
                <a:cs typeface="Times New Roman" pitchFamily="18" charset="0"/>
              </a:rPr>
              <a:t>Br J Haematol </a:t>
            </a:r>
            <a:r>
              <a:rPr lang="en-US" dirty="0">
                <a:cs typeface="Times New Roman" pitchFamily="18" charset="0"/>
              </a:rPr>
              <a:t>2009; </a:t>
            </a:r>
            <a:r>
              <a:rPr lang="en-US" b="1" dirty="0">
                <a:cs typeface="Times New Roman" pitchFamily="18" charset="0"/>
              </a:rPr>
              <a:t>145</a:t>
            </a:r>
            <a:r>
              <a:rPr lang="en-US" dirty="0">
                <a:cs typeface="Times New Roman" pitchFamily="18" charset="0"/>
              </a:rPr>
              <a:t>: 235</a:t>
            </a:r>
            <a:r>
              <a:rPr lang="en-GB" dirty="0">
                <a:cs typeface="Arial" pitchFamily="34" charset="0"/>
              </a:rPr>
              <a:t>–44</a:t>
            </a:r>
            <a:endParaRPr lang="en-GB" dirty="0"/>
          </a:p>
        </p:txBody>
      </p:sp>
      <p:sp>
        <p:nvSpPr>
          <p:cNvPr id="4" name="Slide Number Placeholder 3"/>
          <p:cNvSpPr>
            <a:spLocks noGrp="1"/>
          </p:cNvSpPr>
          <p:nvPr>
            <p:ph type="sldNum" sz="quarter" idx="5"/>
          </p:nvPr>
        </p:nvSpPr>
        <p:spPr/>
        <p:txBody>
          <a:bodyPr/>
          <a:lstStyle/>
          <a:p>
            <a:pPr>
              <a:defRPr/>
            </a:pPr>
            <a:fld id="{39DE53B3-B054-4BDD-B74B-87A4D3B977BE}" type="slidenum">
              <a:rPr lang="en-GB" smtClean="0"/>
              <a:pPr>
                <a:defRPr/>
              </a:pPr>
              <a:t>15</a:t>
            </a:fld>
            <a:endParaRPr lang="en-GB" dirty="0"/>
          </a:p>
        </p:txBody>
      </p:sp>
    </p:spTree>
    <p:extLst>
      <p:ext uri="{BB962C8B-B14F-4D97-AF65-F5344CB8AC3E}">
        <p14:creationId xmlns:p14="http://schemas.microsoft.com/office/powerpoint/2010/main" val="4091251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C01585B6-3F05-45AF-8412-C9BADB18582F}" type="slidenum">
              <a:rPr lang="en-GB" smtClean="0"/>
              <a:pPr>
                <a:defRPr/>
              </a:pPr>
              <a:t>16</a:t>
            </a:fld>
            <a:endParaRPr lang="en-GB" dirty="0"/>
          </a:p>
        </p:txBody>
      </p:sp>
    </p:spTree>
    <p:extLst>
      <p:ext uri="{BB962C8B-B14F-4D97-AF65-F5344CB8AC3E}">
        <p14:creationId xmlns:p14="http://schemas.microsoft.com/office/powerpoint/2010/main" val="3653153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000" dirty="0"/>
              <a:t>The diagnosis of ITP remains one of exclusion of other causes of thrombocytopenia, with no robust clinical or laboratory test that can establish a diagnosis with accuracy. Patients are diagnosed with ITP when their clinical history, physical examination, complete blood count, and peripheral blood smear indicates thrombocytopenia with no other apparent aetiology.</a:t>
            </a:r>
          </a:p>
          <a:p>
            <a:endParaRPr lang="en-GB" sz="1000" dirty="0"/>
          </a:p>
          <a:p>
            <a:r>
              <a:rPr lang="en-GB" sz="1000" dirty="0"/>
              <a:t>Bone marrow examination is also recommended in adults with systemic symptoms or abnormal signs at diagnosis or in those aged 60 years or over, and in patients scheduled for splenectomy. </a:t>
            </a:r>
          </a:p>
          <a:p>
            <a:endParaRPr lang="en-GB" sz="1000" dirty="0"/>
          </a:p>
          <a:p>
            <a:r>
              <a:rPr lang="en-GB" sz="1000" dirty="0"/>
              <a:t>Testing for </a:t>
            </a:r>
            <a:r>
              <a:rPr lang="en-GB" sz="1000" i="1" dirty="0"/>
              <a:t>Helicobacter pylori</a:t>
            </a:r>
            <a:r>
              <a:rPr lang="en-GB" sz="1000" dirty="0"/>
              <a:t> infection should be considered in the work-up for adult ITP patients, where it may be of clinical benefit. Human immunodeficiency virus (HIV) and hepatitis C virus (HCV) infection-associated thrombocytopenia can be clinically indistinguishable from primary ITP and can occur several years before patients develop other symptoms. Therefore, routine serological testing for these infections is recommended in adult patients with suspected ITP.</a:t>
            </a:r>
            <a:r>
              <a:rPr lang="en-GB" sz="1000" baseline="30000" dirty="0"/>
              <a:t> </a:t>
            </a:r>
          </a:p>
          <a:p>
            <a:pPr defTabSz="911657">
              <a:defRPr/>
            </a:pPr>
            <a:r>
              <a:rPr lang="en-GB" sz="1000" dirty="0"/>
              <a:t>Testing for other acute and persistent infections, such as parvovirus or cytomegalovirus, may also be of potential benefit.</a:t>
            </a:r>
            <a:r>
              <a:rPr lang="en-GB" sz="1000" baseline="30000" dirty="0"/>
              <a:t> </a:t>
            </a:r>
          </a:p>
          <a:p>
            <a:pPr defTabSz="911657">
              <a:defRPr/>
            </a:pPr>
            <a:endParaRPr lang="en-GB" sz="1000" dirty="0"/>
          </a:p>
          <a:p>
            <a:pPr defTabSz="911657">
              <a:defRPr/>
            </a:pPr>
            <a:r>
              <a:rPr lang="en-GB" sz="1000" dirty="0"/>
              <a:t>Baseline immunoglobulin (Ig) levels should be measured in adults and considered in children with ITP. For children with persistent or chronic ITP, Ig levels should be measured as part of a reassessment evaluation.</a:t>
            </a:r>
            <a:r>
              <a:rPr lang="en-GB" sz="1000" baseline="30000" dirty="0"/>
              <a:t> </a:t>
            </a:r>
          </a:p>
          <a:p>
            <a:pPr defTabSz="911657">
              <a:defRPr/>
            </a:pPr>
            <a:endParaRPr lang="en-GB" sz="1000" dirty="0"/>
          </a:p>
          <a:p>
            <a:pPr defTabSz="911657">
              <a:defRPr/>
            </a:pPr>
            <a:r>
              <a:rPr lang="en-GB" sz="1000" dirty="0"/>
              <a:t>If treatment with anti-D is being considered, blood group rhesus typing and direct antiglobulin tests are also recommended.</a:t>
            </a:r>
            <a:r>
              <a:rPr lang="en-GB" sz="1000" baseline="30000" dirty="0"/>
              <a:t> </a:t>
            </a:r>
            <a:endParaRPr lang="en-GB" sz="1000" dirty="0"/>
          </a:p>
          <a:p>
            <a:endParaRPr lang="en-GB" sz="1000" dirty="0"/>
          </a:p>
          <a:p>
            <a:r>
              <a:rPr lang="en-GB" sz="1000" b="1" dirty="0"/>
              <a:t>Reference</a:t>
            </a:r>
          </a:p>
          <a:p>
            <a:r>
              <a:rPr lang="en-GB" sz="1000" dirty="0"/>
              <a:t>Provan D, </a:t>
            </a:r>
            <a:r>
              <a:rPr lang="en-GB" sz="1000" i="1" dirty="0"/>
              <a:t>et al. Blood </a:t>
            </a:r>
            <a:r>
              <a:rPr lang="en-GB" sz="1000" dirty="0"/>
              <a:t>2010; </a:t>
            </a:r>
            <a:r>
              <a:rPr lang="en-GB" sz="1000" b="1" dirty="0"/>
              <a:t>115</a:t>
            </a:r>
            <a:r>
              <a:rPr lang="en-GB" sz="1000" dirty="0"/>
              <a:t>: 168</a:t>
            </a:r>
            <a:r>
              <a:rPr lang="en-GB" altLang="ja-JP" sz="1000" dirty="0"/>
              <a:t>–</a:t>
            </a:r>
            <a:r>
              <a:rPr lang="en-GB" sz="1000" dirty="0"/>
              <a:t>86 </a:t>
            </a:r>
          </a:p>
          <a:p>
            <a:endParaRPr lang="en-GB" sz="1000" dirty="0"/>
          </a:p>
        </p:txBody>
      </p:sp>
      <p:sp>
        <p:nvSpPr>
          <p:cNvPr id="4" name="Slide Number Placeholder 3"/>
          <p:cNvSpPr>
            <a:spLocks noGrp="1"/>
          </p:cNvSpPr>
          <p:nvPr>
            <p:ph type="sldNum" sz="quarter" idx="5"/>
          </p:nvPr>
        </p:nvSpPr>
        <p:spPr/>
        <p:txBody>
          <a:bodyPr/>
          <a:lstStyle/>
          <a:p>
            <a:pPr>
              <a:defRPr/>
            </a:pPr>
            <a:fld id="{4EA43193-7802-4170-8D44-A435C982A503}" type="slidenum">
              <a:rPr lang="en-GB" smtClean="0"/>
              <a:pPr>
                <a:defRPr/>
              </a:pPr>
              <a:t>17</a:t>
            </a:fld>
            <a:endParaRPr lang="en-GB" dirty="0"/>
          </a:p>
        </p:txBody>
      </p:sp>
    </p:spTree>
    <p:extLst>
      <p:ext uri="{BB962C8B-B14F-4D97-AF65-F5344CB8AC3E}">
        <p14:creationId xmlns:p14="http://schemas.microsoft.com/office/powerpoint/2010/main" val="3025029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1" dirty="0"/>
              <a:t>Diagnosis of ITP is primarily by exclusion</a:t>
            </a:r>
          </a:p>
          <a:p>
            <a:endParaRPr lang="en-GB" dirty="0"/>
          </a:p>
          <a:p>
            <a:r>
              <a:rPr lang="en-GB" dirty="0"/>
              <a:t>The diagnosis of ITP remains one of exclusion of other causes of thrombocytopenia, with no robust clinical or laboratory test that can establish a diagnosis with accuracy.</a:t>
            </a:r>
          </a:p>
          <a:p>
            <a:endParaRPr lang="en-GB" dirty="0"/>
          </a:p>
          <a:p>
            <a:r>
              <a:rPr lang="en-GB" dirty="0"/>
              <a:t>Patients are diagnosed with ITP when their clinical history, physical examination, complete blood count, and peripheral blood smear indicates thrombocytopenia with no other apparent aetiology.</a:t>
            </a:r>
            <a:endParaRPr lang="en-GB" baseline="30000" dirty="0"/>
          </a:p>
          <a:p>
            <a:endParaRPr lang="en-GB" dirty="0"/>
          </a:p>
          <a:p>
            <a:r>
              <a:rPr lang="en-GB" b="1" dirty="0"/>
              <a:t>Reference</a:t>
            </a:r>
          </a:p>
          <a:p>
            <a:pPr>
              <a:buFontTx/>
              <a:buNone/>
            </a:pPr>
            <a:r>
              <a:rPr lang="en-GB" dirty="0"/>
              <a:t>Provan D, </a:t>
            </a:r>
            <a:r>
              <a:rPr lang="en-GB" i="1" dirty="0"/>
              <a:t>et al</a:t>
            </a:r>
            <a:r>
              <a:rPr lang="en-GB" dirty="0"/>
              <a:t>. </a:t>
            </a:r>
            <a:r>
              <a:rPr lang="en-GB" i="1" dirty="0"/>
              <a:t>Blood </a:t>
            </a:r>
            <a:r>
              <a:rPr lang="en-GB" dirty="0"/>
              <a:t>2010; </a:t>
            </a:r>
            <a:r>
              <a:rPr lang="en-GB" b="1" dirty="0"/>
              <a:t>115</a:t>
            </a:r>
            <a:r>
              <a:rPr lang="en-GB" dirty="0"/>
              <a:t>: 168</a:t>
            </a:r>
            <a:r>
              <a:rPr lang="en-GB" altLang="ja-JP" dirty="0"/>
              <a:t>–</a:t>
            </a:r>
            <a:r>
              <a:rPr lang="en-GB" dirty="0"/>
              <a:t>86 </a:t>
            </a:r>
          </a:p>
        </p:txBody>
      </p:sp>
      <p:sp>
        <p:nvSpPr>
          <p:cNvPr id="4" name="Slide Number Placeholder 3"/>
          <p:cNvSpPr>
            <a:spLocks noGrp="1"/>
          </p:cNvSpPr>
          <p:nvPr>
            <p:ph type="sldNum" sz="quarter" idx="5"/>
          </p:nvPr>
        </p:nvSpPr>
        <p:spPr/>
        <p:txBody>
          <a:bodyPr/>
          <a:lstStyle/>
          <a:p>
            <a:pPr>
              <a:defRPr/>
            </a:pPr>
            <a:fld id="{23759576-5673-4388-97C1-E937DC446EBD}" type="slidenum">
              <a:rPr lang="en-GB" smtClean="0"/>
              <a:pPr>
                <a:defRPr/>
              </a:pPr>
              <a:t>18</a:t>
            </a:fld>
            <a:endParaRPr lang="en-GB" dirty="0"/>
          </a:p>
        </p:txBody>
      </p:sp>
    </p:spTree>
    <p:extLst>
      <p:ext uri="{BB962C8B-B14F-4D97-AF65-F5344CB8AC3E}">
        <p14:creationId xmlns:p14="http://schemas.microsoft.com/office/powerpoint/2010/main" val="2371602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5AED12DD-55E1-4B88-8911-C797B25FC944}" type="slidenum">
              <a:rPr lang="en-GB" smtClean="0"/>
              <a:pPr>
                <a:defRPr/>
              </a:pPr>
              <a:t>19</a:t>
            </a:fld>
            <a:endParaRPr lang="en-GB" dirty="0"/>
          </a:p>
        </p:txBody>
      </p:sp>
    </p:spTree>
    <p:extLst>
      <p:ext uri="{BB962C8B-B14F-4D97-AF65-F5344CB8AC3E}">
        <p14:creationId xmlns:p14="http://schemas.microsoft.com/office/powerpoint/2010/main" val="4136063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874C3616-397D-464D-BC65-3F9507781D21}" type="slidenum">
              <a:rPr lang="en-GB" smtClean="0"/>
              <a:pPr>
                <a:defRPr/>
              </a:pPr>
              <a:t>2</a:t>
            </a:fld>
            <a:endParaRPr lang="en-GB" dirty="0"/>
          </a:p>
        </p:txBody>
      </p:sp>
    </p:spTree>
    <p:extLst>
      <p:ext uri="{BB962C8B-B14F-4D97-AF65-F5344CB8AC3E}">
        <p14:creationId xmlns:p14="http://schemas.microsoft.com/office/powerpoint/2010/main" val="3443875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917575" y="746125"/>
            <a:ext cx="4884738" cy="3663950"/>
          </a:xfrm>
          <a:noFill/>
          <a:ln>
            <a:solidFill>
              <a:srgbClr val="000000"/>
            </a:solidFill>
            <a:miter lim="800000"/>
            <a:headEnd/>
            <a:tailEnd/>
          </a:ln>
        </p:spPr>
      </p:sp>
      <p:sp>
        <p:nvSpPr>
          <p:cNvPr id="116739" name="Notes Placeholder 2"/>
          <p:cNvSpPr>
            <a:spLocks noGrp="1"/>
          </p:cNvSpPr>
          <p:nvPr>
            <p:ph type="body" idx="1"/>
          </p:nvPr>
        </p:nvSpPr>
        <p:spPr bwMode="auto">
          <a:xfrm>
            <a:off x="684171" y="4698473"/>
            <a:ext cx="5350669" cy="4210050"/>
          </a:xfrm>
          <a:noFill/>
        </p:spPr>
        <p:txBody>
          <a:bodyPr wrap="square" lIns="86915" tIns="43458" rIns="86915" bIns="43458" numCol="1" anchor="t" anchorCtr="0" compatLnSpc="1">
            <a:prstTxWarp prst="textNoShape">
              <a:avLst/>
            </a:prstTxWarp>
          </a:bodyPr>
          <a:lstStyle/>
          <a:p>
            <a:r>
              <a:rPr lang="en-GB" b="1" dirty="0"/>
              <a:t>The clinical features and disease course in adults with ITP</a:t>
            </a:r>
          </a:p>
          <a:p>
            <a:endParaRPr lang="en-GB" dirty="0"/>
          </a:p>
          <a:p>
            <a:r>
              <a:rPr lang="en-GB" dirty="0"/>
              <a:t>ITP in adults is generally chronic and the onset is often insidious.</a:t>
            </a:r>
            <a:r>
              <a:rPr lang="en-GB" baseline="30000" dirty="0"/>
              <a:t>1</a:t>
            </a:r>
            <a:r>
              <a:rPr lang="en-GB" dirty="0"/>
              <a:t> Furthermore, approximately twice as many women as men are affected.</a:t>
            </a:r>
            <a:r>
              <a:rPr lang="en-GB" baseline="30000" dirty="0"/>
              <a:t>2</a:t>
            </a:r>
            <a:r>
              <a:rPr lang="en-GB" dirty="0"/>
              <a:t> There is usually no direct precipitating illness,</a:t>
            </a:r>
            <a:r>
              <a:rPr lang="en-GB" baseline="30000" dirty="0"/>
              <a:t>1,3 </a:t>
            </a:r>
            <a:r>
              <a:rPr lang="en-GB" dirty="0"/>
              <a:t>and spontaneous remission is only seen in &lt;10% of patients.</a:t>
            </a:r>
            <a:r>
              <a:rPr lang="en-GB" baseline="30000" dirty="0"/>
              <a:t>3,4</a:t>
            </a:r>
            <a:r>
              <a:rPr lang="en-GB" dirty="0"/>
              <a:t> Adult-onset ITP is associated with a 5% lifetime risk of fatality, mainly due to intracranial haemorrhage.</a:t>
            </a:r>
            <a:r>
              <a:rPr lang="en-GB" baseline="30000" dirty="0"/>
              <a:t>5 </a:t>
            </a:r>
            <a:r>
              <a:rPr lang="en-GB" dirty="0"/>
              <a:t>The mortality rate has been shown to be 60% higher in adults with ITP than in healthy, age- and gender-matched cohorts.</a:t>
            </a:r>
            <a:r>
              <a:rPr lang="en-GB" baseline="30000" dirty="0"/>
              <a:t>6</a:t>
            </a:r>
          </a:p>
          <a:p>
            <a:endParaRPr lang="en-GB" dirty="0"/>
          </a:p>
          <a:p>
            <a:r>
              <a:rPr lang="en-GB" b="1" dirty="0"/>
              <a:t>References</a:t>
            </a:r>
          </a:p>
          <a:p>
            <a:r>
              <a:rPr lang="en-US" dirty="0"/>
              <a:t>1. British Committee for Standards in Haematology General Haematology Task Force. </a:t>
            </a:r>
            <a:r>
              <a:rPr lang="en-US" i="1" dirty="0"/>
              <a:t>Br J Haematol</a:t>
            </a:r>
            <a:r>
              <a:rPr lang="en-US" dirty="0"/>
              <a:t> 2003;</a:t>
            </a:r>
            <a:r>
              <a:rPr lang="en-US" b="1" dirty="0"/>
              <a:t> 120</a:t>
            </a:r>
            <a:r>
              <a:rPr lang="en-US" dirty="0"/>
              <a:t>: 574–96</a:t>
            </a:r>
          </a:p>
          <a:p>
            <a:r>
              <a:rPr lang="en-GB" dirty="0"/>
              <a:t>2. Cines D, Blanchette V. </a:t>
            </a:r>
            <a:r>
              <a:rPr lang="en-GB" i="1" dirty="0"/>
              <a:t>N Engl J Med</a:t>
            </a:r>
            <a:r>
              <a:rPr lang="en-GB" dirty="0"/>
              <a:t> 2002; </a:t>
            </a:r>
            <a:r>
              <a:rPr lang="en-GB" b="1" dirty="0"/>
              <a:t>346</a:t>
            </a:r>
            <a:r>
              <a:rPr lang="en-GB" dirty="0"/>
              <a:t>: 995–1008</a:t>
            </a:r>
            <a:r>
              <a:rPr lang="da-DK" dirty="0"/>
              <a:t> </a:t>
            </a:r>
            <a:endParaRPr lang="en-US" dirty="0"/>
          </a:p>
          <a:p>
            <a:r>
              <a:rPr lang="en-US" dirty="0"/>
              <a:t>3. Stasi R, Provan D. </a:t>
            </a:r>
            <a:r>
              <a:rPr lang="en-US" i="1" dirty="0"/>
              <a:t>Mayo Clin Proc</a:t>
            </a:r>
            <a:r>
              <a:rPr lang="en-US" dirty="0"/>
              <a:t> 2004; </a:t>
            </a:r>
            <a:r>
              <a:rPr lang="en-US" b="1" dirty="0"/>
              <a:t>79</a:t>
            </a:r>
            <a:r>
              <a:rPr lang="en-US" dirty="0"/>
              <a:t>: 504–22</a:t>
            </a:r>
          </a:p>
          <a:p>
            <a:r>
              <a:rPr lang="en-US" dirty="0"/>
              <a:t>4. Cines D,</a:t>
            </a:r>
            <a:r>
              <a:rPr lang="en-US" i="1" dirty="0"/>
              <a:t> </a:t>
            </a:r>
            <a:r>
              <a:rPr lang="en-US" dirty="0"/>
              <a:t>Bussel J. </a:t>
            </a:r>
            <a:r>
              <a:rPr lang="en-US" i="1" dirty="0"/>
              <a:t>Blood</a:t>
            </a:r>
            <a:r>
              <a:rPr lang="en-US" dirty="0"/>
              <a:t> 2005; </a:t>
            </a:r>
            <a:r>
              <a:rPr lang="en-US" b="1" dirty="0"/>
              <a:t>106</a:t>
            </a:r>
            <a:r>
              <a:rPr lang="en-US" dirty="0"/>
              <a:t>: 2244–51</a:t>
            </a:r>
          </a:p>
          <a:p>
            <a:r>
              <a:rPr lang="en-US" dirty="0"/>
              <a:t>5. George J, </a:t>
            </a:r>
            <a:r>
              <a:rPr lang="en-US" i="1" dirty="0"/>
              <a:t>et al</a:t>
            </a:r>
            <a:r>
              <a:rPr lang="en-US" dirty="0"/>
              <a:t>. </a:t>
            </a:r>
            <a:r>
              <a:rPr lang="en-US" i="1" dirty="0"/>
              <a:t>Blood</a:t>
            </a:r>
            <a:r>
              <a:rPr lang="en-US" dirty="0"/>
              <a:t> 1996; </a:t>
            </a:r>
            <a:r>
              <a:rPr lang="en-US" b="1" dirty="0"/>
              <a:t>88</a:t>
            </a:r>
            <a:r>
              <a:rPr lang="en-US" dirty="0"/>
              <a:t>: 3–40</a:t>
            </a:r>
          </a:p>
          <a:p>
            <a:r>
              <a:rPr lang="en-US" dirty="0"/>
              <a:t>6. </a:t>
            </a:r>
            <a:r>
              <a:rPr lang="en-US" dirty="0">
                <a:cs typeface="Times New Roman" pitchFamily="18" charset="0"/>
              </a:rPr>
              <a:t>Schoonen W, </a:t>
            </a:r>
            <a:r>
              <a:rPr lang="en-US" i="1" dirty="0">
                <a:cs typeface="Times New Roman" pitchFamily="18" charset="0"/>
              </a:rPr>
              <a:t>et al</a:t>
            </a:r>
            <a:r>
              <a:rPr lang="en-US" dirty="0">
                <a:cs typeface="Times New Roman" pitchFamily="18" charset="0"/>
              </a:rPr>
              <a:t>. </a:t>
            </a:r>
            <a:r>
              <a:rPr lang="en-US" i="1" dirty="0">
                <a:cs typeface="Times New Roman" pitchFamily="18" charset="0"/>
              </a:rPr>
              <a:t>Br J Haematol </a:t>
            </a:r>
            <a:r>
              <a:rPr lang="en-US" dirty="0">
                <a:cs typeface="Times New Roman" pitchFamily="18" charset="0"/>
              </a:rPr>
              <a:t>2009; </a:t>
            </a:r>
            <a:r>
              <a:rPr lang="en-US" b="1" dirty="0">
                <a:cs typeface="Times New Roman" pitchFamily="18" charset="0"/>
              </a:rPr>
              <a:t>145</a:t>
            </a:r>
            <a:r>
              <a:rPr lang="en-US" dirty="0">
                <a:cs typeface="Times New Roman" pitchFamily="18" charset="0"/>
              </a:rPr>
              <a:t>: 235</a:t>
            </a:r>
            <a:r>
              <a:rPr lang="en-GB" dirty="0">
                <a:cs typeface="Arial" pitchFamily="34" charset="0"/>
              </a:rPr>
              <a:t>–44</a:t>
            </a:r>
            <a:endParaRPr lang="en-GB" dirty="0"/>
          </a:p>
        </p:txBody>
      </p:sp>
      <p:sp>
        <p:nvSpPr>
          <p:cNvPr id="116740" name="Slide Number Placeholder 3"/>
          <p:cNvSpPr txBox="1">
            <a:spLocks noGrp="1"/>
          </p:cNvSpPr>
          <p:nvPr/>
        </p:nvSpPr>
        <p:spPr bwMode="auto">
          <a:xfrm>
            <a:off x="3848646" y="9408982"/>
            <a:ext cx="2944283" cy="495300"/>
          </a:xfrm>
          <a:prstGeom prst="rect">
            <a:avLst/>
          </a:prstGeom>
          <a:noFill/>
          <a:ln w="9525">
            <a:noFill/>
            <a:miter lim="800000"/>
            <a:headEnd/>
            <a:tailEnd/>
          </a:ln>
        </p:spPr>
        <p:txBody>
          <a:bodyPr lIns="86915" tIns="43458" rIns="86915" bIns="43458" anchor="b"/>
          <a:lstStyle/>
          <a:p>
            <a:pPr algn="r"/>
            <a:fld id="{163B768C-2D0F-46A7-96D2-D49281004E0E}" type="slidenum">
              <a:rPr lang="en-GB" sz="1100"/>
              <a:pPr algn="r"/>
              <a:t>20</a:t>
            </a:fld>
            <a:endParaRPr lang="en-GB" sz="1100" dirty="0"/>
          </a:p>
        </p:txBody>
      </p:sp>
    </p:spTree>
    <p:extLst>
      <p:ext uri="{BB962C8B-B14F-4D97-AF65-F5344CB8AC3E}">
        <p14:creationId xmlns:p14="http://schemas.microsoft.com/office/powerpoint/2010/main" val="1312149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1" dirty="0" smtClean="0"/>
              <a:t>Mortality of chronic ITP in adults is increased relative to the general population</a:t>
            </a:r>
          </a:p>
          <a:p>
            <a:endParaRPr lang="en-GB" dirty="0" smtClean="0"/>
          </a:p>
          <a:p>
            <a:r>
              <a:rPr lang="en-GB" dirty="0" smtClean="0"/>
              <a:t>The mortality risk associated with chronic ITP increases with the severity of thrombocytopenia (4.2x mortality risk in patients with persistent platelet counts &lt;30 x 10</a:t>
            </a:r>
            <a:r>
              <a:rPr lang="en-GB" baseline="30000" dirty="0" smtClean="0"/>
              <a:t>9</a:t>
            </a:r>
            <a:r>
              <a:rPr lang="en-GB" dirty="0" smtClean="0"/>
              <a:t>/L compared with the general population).</a:t>
            </a:r>
            <a:r>
              <a:rPr lang="en-GB" baseline="30000" dirty="0" smtClean="0"/>
              <a:t>1 </a:t>
            </a:r>
            <a:r>
              <a:rPr lang="en-GB" dirty="0" smtClean="0"/>
              <a:t>Fatal bleeding events account for a large percentage of overall mortality in this ITP population.</a:t>
            </a:r>
            <a:r>
              <a:rPr lang="en-GB" baseline="30000" dirty="0" smtClean="0"/>
              <a:t>1–4</a:t>
            </a:r>
          </a:p>
          <a:p>
            <a:endParaRPr lang="en-GB" b="1" dirty="0" smtClean="0"/>
          </a:p>
          <a:p>
            <a:r>
              <a:rPr lang="en-GB" b="1" dirty="0" smtClean="0"/>
              <a:t>References</a:t>
            </a:r>
          </a:p>
          <a:p>
            <a:r>
              <a:rPr lang="en-GB" dirty="0" smtClean="0"/>
              <a:t>1. </a:t>
            </a:r>
            <a:r>
              <a:rPr lang="en-US" dirty="0" smtClean="0"/>
              <a:t>Portielje, J </a:t>
            </a:r>
            <a:r>
              <a:rPr lang="en-US" i="1" dirty="0" smtClean="0"/>
              <a:t>et al</a:t>
            </a:r>
            <a:r>
              <a:rPr lang="en-US" dirty="0" smtClean="0"/>
              <a:t>. </a:t>
            </a:r>
            <a:r>
              <a:rPr lang="en-US" i="1" dirty="0" smtClean="0"/>
              <a:t>Blood</a:t>
            </a:r>
            <a:r>
              <a:rPr lang="en-US" dirty="0" smtClean="0"/>
              <a:t> 2001; </a:t>
            </a:r>
            <a:r>
              <a:rPr lang="en-US" b="1" dirty="0" smtClean="0"/>
              <a:t>97</a:t>
            </a:r>
            <a:r>
              <a:rPr lang="en-US" dirty="0" smtClean="0"/>
              <a:t>: 2549–54</a:t>
            </a:r>
          </a:p>
          <a:p>
            <a:r>
              <a:rPr lang="en-US" dirty="0" smtClean="0">
                <a:cs typeface="Times New Roman" pitchFamily="18" charset="0"/>
              </a:rPr>
              <a:t>2. George J, </a:t>
            </a:r>
            <a:r>
              <a:rPr lang="en-US" i="1" dirty="0" smtClean="0">
                <a:cs typeface="Times New Roman" pitchFamily="18" charset="0"/>
              </a:rPr>
              <a:t>et al</a:t>
            </a:r>
            <a:r>
              <a:rPr lang="en-US" dirty="0" smtClean="0">
                <a:cs typeface="Times New Roman" pitchFamily="18" charset="0"/>
              </a:rPr>
              <a:t>. </a:t>
            </a:r>
            <a:r>
              <a:rPr lang="en-US" i="1" dirty="0" smtClean="0">
                <a:cs typeface="Times New Roman" pitchFamily="18" charset="0"/>
              </a:rPr>
              <a:t>Blood</a:t>
            </a:r>
            <a:r>
              <a:rPr lang="en-US" dirty="0" smtClean="0">
                <a:cs typeface="Times New Roman" pitchFamily="18" charset="0"/>
              </a:rPr>
              <a:t> 1996; </a:t>
            </a:r>
            <a:r>
              <a:rPr lang="en-US" b="1" dirty="0" smtClean="0">
                <a:cs typeface="Times New Roman" pitchFamily="18" charset="0"/>
              </a:rPr>
              <a:t>88</a:t>
            </a:r>
            <a:r>
              <a:rPr lang="en-US" dirty="0" smtClean="0">
                <a:cs typeface="Times New Roman" pitchFamily="18" charset="0"/>
              </a:rPr>
              <a:t>: 3</a:t>
            </a:r>
            <a:r>
              <a:rPr lang="en-US" dirty="0" smtClean="0">
                <a:cs typeface="Arial" pitchFamily="34" charset="0"/>
              </a:rPr>
              <a:t>–</a:t>
            </a:r>
            <a:r>
              <a:rPr lang="en-US" dirty="0" smtClean="0">
                <a:cs typeface="Times New Roman" pitchFamily="18" charset="0"/>
              </a:rPr>
              <a:t>40</a:t>
            </a:r>
          </a:p>
          <a:p>
            <a:r>
              <a:rPr lang="en-US" dirty="0" smtClean="0">
                <a:cs typeface="Times New Roman" pitchFamily="18" charset="0"/>
              </a:rPr>
              <a:t>3. Stasi R, </a:t>
            </a:r>
            <a:r>
              <a:rPr lang="en-US" i="1" dirty="0" smtClean="0">
                <a:cs typeface="Times New Roman" pitchFamily="18" charset="0"/>
              </a:rPr>
              <a:t>et al. </a:t>
            </a:r>
            <a:r>
              <a:rPr lang="de-DE" i="1" dirty="0" smtClean="0"/>
              <a:t>Am J Med</a:t>
            </a:r>
            <a:r>
              <a:rPr lang="de-DE" dirty="0" smtClean="0"/>
              <a:t> 1995; </a:t>
            </a:r>
            <a:r>
              <a:rPr lang="de-DE" b="1" dirty="0" smtClean="0"/>
              <a:t>98</a:t>
            </a:r>
            <a:r>
              <a:rPr lang="de-DE" dirty="0" smtClean="0"/>
              <a:t>: 436</a:t>
            </a:r>
            <a:r>
              <a:rPr lang="de-DE" dirty="0" smtClean="0">
                <a:sym typeface="Symbol" pitchFamily="18" charset="2"/>
              </a:rPr>
              <a:t></a:t>
            </a:r>
            <a:r>
              <a:rPr lang="de-DE" dirty="0" smtClean="0"/>
              <a:t>42</a:t>
            </a:r>
          </a:p>
          <a:p>
            <a:r>
              <a:rPr lang="de-DE" dirty="0" smtClean="0"/>
              <a:t>4. </a:t>
            </a:r>
            <a:r>
              <a:rPr lang="de-DE" dirty="0" smtClean="0">
                <a:cs typeface="Arial" charset="0"/>
              </a:rPr>
              <a:t>N</a:t>
            </a:r>
            <a:r>
              <a:rPr lang="en-GB" dirty="0" smtClean="0">
                <a:cs typeface="Arial" charset="0"/>
              </a:rPr>
              <a:t>ørgaard M, </a:t>
            </a:r>
            <a:r>
              <a:rPr lang="en-GB" i="1" dirty="0" smtClean="0">
                <a:cs typeface="Arial" charset="0"/>
              </a:rPr>
              <a:t>et al. Blood</a:t>
            </a:r>
            <a:r>
              <a:rPr lang="en-GB" dirty="0" smtClean="0">
                <a:cs typeface="Arial" charset="0"/>
              </a:rPr>
              <a:t> 2011;</a:t>
            </a:r>
            <a:r>
              <a:rPr lang="en-GB" b="1" dirty="0" smtClean="0">
                <a:cs typeface="Arial" charset="0"/>
              </a:rPr>
              <a:t> 117</a:t>
            </a:r>
            <a:r>
              <a:rPr lang="en-GB" dirty="0" smtClean="0">
                <a:cs typeface="Arial" charset="0"/>
              </a:rPr>
              <a:t>: 3514–20</a:t>
            </a:r>
            <a:endParaRPr lang="en-US" dirty="0" smtClean="0"/>
          </a:p>
          <a:p>
            <a:endParaRPr lang="en-GB" b="1" dirty="0" smtClean="0"/>
          </a:p>
        </p:txBody>
      </p:sp>
      <p:sp>
        <p:nvSpPr>
          <p:cNvPr id="4" name="Slide Number Placeholder 3"/>
          <p:cNvSpPr>
            <a:spLocks noGrp="1"/>
          </p:cNvSpPr>
          <p:nvPr>
            <p:ph type="sldNum" sz="quarter" idx="5"/>
          </p:nvPr>
        </p:nvSpPr>
        <p:spPr/>
        <p:txBody>
          <a:bodyPr/>
          <a:lstStyle/>
          <a:p>
            <a:pPr>
              <a:defRPr/>
            </a:pPr>
            <a:fld id="{FA958B26-487E-421C-8E3B-1A75E986738D}" type="slidenum">
              <a:rPr lang="en-GB" smtClean="0"/>
              <a:pPr>
                <a:defRPr/>
              </a:pPr>
              <a:t>21</a:t>
            </a:fld>
            <a:endParaRPr lang="en-GB" dirty="0"/>
          </a:p>
        </p:txBody>
      </p:sp>
    </p:spTree>
    <p:extLst>
      <p:ext uri="{BB962C8B-B14F-4D97-AF65-F5344CB8AC3E}">
        <p14:creationId xmlns:p14="http://schemas.microsoft.com/office/powerpoint/2010/main" val="3826967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1" dirty="0" smtClean="0"/>
              <a:t>Primary risk factors for bleeding events in ITP include increasing age and concomitant conditions</a:t>
            </a:r>
            <a:r>
              <a:rPr lang="en-GB" b="1" baseline="30000" dirty="0" smtClean="0"/>
              <a:t>1</a:t>
            </a:r>
            <a:endParaRPr lang="en-GB" baseline="30000" dirty="0" smtClean="0"/>
          </a:p>
          <a:p>
            <a:endParaRPr lang="en-GB" dirty="0" smtClean="0"/>
          </a:p>
          <a:p>
            <a:r>
              <a:rPr lang="en-GB" dirty="0" smtClean="0"/>
              <a:t>The risk of serious/fatal haemorrhage with chronic ITP increases with age (</a:t>
            </a:r>
            <a:r>
              <a:rPr lang="en-US" dirty="0" smtClean="0"/>
              <a:t>0.130 per patient</a:t>
            </a:r>
            <a:r>
              <a:rPr lang="en-US" dirty="0" smtClean="0">
                <a:sym typeface="Symbol"/>
              </a:rPr>
              <a:t>-year</a:t>
            </a:r>
            <a:r>
              <a:rPr lang="en-GB" dirty="0" smtClean="0"/>
              <a:t> in patients &gt;60 years compared with </a:t>
            </a:r>
            <a:r>
              <a:rPr lang="en-US" dirty="0" smtClean="0"/>
              <a:t>0.004 per patient</a:t>
            </a:r>
            <a:r>
              <a:rPr lang="en-US" dirty="0" smtClean="0">
                <a:sym typeface="Symbol"/>
              </a:rPr>
              <a:t>-year</a:t>
            </a:r>
            <a:r>
              <a:rPr lang="en-GB" dirty="0" smtClean="0"/>
              <a:t> in those &lt;40 years).</a:t>
            </a:r>
            <a:r>
              <a:rPr lang="en-GB" baseline="30000" dirty="0" smtClean="0"/>
              <a:t>1</a:t>
            </a:r>
            <a:r>
              <a:rPr lang="en-GB" dirty="0" smtClean="0"/>
              <a:t> Bleeding risks are also greater in older patients due to the presence of other conditions that themselves carry an inherent risk of bleeding, such as hypertension or cerebrovascular disease.</a:t>
            </a:r>
            <a:r>
              <a:rPr lang="en-GB" baseline="30000" dirty="0" smtClean="0"/>
              <a:t>2</a:t>
            </a:r>
          </a:p>
          <a:p>
            <a:endParaRPr lang="en-GB" b="1" dirty="0" smtClean="0"/>
          </a:p>
          <a:p>
            <a:r>
              <a:rPr lang="en-GB" b="1" dirty="0" smtClean="0"/>
              <a:t>References</a:t>
            </a:r>
          </a:p>
          <a:p>
            <a:r>
              <a:rPr lang="en-GB" dirty="0" smtClean="0"/>
              <a:t>1. </a:t>
            </a:r>
            <a:r>
              <a:rPr lang="en-US" dirty="0" smtClean="0"/>
              <a:t>Cohen Y, </a:t>
            </a:r>
            <a:r>
              <a:rPr lang="en-US" i="1" dirty="0" smtClean="0"/>
              <a:t>et al</a:t>
            </a:r>
            <a:r>
              <a:rPr lang="en-US" dirty="0" smtClean="0"/>
              <a:t>. </a:t>
            </a:r>
            <a:r>
              <a:rPr lang="en-US" i="1" dirty="0" smtClean="0"/>
              <a:t>Arch Intern Med </a:t>
            </a:r>
            <a:r>
              <a:rPr lang="en-US" dirty="0" smtClean="0"/>
              <a:t>2000; </a:t>
            </a:r>
            <a:r>
              <a:rPr lang="en-US" b="1" dirty="0" smtClean="0"/>
              <a:t>160</a:t>
            </a:r>
            <a:r>
              <a:rPr lang="en-US" dirty="0" smtClean="0"/>
              <a:t>: 1630–38</a:t>
            </a:r>
          </a:p>
          <a:p>
            <a:r>
              <a:rPr lang="en-US" dirty="0" smtClean="0"/>
              <a:t>2. George J. </a:t>
            </a:r>
            <a:r>
              <a:rPr lang="en-US" i="1" dirty="0" smtClean="0"/>
              <a:t>Thromb Haemost </a:t>
            </a:r>
            <a:r>
              <a:rPr lang="en-US" dirty="0" smtClean="0"/>
              <a:t>2006; </a:t>
            </a:r>
            <a:r>
              <a:rPr lang="en-US" b="1" dirty="0" smtClean="0"/>
              <a:t>4</a:t>
            </a:r>
            <a:r>
              <a:rPr lang="en-US" dirty="0" smtClean="0"/>
              <a:t>: 1664–72</a:t>
            </a:r>
          </a:p>
        </p:txBody>
      </p:sp>
      <p:sp>
        <p:nvSpPr>
          <p:cNvPr id="4" name="Slide Number Placeholder 3"/>
          <p:cNvSpPr>
            <a:spLocks noGrp="1"/>
          </p:cNvSpPr>
          <p:nvPr>
            <p:ph type="sldNum" sz="quarter" idx="5"/>
          </p:nvPr>
        </p:nvSpPr>
        <p:spPr/>
        <p:txBody>
          <a:bodyPr/>
          <a:lstStyle/>
          <a:p>
            <a:pPr>
              <a:defRPr/>
            </a:pPr>
            <a:fld id="{695EF7D2-6366-43DD-BBB8-FA44232637CD}" type="slidenum">
              <a:rPr lang="en-GB" smtClean="0"/>
              <a:pPr>
                <a:defRPr/>
              </a:pPr>
              <a:t>22</a:t>
            </a:fld>
            <a:endParaRPr lang="en-GB" dirty="0"/>
          </a:p>
        </p:txBody>
      </p:sp>
    </p:spTree>
    <p:extLst>
      <p:ext uri="{BB962C8B-B14F-4D97-AF65-F5344CB8AC3E}">
        <p14:creationId xmlns:p14="http://schemas.microsoft.com/office/powerpoint/2010/main" val="600184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F4AFFC2B-576E-43E4-9C8D-A1F791470EDF}" type="slidenum">
              <a:rPr lang="en-GB" smtClean="0"/>
              <a:pPr>
                <a:defRPr/>
              </a:pPr>
              <a:t>23</a:t>
            </a:fld>
            <a:endParaRPr lang="en-GB" dirty="0"/>
          </a:p>
        </p:txBody>
      </p:sp>
    </p:spTree>
    <p:extLst>
      <p:ext uri="{BB962C8B-B14F-4D97-AF65-F5344CB8AC3E}">
        <p14:creationId xmlns:p14="http://schemas.microsoft.com/office/powerpoint/2010/main" val="2020478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r>
              <a:rPr lang="en-US" b="1" dirty="0" smtClean="0"/>
              <a:t>ITP exerts a considerable healthcare burden, primarily driven by the cost of treatment of the disease (chronic) and of side effects (acute) and hospitalisations</a:t>
            </a:r>
            <a:endParaRPr lang="en-US" b="1" baseline="30000" dirty="0" smtClean="0"/>
          </a:p>
          <a:p>
            <a:pPr eaLnBrk="1" hangingPunct="1">
              <a:lnSpc>
                <a:spcPct val="90000"/>
              </a:lnSpc>
            </a:pPr>
            <a:endParaRPr lang="en-US" dirty="0" smtClean="0"/>
          </a:p>
          <a:p>
            <a:pPr eaLnBrk="1" hangingPunct="1"/>
            <a:r>
              <a:rPr lang="en-US" dirty="0" smtClean="0"/>
              <a:t>As a chronic condition, ITP exerts a considerable healthcare burden, arising from frequent laboratory and physician visits, treatment for the chronic condition, treatment for acute bleeding episodes, treatment for adverse events arising from other treatments, emergency department visits and hospitalisations for severe bleeding episodes. A study in US patients with ITP showed that the primary driving factors behind the healthcare costs were medical, diagnostic and treatment procedures ($913 </a:t>
            </a:r>
            <a:r>
              <a:rPr lang="en-GB" dirty="0" smtClean="0">
                <a:sym typeface="Symbol" pitchFamily="18" charset="2"/>
              </a:rPr>
              <a:t>per </a:t>
            </a:r>
            <a:r>
              <a:rPr lang="en-GB" dirty="0" smtClean="0"/>
              <a:t>patient</a:t>
            </a:r>
            <a:r>
              <a:rPr lang="en-GB" dirty="0" smtClean="0">
                <a:sym typeface="Symbol" pitchFamily="18" charset="2"/>
              </a:rPr>
              <a:t>-year), prescription drugs ($299 per </a:t>
            </a:r>
            <a:r>
              <a:rPr lang="en-GB" dirty="0" smtClean="0"/>
              <a:t>patient</a:t>
            </a:r>
            <a:r>
              <a:rPr lang="en-GB" dirty="0" smtClean="0">
                <a:sym typeface="Symbol" pitchFamily="18" charset="2"/>
              </a:rPr>
              <a:t>-year) and hospitalisations ($4,986 per </a:t>
            </a:r>
            <a:r>
              <a:rPr lang="en-GB" dirty="0" smtClean="0"/>
              <a:t>patient</a:t>
            </a:r>
            <a:r>
              <a:rPr lang="en-GB" dirty="0" smtClean="0">
                <a:sym typeface="Symbol" pitchFamily="18" charset="2"/>
              </a:rPr>
              <a:t>-year).</a:t>
            </a:r>
            <a:endParaRPr lang="en-US" baseline="30000" dirty="0" smtClean="0"/>
          </a:p>
          <a:p>
            <a:pPr eaLnBrk="1" hangingPunct="1"/>
            <a:endParaRPr lang="en-US" dirty="0" smtClean="0"/>
          </a:p>
          <a:p>
            <a:pPr eaLnBrk="1" hangingPunct="1"/>
            <a:r>
              <a:rPr lang="en-US" b="1" dirty="0" smtClean="0"/>
              <a:t>Reference</a:t>
            </a:r>
          </a:p>
          <a:p>
            <a:pPr eaLnBrk="1" hangingPunct="1"/>
            <a:r>
              <a:rPr lang="en-GB" dirty="0" smtClean="0"/>
              <a:t>Saleh M, </a:t>
            </a:r>
            <a:r>
              <a:rPr lang="en-GB" i="1" dirty="0" smtClean="0"/>
              <a:t>et al. Curr Med Res Opin </a:t>
            </a:r>
            <a:r>
              <a:rPr lang="en-GB" dirty="0" smtClean="0"/>
              <a:t>2009; </a:t>
            </a:r>
            <a:r>
              <a:rPr lang="en-GB" b="1" dirty="0" smtClean="0"/>
              <a:t>25: </a:t>
            </a:r>
            <a:r>
              <a:rPr lang="en-GB" dirty="0" smtClean="0"/>
              <a:t>2961–</a:t>
            </a:r>
            <a:r>
              <a:rPr lang="en-GB" dirty="0" smtClean="0">
                <a:sym typeface="Symbol" pitchFamily="18" charset="2"/>
              </a:rPr>
              <a:t>9</a:t>
            </a:r>
            <a:endParaRPr lang="en-GB" dirty="0" smtClean="0"/>
          </a:p>
          <a:p>
            <a:pPr eaLnBrk="1" hangingPunct="1"/>
            <a:endParaRPr lang="en-US" b="1" dirty="0" smtClean="0"/>
          </a:p>
          <a:p>
            <a:endParaRPr lang="en-GB" dirty="0" smtClean="0"/>
          </a:p>
        </p:txBody>
      </p:sp>
      <p:sp>
        <p:nvSpPr>
          <p:cNvPr id="4" name="Slide Number Placeholder 3"/>
          <p:cNvSpPr>
            <a:spLocks noGrp="1"/>
          </p:cNvSpPr>
          <p:nvPr>
            <p:ph type="sldNum" sz="quarter" idx="5"/>
          </p:nvPr>
        </p:nvSpPr>
        <p:spPr/>
        <p:txBody>
          <a:bodyPr/>
          <a:lstStyle/>
          <a:p>
            <a:pPr>
              <a:defRPr/>
            </a:pPr>
            <a:fld id="{B86288B8-EC3B-4665-801D-DEE0E110DC43}" type="slidenum">
              <a:rPr lang="en-GB" smtClean="0"/>
              <a:pPr>
                <a:defRPr/>
              </a:pPr>
              <a:t>24</a:t>
            </a:fld>
            <a:endParaRPr lang="en-GB" dirty="0"/>
          </a:p>
        </p:txBody>
      </p:sp>
    </p:spTree>
    <p:extLst>
      <p:ext uri="{BB962C8B-B14F-4D97-AF65-F5344CB8AC3E}">
        <p14:creationId xmlns:p14="http://schemas.microsoft.com/office/powerpoint/2010/main" val="300993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defTabSz="867771">
              <a:defRPr/>
            </a:pPr>
            <a:r>
              <a:rPr lang="en-US" b="1" dirty="0" smtClean="0"/>
              <a:t>Even mild thrombocytopenia can result in bruising, mucosal bleeding (e.g. oral or gastrointestinal) and fatigue,</a:t>
            </a:r>
            <a:r>
              <a:rPr lang="en-US" b="1" baseline="30000" dirty="0" smtClean="0"/>
              <a:t> 1</a:t>
            </a:r>
            <a:r>
              <a:rPr lang="en-US" b="1" dirty="0" smtClean="0"/>
              <a:t> which can negatively affect a patient’s quality of life (QoL)</a:t>
            </a:r>
          </a:p>
          <a:p>
            <a:pPr defTabSz="867771">
              <a:defRPr/>
            </a:pPr>
            <a:endParaRPr lang="en-US" dirty="0" smtClean="0"/>
          </a:p>
          <a:p>
            <a:pPr defTabSz="867771">
              <a:defRPr/>
            </a:pPr>
            <a:r>
              <a:rPr lang="en-US" dirty="0" smtClean="0"/>
              <a:t>In addition, ITP is often accompanied by fatigue and muscle aches. Patients (and their families) may also be distressed by frequent bruising and bleeding episodes, such</a:t>
            </a:r>
            <a:r>
              <a:rPr lang="en-US" baseline="0" dirty="0" smtClean="0"/>
              <a:t> as </a:t>
            </a:r>
            <a:r>
              <a:rPr lang="en-US" dirty="0" smtClean="0"/>
              <a:t>nosebleeds that are difficult to stop and bleeding gums during normal dental care.</a:t>
            </a:r>
            <a:r>
              <a:rPr lang="en-US" baseline="30000" dirty="0" smtClean="0"/>
              <a:t>2 </a:t>
            </a:r>
            <a:r>
              <a:rPr lang="en-US" dirty="0" smtClean="0"/>
              <a:t>These bleeding episodes are inconvenient (e.g. removing blood stains from clothes) and may disrupt the patient’s lifestyle by preventing them from partaking in everyday activities.</a:t>
            </a:r>
            <a:r>
              <a:rPr lang="en-US" baseline="30000" dirty="0" smtClean="0"/>
              <a:t>2</a:t>
            </a:r>
          </a:p>
          <a:p>
            <a:pPr defTabSz="867771">
              <a:defRPr/>
            </a:pPr>
            <a:endParaRPr lang="en-US" dirty="0" smtClean="0"/>
          </a:p>
          <a:p>
            <a:pPr defTabSz="867771" eaLnBrk="1" hangingPunct="1"/>
            <a:r>
              <a:rPr lang="en-US" dirty="0" smtClean="0"/>
              <a:t>Some patients have reported depression, which may be caused by a lack of platelets that carry the neurotransmitter serotonin to the brain.</a:t>
            </a:r>
            <a:r>
              <a:rPr lang="en-US" baseline="30000" dirty="0" smtClean="0"/>
              <a:t>2</a:t>
            </a:r>
          </a:p>
          <a:p>
            <a:pPr defTabSz="867771" eaLnBrk="1" hangingPunct="1"/>
            <a:endParaRPr lang="en-US" dirty="0" smtClean="0"/>
          </a:p>
          <a:p>
            <a:pPr defTabSz="867771" eaLnBrk="1" hangingPunct="1"/>
            <a:r>
              <a:rPr lang="en-US" dirty="0" smtClean="0"/>
              <a:t>Adverse events that effect QoL may occur with</a:t>
            </a:r>
            <a:r>
              <a:rPr lang="en-US" baseline="0" dirty="0" smtClean="0"/>
              <a:t> </a:t>
            </a:r>
            <a:r>
              <a:rPr lang="en-US" dirty="0" smtClean="0"/>
              <a:t>ITP treatments.</a:t>
            </a:r>
            <a:r>
              <a:rPr lang="en-US" baseline="30000" dirty="0" smtClean="0"/>
              <a:t>3</a:t>
            </a:r>
          </a:p>
          <a:p>
            <a:pPr defTabSz="867771" eaLnBrk="1" hangingPunct="1"/>
            <a:endParaRPr lang="en-US" dirty="0" smtClean="0"/>
          </a:p>
          <a:p>
            <a:pPr defTabSz="867771"/>
            <a:r>
              <a:rPr lang="en-GB" b="1" dirty="0" smtClean="0"/>
              <a:t>References</a:t>
            </a:r>
          </a:p>
          <a:p>
            <a:pPr defTabSz="867771"/>
            <a:r>
              <a:rPr lang="en-US" dirty="0" smtClean="0"/>
              <a:t>1. Stasi R, Provan D. </a:t>
            </a:r>
            <a:r>
              <a:rPr lang="en-US" i="1" dirty="0" smtClean="0"/>
              <a:t>Mayo Clin Proc</a:t>
            </a:r>
            <a:r>
              <a:rPr lang="en-US" dirty="0" smtClean="0"/>
              <a:t> 2004; </a:t>
            </a:r>
            <a:r>
              <a:rPr lang="en-US" b="1" dirty="0" smtClean="0"/>
              <a:t>79</a:t>
            </a:r>
            <a:r>
              <a:rPr lang="en-US" dirty="0" smtClean="0"/>
              <a:t>: 504–22</a:t>
            </a:r>
          </a:p>
          <a:p>
            <a:pPr defTabSz="867771" eaLnBrk="1" hangingPunct="1"/>
            <a:r>
              <a:rPr lang="en-US" dirty="0" smtClean="0"/>
              <a:t>2. Profit L. </a:t>
            </a:r>
            <a:r>
              <a:rPr lang="en-US" i="1" dirty="0" smtClean="0"/>
              <a:t>Core Evidence </a:t>
            </a:r>
            <a:r>
              <a:rPr lang="en-US" dirty="0" smtClean="0"/>
              <a:t>2006; </a:t>
            </a:r>
            <a:r>
              <a:rPr lang="en-US" b="1" dirty="0" smtClean="0"/>
              <a:t>1</a:t>
            </a:r>
            <a:r>
              <a:rPr lang="en-US" dirty="0" smtClean="0"/>
              <a:t>: 221–31</a:t>
            </a:r>
          </a:p>
          <a:p>
            <a:pPr defTabSz="867771" eaLnBrk="1" hangingPunct="1"/>
            <a:r>
              <a:rPr lang="en-US" dirty="0" smtClean="0"/>
              <a:t>3. George J. </a:t>
            </a:r>
            <a:r>
              <a:rPr lang="en-US" i="1" dirty="0" smtClean="0"/>
              <a:t>Thromb Haemost</a:t>
            </a:r>
            <a:r>
              <a:rPr lang="en-US" dirty="0" smtClean="0"/>
              <a:t> 2006; </a:t>
            </a:r>
            <a:r>
              <a:rPr lang="en-US" b="1" dirty="0" smtClean="0"/>
              <a:t>4</a:t>
            </a:r>
            <a:r>
              <a:rPr lang="en-US" dirty="0" smtClean="0"/>
              <a:t>: 1664–72</a:t>
            </a:r>
          </a:p>
          <a:p>
            <a:pPr defTabSz="867771"/>
            <a:endParaRPr lang="en-GB" dirty="0" smtClean="0"/>
          </a:p>
        </p:txBody>
      </p:sp>
      <p:sp>
        <p:nvSpPr>
          <p:cNvPr id="4" name="Slide Number Placeholder 3"/>
          <p:cNvSpPr>
            <a:spLocks noGrp="1"/>
          </p:cNvSpPr>
          <p:nvPr>
            <p:ph type="sldNum" sz="quarter" idx="5"/>
          </p:nvPr>
        </p:nvSpPr>
        <p:spPr/>
        <p:txBody>
          <a:bodyPr/>
          <a:lstStyle/>
          <a:p>
            <a:pPr>
              <a:defRPr/>
            </a:pPr>
            <a:fld id="{4486AE14-D2FD-421F-A6C3-13C19BD11C7C}" type="slidenum">
              <a:rPr lang="en-GB" smtClean="0"/>
              <a:pPr>
                <a:defRPr/>
              </a:pPr>
              <a:t>25</a:t>
            </a:fld>
            <a:endParaRPr lang="en-GB" dirty="0"/>
          </a:p>
        </p:txBody>
      </p:sp>
    </p:spTree>
    <p:extLst>
      <p:ext uri="{BB962C8B-B14F-4D97-AF65-F5344CB8AC3E}">
        <p14:creationId xmlns:p14="http://schemas.microsoft.com/office/powerpoint/2010/main" val="989368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1" dirty="0"/>
              <a:t>Patient focus groups, surveys and questionnaires reveal that ITP impacts work, social activities, functional and emotional health</a:t>
            </a:r>
            <a:endParaRPr lang="en-GB" b="1" baseline="30000" dirty="0"/>
          </a:p>
          <a:p>
            <a:endParaRPr lang="en-GB" dirty="0"/>
          </a:p>
          <a:p>
            <a:r>
              <a:rPr lang="en-GB" dirty="0"/>
              <a:t>In 2008, a study involving literature searches and focus groups with adult ITP patients was conducted to identify areas of health-related quality of life (HRQoL) affected by ITP.</a:t>
            </a:r>
            <a:r>
              <a:rPr lang="en-GB" baseline="30000" dirty="0"/>
              <a:t>1</a:t>
            </a:r>
            <a:r>
              <a:rPr lang="en-GB" dirty="0"/>
              <a:t> Published literature was reviewed to identify key HRQoL issues and existing questionnaires used to assess HRQoL. Focus group transcripts were reviewed, and common themes were extracted by grouping conceptual categories that described the impact on HRQoL. The main determinants for HRQoL were (1) signs and symptoms and (2) treatment effects, with five HRQoL domains identified: (1) emotional health, (2) functional health, (3) work life, (4) social and leisure activities, and (5) reproductive health. </a:t>
            </a:r>
          </a:p>
          <a:p>
            <a:endParaRPr lang="en-GB" dirty="0"/>
          </a:p>
          <a:p>
            <a:r>
              <a:rPr lang="en-GB" dirty="0"/>
              <a:t>In 2011, the results of a web-based questionnaire were published.</a:t>
            </a:r>
            <a:r>
              <a:rPr lang="en-GB" baseline="30000" dirty="0"/>
              <a:t>2</a:t>
            </a:r>
            <a:r>
              <a:rPr lang="en-GB" dirty="0"/>
              <a:t> Patients included in the analysis had chronic ITP (lasting &gt;12 months) and were 18 years of age or older. The percentage of patients who felt affected by ITP during school/occupational activities, or other daily activities, was lower than that reported by Mathias </a:t>
            </a:r>
            <a:r>
              <a:rPr lang="en-GB" i="1" dirty="0"/>
              <a:t>et al.</a:t>
            </a:r>
            <a:r>
              <a:rPr lang="en-GB" baseline="30000" dirty="0"/>
              <a:t>1</a:t>
            </a:r>
            <a:r>
              <a:rPr lang="en-GB" i="1" baseline="30000" dirty="0"/>
              <a:t> </a:t>
            </a:r>
            <a:r>
              <a:rPr lang="en-GB" dirty="0"/>
              <a:t>This could be explained by the larger study population included in the questionnaire (n=122),</a:t>
            </a:r>
            <a:r>
              <a:rPr lang="en-GB" baseline="30000" dirty="0"/>
              <a:t>2</a:t>
            </a:r>
            <a:r>
              <a:rPr lang="en-GB" dirty="0"/>
              <a:t> compared with the focus groups (n=15).</a:t>
            </a:r>
            <a:r>
              <a:rPr lang="en-GB" baseline="30000" dirty="0"/>
              <a:t>1</a:t>
            </a:r>
            <a:r>
              <a:rPr lang="en-GB" dirty="0"/>
              <a:t> The disease characteristics of the study populations may also be different as neither study had any specific clinical requirements for participation.</a:t>
            </a:r>
          </a:p>
          <a:p>
            <a:endParaRPr lang="en-GB" dirty="0"/>
          </a:p>
          <a:p>
            <a:r>
              <a:rPr lang="en-GB" b="1" dirty="0"/>
              <a:t>References</a:t>
            </a:r>
          </a:p>
          <a:p>
            <a:pPr marL="227914" indent="-227914">
              <a:buAutoNum type="arabicPeriod"/>
            </a:pPr>
            <a:r>
              <a:rPr lang="en-GB" dirty="0"/>
              <a:t>Mathias S, </a:t>
            </a:r>
            <a:r>
              <a:rPr lang="en-GB" i="1" dirty="0"/>
              <a:t>et al</a:t>
            </a:r>
            <a:r>
              <a:rPr lang="en-GB" dirty="0"/>
              <a:t>. </a:t>
            </a:r>
            <a:r>
              <a:rPr lang="en-US" i="1" dirty="0"/>
              <a:t>Health Qual Life Outcomes</a:t>
            </a:r>
            <a:r>
              <a:rPr lang="en-US" dirty="0"/>
              <a:t> 2008; </a:t>
            </a:r>
            <a:r>
              <a:rPr lang="en-US" b="1" dirty="0"/>
              <a:t>6</a:t>
            </a:r>
            <a:r>
              <a:rPr lang="en-US" dirty="0"/>
              <a:t>: 13</a:t>
            </a:r>
          </a:p>
          <a:p>
            <a:pPr marL="227914" indent="-227914">
              <a:buAutoNum type="arabicPeriod"/>
            </a:pPr>
            <a:r>
              <a:rPr lang="en-US" dirty="0">
                <a:cs typeface="Arial" charset="0"/>
              </a:rPr>
              <a:t>Matzdorff AC,</a:t>
            </a:r>
            <a:r>
              <a:rPr lang="en-US" i="1" dirty="0">
                <a:cs typeface="Arial" charset="0"/>
              </a:rPr>
              <a:t> et al. PLoS One </a:t>
            </a:r>
            <a:r>
              <a:rPr lang="en-US" dirty="0">
                <a:cs typeface="Arial" charset="0"/>
              </a:rPr>
              <a:t>2011; </a:t>
            </a:r>
            <a:r>
              <a:rPr lang="en-US" b="1" dirty="0">
                <a:cs typeface="Arial" charset="0"/>
              </a:rPr>
              <a:t>6</a:t>
            </a:r>
            <a:r>
              <a:rPr lang="en-US" dirty="0">
                <a:cs typeface="Arial" charset="0"/>
              </a:rPr>
              <a:t>: e27350</a:t>
            </a:r>
          </a:p>
          <a:p>
            <a:pPr marL="227914" indent="-227914">
              <a:buAutoNum type="arabicPeriod"/>
            </a:pPr>
            <a:endParaRPr lang="en-US" dirty="0"/>
          </a:p>
          <a:p>
            <a:pPr marL="227914" indent="-227914">
              <a:buAutoNum type="arabicPeriod"/>
            </a:pPr>
            <a:endParaRPr lang="en-GB" dirty="0"/>
          </a:p>
        </p:txBody>
      </p:sp>
      <p:sp>
        <p:nvSpPr>
          <p:cNvPr id="4" name="Slide Number Placeholder 3"/>
          <p:cNvSpPr>
            <a:spLocks noGrp="1"/>
          </p:cNvSpPr>
          <p:nvPr>
            <p:ph type="sldNum" sz="quarter" idx="5"/>
          </p:nvPr>
        </p:nvSpPr>
        <p:spPr/>
        <p:txBody>
          <a:bodyPr/>
          <a:lstStyle/>
          <a:p>
            <a:pPr>
              <a:defRPr/>
            </a:pPr>
            <a:fld id="{BDDEC933-A278-4BFE-ACE1-1866ABA4AC5D}" type="slidenum">
              <a:rPr lang="en-GB" smtClean="0"/>
              <a:pPr>
                <a:defRPr/>
              </a:pPr>
              <a:t>26</a:t>
            </a:fld>
            <a:endParaRPr lang="en-GB" dirty="0"/>
          </a:p>
        </p:txBody>
      </p:sp>
    </p:spTree>
    <p:extLst>
      <p:ext uri="{BB962C8B-B14F-4D97-AF65-F5344CB8AC3E}">
        <p14:creationId xmlns:p14="http://schemas.microsoft.com/office/powerpoint/2010/main" val="677045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1" dirty="0" smtClean="0"/>
              <a:t>A web-based survey revealed that adults</a:t>
            </a:r>
            <a:r>
              <a:rPr lang="en-GB" b="1" baseline="0" dirty="0" smtClean="0"/>
              <a:t> with ITP require more physician visits and take more sick leave from work than age- and gender-matched controls</a:t>
            </a:r>
            <a:endParaRPr lang="en-GB" b="1" baseline="30000" dirty="0" smtClean="0"/>
          </a:p>
          <a:p>
            <a:endParaRPr lang="en-GB" b="0" dirty="0" smtClean="0"/>
          </a:p>
          <a:p>
            <a:r>
              <a:rPr lang="en-GB" b="0" i="0" dirty="0" smtClean="0"/>
              <a:t>A</a:t>
            </a:r>
            <a:r>
              <a:rPr lang="en-GB" b="0" i="0" baseline="0" dirty="0" smtClean="0"/>
              <a:t> web-based survey was carried out to assess work loss, physician visits and health-related quality of life (HRQOL) in patients with ITP and age- and gender-matched controls. </a:t>
            </a:r>
          </a:p>
          <a:p>
            <a:endParaRPr lang="en-GB" b="0" i="0" baseline="0" dirty="0" smtClean="0"/>
          </a:p>
          <a:p>
            <a:pPr marL="0" lvl="8" defTabSz="911657" eaLnBrk="0" fontAlgn="base" hangingPunct="0">
              <a:spcAft>
                <a:spcPct val="0"/>
              </a:spcAft>
              <a:defRPr/>
            </a:pPr>
            <a:r>
              <a:rPr lang="en-GB" sz="1100" dirty="0"/>
              <a:t>Patients with ITP were more likely to have more than one primary care visit in the last month, and to have ever taken sick leave, than controls. There was a statistically significant difference between groups for both these variables (</a:t>
            </a:r>
            <a:r>
              <a:rPr lang="en-US" sz="1100" dirty="0">
                <a:cs typeface="Arial" charset="0"/>
              </a:rPr>
              <a:t>p≤0.001).</a:t>
            </a:r>
            <a:endParaRPr lang="en-GB" sz="1100" dirty="0"/>
          </a:p>
          <a:p>
            <a:endParaRPr lang="en-GB" b="0" i="0" baseline="0" dirty="0" smtClean="0"/>
          </a:p>
          <a:p>
            <a:r>
              <a:rPr lang="en-GB" b="0" i="0" baseline="0" dirty="0" smtClean="0"/>
              <a:t>Patients with ITP also missed more work days in the past month than controls, although this difference was not statistically significant.</a:t>
            </a:r>
          </a:p>
          <a:p>
            <a:endParaRPr lang="en-GB" b="0" i="0" baseline="0" dirty="0" smtClean="0"/>
          </a:p>
          <a:p>
            <a:r>
              <a:rPr lang="en-GB" b="1" i="0" baseline="0" dirty="0" smtClean="0"/>
              <a:t>Reference</a:t>
            </a:r>
          </a:p>
          <a:p>
            <a:pPr marL="0" lvl="8" defTabSz="911657" eaLnBrk="0" fontAlgn="base" hangingPunct="0">
              <a:spcAft>
                <a:spcPct val="0"/>
              </a:spcAft>
              <a:defRPr/>
            </a:pPr>
            <a:r>
              <a:rPr lang="en-US" sz="1100" dirty="0">
                <a:cs typeface="Arial" charset="0"/>
              </a:rPr>
              <a:t>Tarantino M, </a:t>
            </a:r>
            <a:r>
              <a:rPr lang="en-US" sz="1100" i="1" dirty="0">
                <a:cs typeface="Arial" charset="0"/>
              </a:rPr>
              <a:t>et al. Curr Med Res Opin </a:t>
            </a:r>
            <a:r>
              <a:rPr lang="en-US" sz="1100" dirty="0">
                <a:cs typeface="Arial" charset="0"/>
              </a:rPr>
              <a:t>2010; </a:t>
            </a:r>
            <a:r>
              <a:rPr lang="en-US" sz="1100" b="1" dirty="0">
                <a:cs typeface="Arial" charset="0"/>
              </a:rPr>
              <a:t>26</a:t>
            </a:r>
            <a:r>
              <a:rPr lang="en-US" sz="1100" dirty="0">
                <a:cs typeface="Arial" charset="0"/>
              </a:rPr>
              <a:t>: 319–28 </a:t>
            </a:r>
          </a:p>
          <a:p>
            <a:endParaRPr lang="en-GB" b="0" i="0" dirty="0" smtClean="0"/>
          </a:p>
        </p:txBody>
      </p:sp>
      <p:sp>
        <p:nvSpPr>
          <p:cNvPr id="4" name="Slide Number Placeholder 3"/>
          <p:cNvSpPr>
            <a:spLocks noGrp="1"/>
          </p:cNvSpPr>
          <p:nvPr>
            <p:ph type="sldNum" sz="quarter" idx="5"/>
          </p:nvPr>
        </p:nvSpPr>
        <p:spPr/>
        <p:txBody>
          <a:bodyPr/>
          <a:lstStyle/>
          <a:p>
            <a:pPr>
              <a:defRPr/>
            </a:pPr>
            <a:fld id="{BDDEC933-A278-4BFE-ACE1-1866ABA4AC5D}" type="slidenum">
              <a:rPr lang="en-GB" smtClean="0"/>
              <a:pPr>
                <a:defRPr/>
              </a:pPr>
              <a:t>27</a:t>
            </a:fld>
            <a:endParaRPr lang="en-GB" dirty="0"/>
          </a:p>
        </p:txBody>
      </p:sp>
    </p:spTree>
    <p:extLst>
      <p:ext uri="{BB962C8B-B14F-4D97-AF65-F5344CB8AC3E}">
        <p14:creationId xmlns:p14="http://schemas.microsoft.com/office/powerpoint/2010/main" val="10679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7771"/>
            <a:r>
              <a:rPr lang="en-GB" b="1" dirty="0" smtClean="0"/>
              <a:t>Patient focus groups, surveys and questionnaires reveal that ITP substantially impacts work, social activities, functional and emotional health</a:t>
            </a:r>
            <a:endParaRPr lang="en-GB" b="1" baseline="30000" dirty="0" smtClean="0"/>
          </a:p>
          <a:p>
            <a:pPr defTabSz="867771"/>
            <a:endParaRPr lang="en-GB" dirty="0" smtClean="0"/>
          </a:p>
          <a:p>
            <a:pPr defTabSz="867771"/>
            <a:r>
              <a:rPr lang="en-GB" dirty="0" smtClean="0"/>
              <a:t>In 2008, a study involving literature searches and focus groups with adult ITP patients were conducted to identify areas of health-related quality of life (HRQoL) affected by ITP. Published literature was reviewed to identify key HRQoL issues and existing questionnaires used to assess HRQoL. Focus group transcripts were reviewed, and common themes were extracted by grouping conceptual categories that described the impact on HRQoL.</a:t>
            </a:r>
            <a:endParaRPr lang="en-GB" baseline="30000" dirty="0" smtClean="0"/>
          </a:p>
          <a:p>
            <a:pPr defTabSz="867771"/>
            <a:endParaRPr lang="en-GB" dirty="0" smtClean="0"/>
          </a:p>
          <a:p>
            <a:pPr defTabSz="867771"/>
            <a:r>
              <a:rPr lang="en-GB" dirty="0" smtClean="0"/>
              <a:t>Direct patient quotes were presented highlighting patient’s perspectives on symptomatology and the impact of ITP on work, social, functional, and emotional life.</a:t>
            </a:r>
          </a:p>
          <a:p>
            <a:pPr defTabSz="867771"/>
            <a:endParaRPr lang="en-GB" b="1" dirty="0" smtClean="0"/>
          </a:p>
          <a:p>
            <a:pPr defTabSz="867771"/>
            <a:r>
              <a:rPr lang="en-GB" b="1" dirty="0" smtClean="0"/>
              <a:t>Reference</a:t>
            </a:r>
          </a:p>
          <a:p>
            <a:pPr defTabSz="867771"/>
            <a:r>
              <a:rPr lang="en-GB" dirty="0" smtClean="0"/>
              <a:t>Mathias S, </a:t>
            </a:r>
            <a:r>
              <a:rPr lang="en-GB" i="1" dirty="0" smtClean="0"/>
              <a:t>et al</a:t>
            </a:r>
            <a:r>
              <a:rPr lang="en-GB" dirty="0" smtClean="0"/>
              <a:t>. </a:t>
            </a:r>
            <a:r>
              <a:rPr lang="en-US" i="1" dirty="0" smtClean="0"/>
              <a:t>Health Qual Life Outcomes</a:t>
            </a:r>
            <a:r>
              <a:rPr lang="en-US" dirty="0" smtClean="0"/>
              <a:t> 2008; </a:t>
            </a:r>
            <a:r>
              <a:rPr lang="en-US" b="1" dirty="0" smtClean="0"/>
              <a:t>6</a:t>
            </a:r>
            <a:r>
              <a:rPr lang="en-US" dirty="0" smtClean="0"/>
              <a:t>: 13</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064D1839-0A94-4038-80E1-9F8C38B60A14}" type="slidenum">
              <a:rPr lang="en-GB" smtClean="0"/>
              <a:pPr>
                <a:defRPr/>
              </a:pPr>
              <a:t>28</a:t>
            </a:fld>
            <a:endParaRPr lang="en-GB" dirty="0"/>
          </a:p>
        </p:txBody>
      </p:sp>
    </p:spTree>
    <p:extLst>
      <p:ext uri="{BB962C8B-B14F-4D97-AF65-F5344CB8AC3E}">
        <p14:creationId xmlns:p14="http://schemas.microsoft.com/office/powerpoint/2010/main" val="2441397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42379990-C3ED-4895-869D-81F1AE18C7CA}" type="slidenum">
              <a:rPr lang="en-GB" smtClean="0"/>
              <a:pPr>
                <a:defRPr/>
              </a:pPr>
              <a:t>29</a:t>
            </a:fld>
            <a:endParaRPr lang="en-GB" dirty="0"/>
          </a:p>
        </p:txBody>
      </p:sp>
    </p:spTree>
    <p:extLst>
      <p:ext uri="{BB962C8B-B14F-4D97-AF65-F5344CB8AC3E}">
        <p14:creationId xmlns:p14="http://schemas.microsoft.com/office/powerpoint/2010/main" val="76543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59756CFA-6F23-4837-BA2B-0E6CF0D5558A}" type="slidenum">
              <a:rPr lang="en-GB" smtClean="0"/>
              <a:pPr>
                <a:defRPr/>
              </a:pPr>
              <a:t>3</a:t>
            </a:fld>
            <a:endParaRPr lang="en-GB" dirty="0"/>
          </a:p>
        </p:txBody>
      </p:sp>
    </p:spTree>
    <p:extLst>
      <p:ext uri="{BB962C8B-B14F-4D97-AF65-F5344CB8AC3E}">
        <p14:creationId xmlns:p14="http://schemas.microsoft.com/office/powerpoint/2010/main" val="4226510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4D1839-0A94-4038-80E1-9F8C38B60A14}" type="slidenum">
              <a:rPr lang="en-GB" smtClean="0"/>
              <a:pPr>
                <a:defRPr/>
              </a:pPr>
              <a:t>30</a:t>
            </a:fld>
            <a:endParaRPr lang="en-GB" dirty="0"/>
          </a:p>
        </p:txBody>
      </p:sp>
    </p:spTree>
    <p:extLst>
      <p:ext uri="{BB962C8B-B14F-4D97-AF65-F5344CB8AC3E}">
        <p14:creationId xmlns:p14="http://schemas.microsoft.com/office/powerpoint/2010/main" val="3842251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xfrm>
            <a:off x="678752" y="4703956"/>
            <a:ext cx="5436902" cy="4456561"/>
          </a:xfrm>
          <a:extLst/>
        </p:spPr>
        <p:txBody>
          <a:bodyPr wrap="square" lIns="91129" tIns="45565" rIns="91129" bIns="45565" numCol="1" anchor="t" anchorCtr="0" compatLnSpc="1">
            <a:prstTxWarp prst="textNoShape">
              <a:avLst/>
            </a:prstTxWarp>
          </a:bodyPr>
          <a:lstStyle/>
          <a:p>
            <a:pPr eaLnBrk="1" hangingPunct="1">
              <a:spcBef>
                <a:spcPct val="0"/>
              </a:spcBef>
              <a:defRPr/>
            </a:pPr>
            <a:r>
              <a:rPr lang="en-GB" dirty="0"/>
              <a:t>Recently, updated guidelines have been developed using a rigorous, evidence-based approach to the location, interpretation, and presentation of the available evidence.</a:t>
            </a:r>
            <a:r>
              <a:rPr lang="en-GB" baseline="30000" dirty="0"/>
              <a:t>1,2</a:t>
            </a:r>
          </a:p>
          <a:p>
            <a:pPr eaLnBrk="1" hangingPunct="1">
              <a:spcBef>
                <a:spcPct val="0"/>
              </a:spcBef>
              <a:defRPr/>
            </a:pPr>
            <a:endParaRPr lang="en-GB" dirty="0"/>
          </a:p>
          <a:p>
            <a:pPr eaLnBrk="1" hangingPunct="1">
              <a:spcBef>
                <a:spcPct val="0"/>
              </a:spcBef>
              <a:defRPr/>
            </a:pPr>
            <a:r>
              <a:rPr lang="en-GB" dirty="0"/>
              <a:t>Historically, using immunosuppressive approaches, long-term ITP therapy has been hindered by associated toxicities and by the fact that ITP is a heterogeneous disease, in terms of severity and clinical course, with an unpredictable response to therapy.</a:t>
            </a:r>
            <a:r>
              <a:rPr lang="en-GB" baseline="30000" dirty="0"/>
              <a:t>3</a:t>
            </a:r>
            <a:endParaRPr lang="en-GB" dirty="0"/>
          </a:p>
          <a:p>
            <a:pPr eaLnBrk="1" hangingPunct="1">
              <a:spcBef>
                <a:spcPct val="0"/>
              </a:spcBef>
              <a:defRPr/>
            </a:pPr>
            <a:endParaRPr lang="en-GB" dirty="0"/>
          </a:p>
          <a:p>
            <a:pPr eaLnBrk="1" hangingPunct="1">
              <a:spcBef>
                <a:spcPct val="0"/>
              </a:spcBef>
              <a:defRPr/>
            </a:pPr>
            <a:r>
              <a:rPr lang="en-GB" b="1" dirty="0"/>
              <a:t>References</a:t>
            </a:r>
          </a:p>
          <a:p>
            <a:pPr eaLnBrk="1" hangingPunct="1">
              <a:spcBef>
                <a:spcPct val="0"/>
              </a:spcBef>
              <a:buFontTx/>
              <a:buAutoNum type="arabicPeriod"/>
              <a:defRPr/>
            </a:pPr>
            <a:r>
              <a:rPr lang="en-GB" dirty="0" smtClean="0"/>
              <a:t> Neunert </a:t>
            </a:r>
            <a:r>
              <a:rPr lang="en-GB" dirty="0"/>
              <a:t>C, </a:t>
            </a:r>
            <a:r>
              <a:rPr lang="en-GB" i="1" dirty="0"/>
              <a:t>et al. Blood </a:t>
            </a:r>
            <a:r>
              <a:rPr lang="en-GB" dirty="0"/>
              <a:t>2011; </a:t>
            </a:r>
            <a:r>
              <a:rPr lang="en-GB" b="1" dirty="0"/>
              <a:t>117</a:t>
            </a:r>
            <a:r>
              <a:rPr lang="en-GB" dirty="0"/>
              <a:t>: 4190–207</a:t>
            </a:r>
          </a:p>
          <a:p>
            <a:pPr eaLnBrk="1" hangingPunct="1">
              <a:spcBef>
                <a:spcPct val="0"/>
              </a:spcBef>
              <a:buFontTx/>
              <a:buAutoNum type="arabicPeriod"/>
              <a:defRPr/>
            </a:pPr>
            <a:r>
              <a:rPr lang="en-GB" dirty="0" smtClean="0"/>
              <a:t> Provan </a:t>
            </a:r>
            <a:r>
              <a:rPr lang="en-GB" dirty="0"/>
              <a:t>D, </a:t>
            </a:r>
            <a:r>
              <a:rPr lang="en-GB" i="1" dirty="0"/>
              <a:t>et al. Blood </a:t>
            </a:r>
            <a:r>
              <a:rPr lang="en-GB" dirty="0"/>
              <a:t>2010; </a:t>
            </a:r>
            <a:r>
              <a:rPr lang="en-GB" b="1" dirty="0"/>
              <a:t>115</a:t>
            </a:r>
            <a:r>
              <a:rPr lang="en-GB" dirty="0"/>
              <a:t>: 168</a:t>
            </a:r>
            <a:r>
              <a:rPr lang="en-GB" altLang="ja-JP" dirty="0"/>
              <a:t>–</a:t>
            </a:r>
            <a:r>
              <a:rPr lang="en-GB" dirty="0"/>
              <a:t>86</a:t>
            </a:r>
          </a:p>
          <a:p>
            <a:pPr eaLnBrk="1" hangingPunct="1">
              <a:spcBef>
                <a:spcPct val="0"/>
              </a:spcBef>
              <a:buFontTx/>
              <a:buAutoNum type="arabicPeriod"/>
              <a:defRPr/>
            </a:pPr>
            <a:r>
              <a:rPr lang="en-GB" dirty="0" smtClean="0"/>
              <a:t> Stasi </a:t>
            </a:r>
            <a:r>
              <a:rPr lang="en-GB" dirty="0"/>
              <a:t>R, Provan D. </a:t>
            </a:r>
            <a:r>
              <a:rPr lang="en-GB" i="1" dirty="0"/>
              <a:t>Mayo Clin Proc</a:t>
            </a:r>
            <a:r>
              <a:rPr lang="en-GB" dirty="0"/>
              <a:t> 2004; </a:t>
            </a:r>
            <a:r>
              <a:rPr lang="en-GB" b="1" dirty="0"/>
              <a:t>79</a:t>
            </a:r>
            <a:r>
              <a:rPr lang="en-GB" dirty="0"/>
              <a:t>: 504–22</a:t>
            </a:r>
          </a:p>
        </p:txBody>
      </p:sp>
      <p:sp>
        <p:nvSpPr>
          <p:cNvPr id="70660" name="Slide Number Placeholder 3"/>
          <p:cNvSpPr txBox="1">
            <a:spLocks noGrp="1"/>
          </p:cNvSpPr>
          <p:nvPr/>
        </p:nvSpPr>
        <p:spPr bwMode="auto">
          <a:xfrm>
            <a:off x="3848646" y="9408982"/>
            <a:ext cx="2944283" cy="495300"/>
          </a:xfrm>
          <a:prstGeom prst="rect">
            <a:avLst/>
          </a:prstGeom>
          <a:noFill/>
          <a:ln w="9525">
            <a:noFill/>
            <a:miter lim="800000"/>
            <a:headEnd/>
            <a:tailEnd/>
          </a:ln>
        </p:spPr>
        <p:txBody>
          <a:bodyPr lIns="91129" tIns="45565" rIns="91129" bIns="45565" anchor="b"/>
          <a:lstStyle/>
          <a:p>
            <a:pPr algn="r"/>
            <a:fld id="{EC5C2039-4795-4E31-9686-F578E57773C2}" type="slidenum">
              <a:rPr lang="en-GB" sz="1200">
                <a:latin typeface="Arial" charset="0"/>
                <a:ea typeface="MS PGothic" pitchFamily="34" charset="-128"/>
              </a:rPr>
              <a:pPr algn="r"/>
              <a:t>31</a:t>
            </a:fld>
            <a:endParaRPr lang="en-GB" sz="1200" dirty="0">
              <a:latin typeface="Arial" charset="0"/>
              <a:ea typeface="MS PGothic" pitchFamily="34" charset="-128"/>
            </a:endParaRPr>
          </a:p>
        </p:txBody>
      </p:sp>
      <p:sp>
        <p:nvSpPr>
          <p:cNvPr id="2" name="Slide Number Placeholder 1"/>
          <p:cNvSpPr>
            <a:spLocks noGrp="1"/>
          </p:cNvSpPr>
          <p:nvPr>
            <p:ph type="sldNum" sz="quarter" idx="5"/>
          </p:nvPr>
        </p:nvSpPr>
        <p:spPr/>
        <p:txBody>
          <a:bodyPr/>
          <a:lstStyle/>
          <a:p>
            <a:pPr>
              <a:defRPr/>
            </a:pPr>
            <a:fld id="{D41C926F-CCFC-4A12-AF3C-48998F08D31A}" type="slidenum">
              <a:rPr lang="en-GB" smtClean="0"/>
              <a:pPr>
                <a:defRPr/>
              </a:pPr>
              <a:t>31</a:t>
            </a:fld>
            <a:endParaRPr lang="en-GB" dirty="0"/>
          </a:p>
        </p:txBody>
      </p:sp>
    </p:spTree>
    <p:extLst>
      <p:ext uri="{BB962C8B-B14F-4D97-AF65-F5344CB8AC3E}">
        <p14:creationId xmlns:p14="http://schemas.microsoft.com/office/powerpoint/2010/main" val="1610897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r>
              <a:rPr lang="en-GB" b="1" dirty="0" smtClean="0"/>
              <a:t>The need to treat patients with ITP is dependent on several factors </a:t>
            </a:r>
            <a:r>
              <a:rPr lang="en-GB" dirty="0" smtClean="0"/>
              <a:t>(as listed in the slide)</a:t>
            </a:r>
          </a:p>
          <a:p>
            <a:pPr>
              <a:defRPr/>
            </a:pPr>
            <a:endParaRPr lang="en-GB" dirty="0" smtClean="0"/>
          </a:p>
          <a:p>
            <a:pPr>
              <a:defRPr/>
            </a:pPr>
            <a:r>
              <a:rPr lang="en-GB" dirty="0" smtClean="0"/>
              <a:t>The </a:t>
            </a:r>
            <a:r>
              <a:rPr lang="en-GB" dirty="0"/>
              <a:t>only patients with an unequivocal requirement for treatment are those with severe bleeding and/or extremely low platelet </a:t>
            </a:r>
            <a:r>
              <a:rPr lang="en-GB" dirty="0" smtClean="0"/>
              <a:t>counts.</a:t>
            </a:r>
            <a:r>
              <a:rPr lang="en-GB" baseline="30000" dirty="0" smtClean="0"/>
              <a:t>1</a:t>
            </a:r>
            <a:endParaRPr lang="en-GB" baseline="30000" dirty="0"/>
          </a:p>
          <a:p>
            <a:pPr>
              <a:defRPr/>
            </a:pPr>
            <a:endParaRPr lang="en-GB" dirty="0"/>
          </a:p>
          <a:p>
            <a:pPr>
              <a:defRPr/>
            </a:pPr>
            <a:r>
              <a:rPr lang="en-GB" dirty="0" smtClean="0"/>
              <a:t>Treatment </a:t>
            </a:r>
            <a:r>
              <a:rPr lang="en-GB" dirty="0"/>
              <a:t>is rarely indicated in patients with platelet counts &gt;50 x 10</a:t>
            </a:r>
            <a:r>
              <a:rPr lang="en-GB" baseline="30000" dirty="0"/>
              <a:t>9</a:t>
            </a:r>
            <a:r>
              <a:rPr lang="en-GB" dirty="0"/>
              <a:t>/L in the absence of concomitant risk factors, trauma or </a:t>
            </a:r>
            <a:r>
              <a:rPr lang="en-GB" dirty="0" smtClean="0"/>
              <a:t>surgery.</a:t>
            </a:r>
            <a:r>
              <a:rPr lang="en-GB" baseline="30000" dirty="0" smtClean="0"/>
              <a:t>2</a:t>
            </a:r>
            <a:endParaRPr lang="en-GB" baseline="30000" dirty="0"/>
          </a:p>
          <a:p>
            <a:pPr>
              <a:defRPr/>
            </a:pPr>
            <a:endParaRPr lang="en-GB" dirty="0"/>
          </a:p>
          <a:p>
            <a:pPr>
              <a:defRPr/>
            </a:pPr>
            <a:r>
              <a:rPr lang="en-GB" dirty="0"/>
              <a:t>Treatment of newly diagnosed adult patients or of patients requiring treatment for the first time is aimed at the rapid attainment of a platelet count </a:t>
            </a:r>
            <a:r>
              <a:rPr lang="en-GB" dirty="0" smtClean="0"/>
              <a:t>that reduces </a:t>
            </a:r>
            <a:r>
              <a:rPr lang="en-GB" dirty="0"/>
              <a:t>the risk of bleeding </a:t>
            </a:r>
            <a:r>
              <a:rPr lang="en-GB" dirty="0" smtClean="0"/>
              <a:t>and/or </a:t>
            </a:r>
            <a:r>
              <a:rPr lang="en-GB" dirty="0"/>
              <a:t>haemorrhage, with a generally acceptable level of treatment-related toxicity and quality of </a:t>
            </a:r>
            <a:r>
              <a:rPr lang="en-GB" dirty="0" smtClean="0"/>
              <a:t>life.</a:t>
            </a:r>
            <a:r>
              <a:rPr lang="en-GB" baseline="30000" dirty="0" smtClean="0"/>
              <a:t>3</a:t>
            </a:r>
            <a:endParaRPr lang="en-GB" dirty="0"/>
          </a:p>
          <a:p>
            <a:pPr>
              <a:defRPr/>
            </a:pPr>
            <a:endParaRPr lang="en-GB" b="1" dirty="0"/>
          </a:p>
          <a:p>
            <a:pPr>
              <a:defRPr/>
            </a:pPr>
            <a:r>
              <a:rPr lang="en-GB" b="1" dirty="0"/>
              <a:t>References</a:t>
            </a:r>
          </a:p>
          <a:p>
            <a:pPr>
              <a:buFontTx/>
              <a:buAutoNum type="arabicPeriod"/>
              <a:defRPr/>
            </a:pPr>
            <a:r>
              <a:rPr lang="de-DE" dirty="0">
                <a:ea typeface="ＭＳ Ｐゴシック" pitchFamily="34" charset="-128"/>
                <a:cs typeface="Times New Roman" pitchFamily="18" charset="0"/>
              </a:rPr>
              <a:t> Stasi R, Provan D</a:t>
            </a:r>
            <a:r>
              <a:rPr lang="de-DE" i="1" dirty="0">
                <a:ea typeface="ＭＳ Ｐゴシック" pitchFamily="34" charset="-128"/>
                <a:cs typeface="Times New Roman" pitchFamily="18" charset="0"/>
              </a:rPr>
              <a:t>. Mayo Clin Proc</a:t>
            </a:r>
            <a:r>
              <a:rPr lang="de-DE" dirty="0">
                <a:ea typeface="ＭＳ Ｐゴシック" pitchFamily="34" charset="-128"/>
                <a:cs typeface="Times New Roman" pitchFamily="18" charset="0"/>
              </a:rPr>
              <a:t> 2004; </a:t>
            </a:r>
            <a:r>
              <a:rPr lang="de-DE" b="1" dirty="0">
                <a:ea typeface="ＭＳ Ｐゴシック" pitchFamily="34" charset="-128"/>
                <a:cs typeface="Times New Roman" pitchFamily="18" charset="0"/>
              </a:rPr>
              <a:t>79</a:t>
            </a:r>
            <a:r>
              <a:rPr lang="de-DE" dirty="0">
                <a:ea typeface="ＭＳ Ｐゴシック" pitchFamily="34" charset="-128"/>
                <a:cs typeface="Times New Roman" pitchFamily="18" charset="0"/>
              </a:rPr>
              <a:t>: 504–22</a:t>
            </a:r>
          </a:p>
          <a:p>
            <a:pPr>
              <a:buFontTx/>
              <a:buAutoNum type="arabicPeriod"/>
              <a:defRPr/>
            </a:pPr>
            <a:r>
              <a:rPr lang="en-GB" dirty="0" smtClean="0"/>
              <a:t> Provan </a:t>
            </a:r>
            <a:r>
              <a:rPr lang="en-GB" dirty="0"/>
              <a:t>D, </a:t>
            </a:r>
            <a:r>
              <a:rPr lang="en-GB" i="1" dirty="0"/>
              <a:t>et al. Blood </a:t>
            </a:r>
            <a:r>
              <a:rPr lang="en-GB" dirty="0"/>
              <a:t>2010; </a:t>
            </a:r>
            <a:r>
              <a:rPr lang="en-GB" b="1" dirty="0"/>
              <a:t>115</a:t>
            </a:r>
            <a:r>
              <a:rPr lang="en-GB" dirty="0"/>
              <a:t>: 168</a:t>
            </a:r>
            <a:r>
              <a:rPr lang="en-GB" altLang="ja-JP" dirty="0"/>
              <a:t>–</a:t>
            </a:r>
            <a:r>
              <a:rPr lang="en-GB" dirty="0"/>
              <a:t>86</a:t>
            </a:r>
            <a:endParaRPr lang="de-DE" dirty="0">
              <a:ea typeface="ＭＳ Ｐゴシック" pitchFamily="34" charset="-128"/>
              <a:cs typeface="Times New Roman" pitchFamily="18" charset="0"/>
            </a:endParaRPr>
          </a:p>
          <a:p>
            <a:pPr>
              <a:buFontTx/>
              <a:buAutoNum type="arabicPeriod"/>
              <a:defRPr/>
            </a:pPr>
            <a:r>
              <a:rPr lang="en-GB" dirty="0"/>
              <a:t> Rodeghiero F,</a:t>
            </a:r>
            <a:r>
              <a:rPr lang="en-GB" i="1" dirty="0"/>
              <a:t> et al. Blood </a:t>
            </a:r>
            <a:r>
              <a:rPr lang="en-GB" dirty="0"/>
              <a:t>2009; </a:t>
            </a:r>
            <a:r>
              <a:rPr lang="en-GB" b="1" dirty="0"/>
              <a:t>113</a:t>
            </a:r>
            <a:r>
              <a:rPr lang="en-GB" dirty="0"/>
              <a:t>: </a:t>
            </a:r>
            <a:r>
              <a:rPr lang="en-GB" dirty="0" smtClean="0"/>
              <a:t>2386–93</a:t>
            </a:r>
            <a:endParaRPr lang="en-GB" dirty="0"/>
          </a:p>
          <a:p>
            <a:pPr>
              <a:defRPr/>
            </a:pPr>
            <a:endParaRPr lang="en-GB" sz="1000" dirty="0"/>
          </a:p>
        </p:txBody>
      </p:sp>
      <p:sp>
        <p:nvSpPr>
          <p:cNvPr id="4" name="Slide Number Placeholder 3"/>
          <p:cNvSpPr>
            <a:spLocks noGrp="1"/>
          </p:cNvSpPr>
          <p:nvPr>
            <p:ph type="sldNum" sz="quarter" idx="5"/>
          </p:nvPr>
        </p:nvSpPr>
        <p:spPr/>
        <p:txBody>
          <a:bodyPr/>
          <a:lstStyle/>
          <a:p>
            <a:pPr>
              <a:defRPr/>
            </a:pPr>
            <a:fld id="{339E2994-3CD4-40B1-AEAF-94AC51D4A0C5}" type="slidenum">
              <a:rPr lang="en-GB" smtClean="0"/>
              <a:pPr>
                <a:defRPr/>
              </a:pPr>
              <a:t>32</a:t>
            </a:fld>
            <a:endParaRPr lang="en-GB" dirty="0"/>
          </a:p>
        </p:txBody>
      </p:sp>
    </p:spTree>
    <p:extLst>
      <p:ext uri="{BB962C8B-B14F-4D97-AF65-F5344CB8AC3E}">
        <p14:creationId xmlns:p14="http://schemas.microsoft.com/office/powerpoint/2010/main" val="2914876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xfrm>
            <a:off x="679450" y="4705351"/>
            <a:ext cx="5435600" cy="4575673"/>
          </a:xfrm>
          <a:extLst/>
        </p:spPr>
        <p:txBody>
          <a:bodyPr wrap="square" numCol="1" anchor="t" anchorCtr="0" compatLnSpc="1">
            <a:prstTxWarp prst="textNoShape">
              <a:avLst/>
            </a:prstTxWarp>
          </a:bodyPr>
          <a:lstStyle/>
          <a:p>
            <a:pPr>
              <a:defRPr/>
            </a:pPr>
            <a:r>
              <a:rPr lang="en-GB" b="1" dirty="0"/>
              <a:t>Treatment is rarely indicated in patients with platelet counts &gt;50 x 10</a:t>
            </a:r>
            <a:r>
              <a:rPr lang="en-GB" b="1" baseline="30000" dirty="0"/>
              <a:t>9</a:t>
            </a:r>
            <a:r>
              <a:rPr lang="en-GB" b="1" dirty="0"/>
              <a:t>/L in the absence of the following:</a:t>
            </a:r>
            <a:r>
              <a:rPr lang="en-GB" b="1" baseline="30000" dirty="0"/>
              <a:t>1</a:t>
            </a:r>
          </a:p>
          <a:p>
            <a:pPr marL="168495" indent="-168495">
              <a:buFontTx/>
              <a:buChar char="•"/>
              <a:defRPr/>
            </a:pPr>
            <a:r>
              <a:rPr lang="en-GB" dirty="0" smtClean="0"/>
              <a:t>Bleeding </a:t>
            </a:r>
            <a:r>
              <a:rPr lang="en-GB" dirty="0"/>
              <a:t>due to platelet dysfunction or another haemostatic defect </a:t>
            </a:r>
          </a:p>
          <a:p>
            <a:pPr marL="168495" indent="-168495">
              <a:buFontTx/>
              <a:buChar char="•"/>
              <a:defRPr/>
            </a:pPr>
            <a:r>
              <a:rPr lang="en-GB" dirty="0"/>
              <a:t>Trauma</a:t>
            </a:r>
          </a:p>
          <a:p>
            <a:pPr marL="168495" indent="-168495">
              <a:buFontTx/>
              <a:buChar char="•"/>
              <a:defRPr/>
            </a:pPr>
            <a:r>
              <a:rPr lang="en-GB" dirty="0"/>
              <a:t>Surgery</a:t>
            </a:r>
          </a:p>
          <a:p>
            <a:pPr marL="168495" indent="-168495">
              <a:buFontTx/>
              <a:buChar char="•"/>
              <a:defRPr/>
            </a:pPr>
            <a:r>
              <a:rPr lang="en-GB" dirty="0"/>
              <a:t>Clearly identified comorbidities predisposing to bleeding</a:t>
            </a:r>
          </a:p>
          <a:p>
            <a:pPr marL="168495" indent="-168495">
              <a:buFontTx/>
              <a:buChar char="•"/>
              <a:defRPr/>
            </a:pPr>
            <a:r>
              <a:rPr lang="en-GB" dirty="0"/>
              <a:t>Mandated anticoagulation therapy</a:t>
            </a:r>
          </a:p>
          <a:p>
            <a:pPr marL="168495" indent="-168495">
              <a:buFontTx/>
              <a:buChar char="•"/>
              <a:defRPr/>
            </a:pPr>
            <a:r>
              <a:rPr lang="en-GB" dirty="0" smtClean="0"/>
              <a:t>Profession </a:t>
            </a:r>
            <a:r>
              <a:rPr lang="en-GB" dirty="0"/>
              <a:t>or lifestyle </a:t>
            </a:r>
            <a:r>
              <a:rPr lang="en-GB" dirty="0" smtClean="0"/>
              <a:t>predisposing patient to trauma </a:t>
            </a:r>
            <a:endParaRPr lang="en-GB" dirty="0"/>
          </a:p>
          <a:p>
            <a:pPr>
              <a:defRPr/>
            </a:pPr>
            <a:endParaRPr lang="en-GB" dirty="0" smtClean="0"/>
          </a:p>
          <a:p>
            <a:pPr>
              <a:defRPr/>
            </a:pPr>
            <a:r>
              <a:rPr lang="en-GB" dirty="0" smtClean="0"/>
              <a:t>Patient </a:t>
            </a:r>
            <a:r>
              <a:rPr lang="en-GB" dirty="0"/>
              <a:t>preference </a:t>
            </a:r>
            <a:r>
              <a:rPr lang="en-GB" dirty="0" smtClean="0"/>
              <a:t>and the impact of treatment on</a:t>
            </a:r>
            <a:r>
              <a:rPr lang="en-GB" baseline="0" dirty="0" smtClean="0"/>
              <a:t> patient quality of life </a:t>
            </a:r>
            <a:r>
              <a:rPr lang="en-GB" dirty="0" smtClean="0"/>
              <a:t>must </a:t>
            </a:r>
            <a:r>
              <a:rPr lang="en-GB" dirty="0"/>
              <a:t>also be </a:t>
            </a:r>
            <a:r>
              <a:rPr lang="en-GB" dirty="0" smtClean="0"/>
              <a:t>taken</a:t>
            </a:r>
            <a:r>
              <a:rPr lang="en-GB" baseline="0" dirty="0" smtClean="0"/>
              <a:t> into account</a:t>
            </a:r>
            <a:r>
              <a:rPr lang="en-GB" dirty="0" smtClean="0"/>
              <a:t> </a:t>
            </a:r>
            <a:r>
              <a:rPr lang="en-GB" dirty="0"/>
              <a:t>when </a:t>
            </a:r>
            <a:r>
              <a:rPr lang="en-GB" dirty="0" smtClean="0"/>
              <a:t>deciding upon </a:t>
            </a:r>
            <a:r>
              <a:rPr lang="en-GB" dirty="0"/>
              <a:t>treatment </a:t>
            </a:r>
            <a:r>
              <a:rPr lang="en-GB" dirty="0" smtClean="0"/>
              <a:t>options.</a:t>
            </a:r>
            <a:r>
              <a:rPr lang="en-GB" baseline="30000" dirty="0" smtClean="0"/>
              <a:t>2</a:t>
            </a:r>
          </a:p>
          <a:p>
            <a:pPr>
              <a:defRPr/>
            </a:pPr>
            <a:endParaRPr lang="en-GB" dirty="0"/>
          </a:p>
          <a:p>
            <a:pPr>
              <a:defRPr/>
            </a:pPr>
            <a:r>
              <a:rPr lang="en-GB" dirty="0"/>
              <a:t>Patients older than 60 years and those with previous haemorrhage have a higher bleeding risk; bleeding and infection contribute equally to </a:t>
            </a:r>
            <a:r>
              <a:rPr lang="en-GB" dirty="0" smtClean="0"/>
              <a:t>mortality.</a:t>
            </a:r>
            <a:r>
              <a:rPr lang="en-GB" baseline="30000" dirty="0" smtClean="0"/>
              <a:t>1</a:t>
            </a:r>
          </a:p>
          <a:p>
            <a:pPr>
              <a:defRPr/>
            </a:pPr>
            <a:endParaRPr lang="en-GB" dirty="0" smtClean="0"/>
          </a:p>
          <a:p>
            <a:pPr>
              <a:defRPr/>
            </a:pPr>
            <a:r>
              <a:rPr lang="en-GB" dirty="0" smtClean="0"/>
              <a:t>Platelet </a:t>
            </a:r>
            <a:r>
              <a:rPr lang="en-GB" dirty="0"/>
              <a:t>count response </a:t>
            </a:r>
            <a:r>
              <a:rPr lang="en-GB" dirty="0" smtClean="0"/>
              <a:t>to treatment is important, </a:t>
            </a:r>
            <a:r>
              <a:rPr lang="en-GB" dirty="0"/>
              <a:t>however, a treatment response should ideally reflect clinically important endpoints including bleeding and quality of life, rather than rely exclusively on platelet </a:t>
            </a:r>
            <a:r>
              <a:rPr lang="en-GB" dirty="0" smtClean="0"/>
              <a:t>count.</a:t>
            </a:r>
            <a:r>
              <a:rPr lang="en-GB" baseline="30000" dirty="0" smtClean="0"/>
              <a:t>2,3</a:t>
            </a:r>
            <a:endParaRPr lang="en-GB" dirty="0"/>
          </a:p>
          <a:p>
            <a:pPr>
              <a:defRPr/>
            </a:pPr>
            <a:endParaRPr lang="en-GB" dirty="0"/>
          </a:p>
          <a:p>
            <a:pPr>
              <a:defRPr/>
            </a:pPr>
            <a:r>
              <a:rPr lang="en-GB" b="1" dirty="0"/>
              <a:t>References</a:t>
            </a:r>
          </a:p>
          <a:p>
            <a:pPr>
              <a:buFontTx/>
              <a:buAutoNum type="arabicPeriod"/>
              <a:defRPr/>
            </a:pPr>
            <a:r>
              <a:rPr lang="en-GB" dirty="0" smtClean="0"/>
              <a:t> Provan </a:t>
            </a:r>
            <a:r>
              <a:rPr lang="en-GB" dirty="0"/>
              <a:t>D, </a:t>
            </a:r>
            <a:r>
              <a:rPr lang="en-GB" i="1" dirty="0"/>
              <a:t>et al. Blood </a:t>
            </a:r>
            <a:r>
              <a:rPr lang="en-GB" dirty="0"/>
              <a:t>2010; </a:t>
            </a:r>
            <a:r>
              <a:rPr lang="en-GB" b="1" dirty="0"/>
              <a:t>115</a:t>
            </a:r>
            <a:r>
              <a:rPr lang="en-GB" dirty="0"/>
              <a:t>: 168</a:t>
            </a:r>
            <a:r>
              <a:rPr lang="en-GB" altLang="ja-JP" dirty="0"/>
              <a:t>–</a:t>
            </a:r>
            <a:r>
              <a:rPr lang="en-GB" dirty="0"/>
              <a:t>86</a:t>
            </a:r>
          </a:p>
          <a:p>
            <a:pPr>
              <a:buFontTx/>
              <a:buAutoNum type="arabicPeriod"/>
              <a:defRPr/>
            </a:pPr>
            <a:r>
              <a:rPr lang="en-GB" dirty="0" smtClean="0"/>
              <a:t> </a:t>
            </a:r>
            <a:r>
              <a:rPr lang="de-DE" dirty="0">
                <a:ea typeface="MS PGothic" pitchFamily="34" charset="-128"/>
                <a:cs typeface="Times New Roman" pitchFamily="18" charset="0"/>
              </a:rPr>
              <a:t>Matzdorff A, </a:t>
            </a:r>
            <a:r>
              <a:rPr lang="de-DE" i="1" dirty="0">
                <a:ea typeface="MS PGothic" pitchFamily="34" charset="-128"/>
                <a:cs typeface="Times New Roman" pitchFamily="18" charset="0"/>
              </a:rPr>
              <a:t>et al. Semin Hematol </a:t>
            </a:r>
            <a:r>
              <a:rPr lang="de-DE" dirty="0">
                <a:ea typeface="MS PGothic" pitchFamily="34" charset="-128"/>
                <a:cs typeface="Times New Roman" pitchFamily="18" charset="0"/>
              </a:rPr>
              <a:t>2013</a:t>
            </a:r>
            <a:r>
              <a:rPr lang="de-DE" dirty="0" smtClean="0">
                <a:ea typeface="MS PGothic" pitchFamily="34" charset="-128"/>
                <a:cs typeface="Times New Roman" pitchFamily="18" charset="0"/>
              </a:rPr>
              <a:t>; </a:t>
            </a:r>
            <a:r>
              <a:rPr lang="de-DE" b="1" dirty="0" smtClean="0">
                <a:ea typeface="MS PGothic" pitchFamily="34" charset="-128"/>
                <a:cs typeface="Times New Roman" pitchFamily="18" charset="0"/>
              </a:rPr>
              <a:t>50</a:t>
            </a:r>
            <a:r>
              <a:rPr lang="de-DE" dirty="0" smtClean="0">
                <a:ea typeface="MS PGothic" pitchFamily="34" charset="-128"/>
                <a:cs typeface="Times New Roman" pitchFamily="18" charset="0"/>
              </a:rPr>
              <a:t>: S12–7</a:t>
            </a:r>
            <a:endParaRPr lang="en-GB" dirty="0" smtClean="0"/>
          </a:p>
          <a:p>
            <a:pPr>
              <a:buFontTx/>
              <a:buAutoNum type="arabicPeriod"/>
              <a:defRPr/>
            </a:pPr>
            <a:r>
              <a:rPr lang="en-GB" dirty="0" smtClean="0"/>
              <a:t> Rodeghiero </a:t>
            </a:r>
            <a:r>
              <a:rPr lang="en-GB" dirty="0"/>
              <a:t>F,</a:t>
            </a:r>
            <a:r>
              <a:rPr lang="en-GB" i="1" dirty="0"/>
              <a:t> et al. Blood </a:t>
            </a:r>
            <a:r>
              <a:rPr lang="en-GB" dirty="0"/>
              <a:t>2009; </a:t>
            </a:r>
            <a:r>
              <a:rPr lang="en-GB" b="1" dirty="0"/>
              <a:t>113</a:t>
            </a:r>
            <a:r>
              <a:rPr lang="en-GB" dirty="0"/>
              <a:t>: 2386–93</a:t>
            </a:r>
          </a:p>
          <a:p>
            <a:pPr>
              <a:buFontTx/>
              <a:buAutoNum type="arabicPeriod"/>
              <a:defRPr/>
            </a:pPr>
            <a:endParaRPr lang="en-GB" dirty="0"/>
          </a:p>
        </p:txBody>
      </p:sp>
      <p:sp>
        <p:nvSpPr>
          <p:cNvPr id="4" name="Slide Number Placeholder 3"/>
          <p:cNvSpPr>
            <a:spLocks noGrp="1"/>
          </p:cNvSpPr>
          <p:nvPr>
            <p:ph type="sldNum" sz="quarter" idx="5"/>
          </p:nvPr>
        </p:nvSpPr>
        <p:spPr/>
        <p:txBody>
          <a:bodyPr/>
          <a:lstStyle/>
          <a:p>
            <a:pPr>
              <a:defRPr/>
            </a:pPr>
            <a:fld id="{E3AD844F-9112-490B-94B5-C8EE1459F3FC}" type="slidenum">
              <a:rPr lang="en-GB" smtClean="0"/>
              <a:pPr>
                <a:defRPr/>
              </a:pPr>
              <a:t>33</a:t>
            </a:fld>
            <a:endParaRPr lang="en-GB" dirty="0"/>
          </a:p>
        </p:txBody>
      </p:sp>
    </p:spTree>
    <p:extLst>
      <p:ext uri="{BB962C8B-B14F-4D97-AF65-F5344CB8AC3E}">
        <p14:creationId xmlns:p14="http://schemas.microsoft.com/office/powerpoint/2010/main" val="3013008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657">
              <a:defRPr/>
            </a:pPr>
            <a:r>
              <a:rPr lang="en-GB" dirty="0" smtClean="0"/>
              <a:t>In the GRADE system, the assigned numeric value</a:t>
            </a:r>
            <a:r>
              <a:rPr lang="en-GB" baseline="0" dirty="0" smtClean="0"/>
              <a:t> indicates the strength of the recommendation, the letter score within the grade indicates the quality of the underlying evidence.</a:t>
            </a:r>
            <a:r>
              <a:rPr lang="en-GB" b="0" baseline="30000" dirty="0" smtClean="0"/>
              <a:t>1,2</a:t>
            </a:r>
            <a:endParaRPr lang="en-GB" b="1" baseline="30000" dirty="0" smtClean="0"/>
          </a:p>
          <a:p>
            <a:pPr defTabSz="911657">
              <a:defRPr/>
            </a:pPr>
            <a:endParaRPr lang="en-GB" b="1" baseline="30000" dirty="0" smtClean="0"/>
          </a:p>
          <a:p>
            <a:pPr eaLnBrk="1" hangingPunct="1"/>
            <a:r>
              <a:rPr lang="en-GB" b="1" dirty="0" smtClean="0"/>
              <a:t>References</a:t>
            </a:r>
          </a:p>
          <a:p>
            <a:pPr marL="227914" indent="-227914" eaLnBrk="1" hangingPunct="1">
              <a:buAutoNum type="arabicPeriod"/>
            </a:pPr>
            <a:r>
              <a:rPr lang="en-GB" dirty="0" smtClean="0"/>
              <a:t>Neunert C, </a:t>
            </a:r>
            <a:r>
              <a:rPr lang="en-GB" i="1" dirty="0" smtClean="0"/>
              <a:t>et al. Blood </a:t>
            </a:r>
            <a:r>
              <a:rPr lang="en-GB" dirty="0" smtClean="0"/>
              <a:t>2011; </a:t>
            </a:r>
            <a:r>
              <a:rPr lang="en-GB" b="1" dirty="0" smtClean="0"/>
              <a:t>117</a:t>
            </a:r>
            <a:r>
              <a:rPr lang="en-GB" dirty="0" smtClean="0"/>
              <a:t>: 4190–207</a:t>
            </a:r>
          </a:p>
          <a:p>
            <a:pPr marL="227914" indent="-227914" eaLnBrk="1" hangingPunct="1">
              <a:buAutoNum type="arabicPeriod"/>
            </a:pPr>
            <a:r>
              <a:rPr lang="en-GB" b="0" dirty="0" smtClean="0"/>
              <a:t>Guyatt</a:t>
            </a:r>
            <a:r>
              <a:rPr lang="en-GB" b="0" baseline="0" dirty="0" smtClean="0"/>
              <a:t> GH, </a:t>
            </a:r>
            <a:r>
              <a:rPr lang="en-GB" b="0" i="1" baseline="0" dirty="0" smtClean="0"/>
              <a:t>et al. Chest</a:t>
            </a:r>
            <a:r>
              <a:rPr lang="en-GB" b="0" i="0" baseline="0" dirty="0" smtClean="0"/>
              <a:t> 2008; </a:t>
            </a:r>
            <a:r>
              <a:rPr lang="en-GB" b="1" i="0" baseline="0" dirty="0" smtClean="0"/>
              <a:t>133</a:t>
            </a:r>
            <a:r>
              <a:rPr lang="en-GB" b="0" i="0" baseline="0" dirty="0" smtClean="0"/>
              <a:t>: 123S-31S</a:t>
            </a:r>
            <a:endParaRPr lang="en-GB" b="0" dirty="0" smtClean="0"/>
          </a:p>
        </p:txBody>
      </p:sp>
      <p:sp>
        <p:nvSpPr>
          <p:cNvPr id="4" name="Slide Number Placeholder 3"/>
          <p:cNvSpPr>
            <a:spLocks noGrp="1"/>
          </p:cNvSpPr>
          <p:nvPr>
            <p:ph type="sldNum" sz="quarter" idx="10"/>
          </p:nvPr>
        </p:nvSpPr>
        <p:spPr/>
        <p:txBody>
          <a:bodyPr/>
          <a:lstStyle/>
          <a:p>
            <a:pPr>
              <a:defRPr/>
            </a:pPr>
            <a:fld id="{064D1839-0A94-4038-80E1-9F8C38B60A14}" type="slidenum">
              <a:rPr lang="en-GB" smtClean="0"/>
              <a:pPr>
                <a:defRPr/>
              </a:pPr>
              <a:t>34</a:t>
            </a:fld>
            <a:endParaRPr lang="en-GB" dirty="0"/>
          </a:p>
        </p:txBody>
      </p:sp>
    </p:spTree>
    <p:extLst>
      <p:ext uri="{BB962C8B-B14F-4D97-AF65-F5344CB8AC3E}">
        <p14:creationId xmlns:p14="http://schemas.microsoft.com/office/powerpoint/2010/main" val="1212163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Aft>
                <a:spcPts val="0"/>
              </a:spcAft>
              <a:defRPr/>
            </a:pPr>
            <a:r>
              <a:rPr lang="en-US" dirty="0" smtClean="0"/>
              <a:t>Based on the pathophysiology of ITP, different treatment approaches are available, such as:</a:t>
            </a:r>
            <a:r>
              <a:rPr lang="en-US" baseline="30000" dirty="0" smtClean="0"/>
              <a:t>1</a:t>
            </a:r>
          </a:p>
          <a:p>
            <a:pPr marL="170891" indent="-170891" eaLnBrk="1" hangingPunct="1">
              <a:spcAft>
                <a:spcPts val="0"/>
              </a:spcAft>
              <a:buFont typeface="Arial" pitchFamily="34" charset="0"/>
              <a:buChar char="•"/>
              <a:defRPr/>
            </a:pPr>
            <a:endParaRPr lang="en-US" dirty="0" smtClean="0"/>
          </a:p>
          <a:p>
            <a:pPr marL="170891" indent="-170891" eaLnBrk="1" hangingPunct="1">
              <a:spcAft>
                <a:spcPts val="0"/>
              </a:spcAft>
              <a:buFont typeface="Arial" pitchFamily="34" charset="0"/>
              <a:buChar char="•"/>
              <a:defRPr/>
            </a:pPr>
            <a:r>
              <a:rPr lang="en-US" dirty="0" smtClean="0"/>
              <a:t>Inhibiting the reticuloendothelial cell clearance of antibody-coated platelets (i.e. blocking the uptake of antibody-coated platelets by phagocytes) </a:t>
            </a:r>
          </a:p>
          <a:p>
            <a:pPr marL="170891" indent="-170891" eaLnBrk="1" hangingPunct="1">
              <a:spcAft>
                <a:spcPts val="0"/>
              </a:spcAft>
              <a:buFont typeface="Arial" pitchFamily="34" charset="0"/>
              <a:buChar char="•"/>
              <a:defRPr/>
            </a:pPr>
            <a:r>
              <a:rPr lang="en-GB" dirty="0" smtClean="0"/>
              <a:t>Suppressing the production of autoantibodies and/or inhibiting macrophage-mediated destruction of opsonized platelets</a:t>
            </a:r>
            <a:endParaRPr lang="en-US" dirty="0" smtClean="0"/>
          </a:p>
          <a:p>
            <a:pPr marL="170891" indent="-170891" eaLnBrk="1" hangingPunct="1">
              <a:spcAft>
                <a:spcPts val="0"/>
              </a:spcAft>
              <a:buFont typeface="Arial" pitchFamily="34" charset="0"/>
              <a:buChar char="•"/>
              <a:defRPr/>
            </a:pPr>
            <a:r>
              <a:rPr lang="en-US" dirty="0" smtClean="0"/>
              <a:t>Enhancing the production of platelets</a:t>
            </a:r>
            <a:endParaRPr lang="en-GB" baseline="30000" dirty="0" smtClean="0"/>
          </a:p>
          <a:p>
            <a:pPr eaLnBrk="1" fontAlgn="auto" hangingPunct="1">
              <a:spcAft>
                <a:spcPts val="0"/>
              </a:spcAft>
              <a:defRPr/>
            </a:pPr>
            <a:endParaRPr lang="en-GB" dirty="0" smtClean="0"/>
          </a:p>
          <a:p>
            <a:pPr eaLnBrk="1" fontAlgn="auto" hangingPunct="1">
              <a:spcAft>
                <a:spcPts val="0"/>
              </a:spcAft>
              <a:defRPr/>
            </a:pPr>
            <a:r>
              <a:rPr lang="en-GB" dirty="0" smtClean="0"/>
              <a:t>Traditional initial treatments (i.e. first-line therapies) aimed at slowing platelet destruction include corticosteroids (such as prednisone) and intravenous immunoglobulin.</a:t>
            </a:r>
            <a:r>
              <a:rPr lang="en-GB" baseline="30000" dirty="0" smtClean="0"/>
              <a:t>2</a:t>
            </a:r>
          </a:p>
          <a:p>
            <a:pPr eaLnBrk="1" fontAlgn="auto" hangingPunct="1">
              <a:spcAft>
                <a:spcPts val="0"/>
              </a:spcAft>
              <a:defRPr/>
            </a:pPr>
            <a:endParaRPr lang="en-GB" baseline="30000" dirty="0" smtClean="0"/>
          </a:p>
          <a:p>
            <a:pPr eaLnBrk="1" hangingPunct="1">
              <a:defRPr/>
            </a:pPr>
            <a:r>
              <a:rPr lang="en-GB" dirty="0" smtClean="0"/>
              <a:t>Splenectomy was traditionally used as a common second-line therapy for chronic ITP, although the emergence of more recent therapies, such as thrombopoietin receptor agonists, is causing this choice to be re-considered where possible contraindications to splenectomy exist.</a:t>
            </a:r>
          </a:p>
          <a:p>
            <a:pPr eaLnBrk="1" hangingPunct="1">
              <a:defRPr/>
            </a:pPr>
            <a:endParaRPr lang="en-GB" dirty="0"/>
          </a:p>
          <a:p>
            <a:pPr eaLnBrk="1" hangingPunct="1">
              <a:defRPr/>
            </a:pPr>
            <a:r>
              <a:rPr lang="en-GB" dirty="0" smtClean="0"/>
              <a:t>The TPO-R agonists are the only second-line treatment to be given a Grade A recommendation from the International Consensus Report (Supplement Document 8).</a:t>
            </a:r>
            <a:r>
              <a:rPr lang="en-GB" baseline="30000" dirty="0" smtClean="0"/>
              <a:t>2</a:t>
            </a:r>
            <a:r>
              <a:rPr lang="en-GB" dirty="0" smtClean="0"/>
              <a:t> </a:t>
            </a:r>
          </a:p>
          <a:p>
            <a:pPr eaLnBrk="1" hangingPunct="1">
              <a:defRPr/>
            </a:pPr>
            <a:endParaRPr lang="en-GB" sz="1200" b="1" dirty="0"/>
          </a:p>
          <a:p>
            <a:pPr eaLnBrk="1" fontAlgn="auto" hangingPunct="1">
              <a:spcAft>
                <a:spcPts val="0"/>
              </a:spcAft>
              <a:defRPr/>
            </a:pPr>
            <a:r>
              <a:rPr lang="en-GB" b="1" dirty="0" smtClean="0"/>
              <a:t>References</a:t>
            </a:r>
          </a:p>
          <a:p>
            <a:pPr eaLnBrk="1" fontAlgn="auto" hangingPunct="1">
              <a:spcAft>
                <a:spcPts val="0"/>
              </a:spcAft>
              <a:defRPr/>
            </a:pPr>
            <a:r>
              <a:rPr lang="en-GB" dirty="0" smtClean="0">
                <a:ea typeface="ＭＳ Ｐゴシック" pitchFamily="34" charset="-128"/>
              </a:rPr>
              <a:t>1.</a:t>
            </a:r>
            <a:r>
              <a:rPr lang="en-US" dirty="0" smtClean="0">
                <a:ea typeface="ＭＳ Ｐゴシック" pitchFamily="34" charset="-128"/>
              </a:rPr>
              <a:t> Stasi R, </a:t>
            </a:r>
            <a:r>
              <a:rPr lang="en-US" i="1" dirty="0" smtClean="0">
                <a:ea typeface="ＭＳ Ｐゴシック" pitchFamily="34" charset="-128"/>
              </a:rPr>
              <a:t>et al. Thromb Haemost</a:t>
            </a:r>
            <a:r>
              <a:rPr lang="en-US" dirty="0" smtClean="0">
                <a:ea typeface="ＭＳ Ｐゴシック" pitchFamily="34" charset="-128"/>
              </a:rPr>
              <a:t> 2008; </a:t>
            </a:r>
            <a:r>
              <a:rPr lang="en-US" b="1" dirty="0" smtClean="0">
                <a:ea typeface="ＭＳ Ｐゴシック" pitchFamily="34" charset="-128"/>
              </a:rPr>
              <a:t>99:</a:t>
            </a:r>
            <a:r>
              <a:rPr lang="en-US" dirty="0" smtClean="0">
                <a:ea typeface="ＭＳ Ｐゴシック" pitchFamily="34" charset="-128"/>
              </a:rPr>
              <a:t> 4</a:t>
            </a:r>
            <a:r>
              <a:rPr lang="nl-NL" dirty="0" smtClean="0">
                <a:ea typeface="ＭＳ Ｐゴシック" pitchFamily="34" charset="-128"/>
              </a:rPr>
              <a:t>–</a:t>
            </a:r>
            <a:r>
              <a:rPr lang="en-US" dirty="0" smtClean="0">
                <a:ea typeface="ＭＳ Ｐゴシック" pitchFamily="34" charset="-128"/>
              </a:rPr>
              <a:t>13</a:t>
            </a:r>
            <a:endParaRPr lang="en-GB" dirty="0" smtClean="0"/>
          </a:p>
          <a:p>
            <a:pPr defTabSz="911657" eaLnBrk="1" fontAlgn="auto" hangingPunct="1">
              <a:spcAft>
                <a:spcPts val="0"/>
              </a:spcAft>
              <a:defRPr/>
            </a:pPr>
            <a:r>
              <a:rPr lang="en-GB" dirty="0" smtClean="0"/>
              <a:t>2. Provan D, </a:t>
            </a:r>
            <a:r>
              <a:rPr lang="en-GB" i="1" dirty="0" smtClean="0"/>
              <a:t>et al</a:t>
            </a:r>
            <a:r>
              <a:rPr lang="en-GB" dirty="0" smtClean="0"/>
              <a:t>. </a:t>
            </a:r>
            <a:r>
              <a:rPr lang="en-GB" i="1" dirty="0" smtClean="0"/>
              <a:t>Blood </a:t>
            </a:r>
            <a:r>
              <a:rPr lang="en-GB" dirty="0" smtClean="0"/>
              <a:t>2010; </a:t>
            </a:r>
            <a:r>
              <a:rPr lang="en-GB" b="1" dirty="0" smtClean="0"/>
              <a:t>115</a:t>
            </a:r>
            <a:r>
              <a:rPr lang="en-GB" dirty="0" smtClean="0"/>
              <a:t>: 168</a:t>
            </a:r>
            <a:r>
              <a:rPr lang="en-GB" altLang="ja-JP" dirty="0" smtClean="0"/>
              <a:t>–</a:t>
            </a:r>
            <a:r>
              <a:rPr lang="en-GB" dirty="0" smtClean="0"/>
              <a:t>86</a:t>
            </a:r>
            <a:r>
              <a:rPr lang="en-GB" sz="1200" dirty="0"/>
              <a:t> </a:t>
            </a:r>
            <a:endParaRPr lang="en-GB" dirty="0" smtClean="0"/>
          </a:p>
          <a:p>
            <a:pPr defTabSz="911657">
              <a:defRPr/>
            </a:pPr>
            <a:endParaRPr lang="en-GB" b="0" dirty="0" smtClean="0"/>
          </a:p>
        </p:txBody>
      </p:sp>
      <p:sp>
        <p:nvSpPr>
          <p:cNvPr id="4" name="Slide Number Placeholder 3"/>
          <p:cNvSpPr>
            <a:spLocks noGrp="1"/>
          </p:cNvSpPr>
          <p:nvPr>
            <p:ph type="sldNum" sz="quarter" idx="10"/>
          </p:nvPr>
        </p:nvSpPr>
        <p:spPr/>
        <p:txBody>
          <a:bodyPr/>
          <a:lstStyle/>
          <a:p>
            <a:pPr>
              <a:defRPr/>
            </a:pPr>
            <a:fld id="{064D1839-0A94-4038-80E1-9F8C38B60A14}" type="slidenum">
              <a:rPr lang="en-GB" smtClean="0"/>
              <a:pPr>
                <a:defRPr/>
              </a:pPr>
              <a:t>35</a:t>
            </a:fld>
            <a:endParaRPr lang="en-GB" dirty="0"/>
          </a:p>
        </p:txBody>
      </p:sp>
    </p:spTree>
    <p:extLst>
      <p:ext uri="{BB962C8B-B14F-4D97-AF65-F5344CB8AC3E}">
        <p14:creationId xmlns:p14="http://schemas.microsoft.com/office/powerpoint/2010/main" val="594949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r>
              <a:rPr lang="en-GB" dirty="0"/>
              <a:t>ASH guidelines recommend the following options for emergency treatment of severe bleeding in adults with ITP</a:t>
            </a:r>
            <a:r>
              <a:rPr lang="en-GB" dirty="0" smtClean="0"/>
              <a:t>:</a:t>
            </a:r>
          </a:p>
          <a:p>
            <a:pPr>
              <a:defRPr/>
            </a:pPr>
            <a:endParaRPr lang="en-GB" dirty="0"/>
          </a:p>
          <a:p>
            <a:pPr marL="170891" indent="-170891">
              <a:buFont typeface="Arial" pitchFamily="34" charset="0"/>
              <a:buChar char="•"/>
              <a:defRPr/>
            </a:pPr>
            <a:r>
              <a:rPr lang="en-GB" dirty="0"/>
              <a:t>Intravenous </a:t>
            </a:r>
            <a:r>
              <a:rPr lang="en-GB" dirty="0" smtClean="0"/>
              <a:t>immunoglobulin, </a:t>
            </a:r>
            <a:r>
              <a:rPr lang="en-GB" dirty="0"/>
              <a:t>alone or in combination with corticosteroids</a:t>
            </a:r>
          </a:p>
          <a:p>
            <a:pPr marL="170891" indent="-170891">
              <a:buFont typeface="Arial" pitchFamily="34" charset="0"/>
              <a:buChar char="•"/>
              <a:defRPr/>
            </a:pPr>
            <a:r>
              <a:rPr lang="en-GB" dirty="0"/>
              <a:t>Platelet transfusions </a:t>
            </a:r>
          </a:p>
          <a:p>
            <a:pPr>
              <a:defRPr/>
            </a:pPr>
            <a:endParaRPr lang="en-GB" dirty="0"/>
          </a:p>
          <a:p>
            <a:pPr>
              <a:defRPr/>
            </a:pPr>
            <a:r>
              <a:rPr lang="en-GB" b="1" dirty="0"/>
              <a:t>Reference</a:t>
            </a:r>
          </a:p>
          <a:p>
            <a:pPr>
              <a:defRPr/>
            </a:pPr>
            <a:r>
              <a:rPr lang="en-GB" dirty="0"/>
              <a:t>Neunert C, </a:t>
            </a:r>
            <a:r>
              <a:rPr lang="en-GB" i="1" dirty="0"/>
              <a:t>et al. Blood </a:t>
            </a:r>
            <a:r>
              <a:rPr lang="en-GB" dirty="0"/>
              <a:t>2011; </a:t>
            </a:r>
            <a:r>
              <a:rPr lang="en-GB" b="1" dirty="0"/>
              <a:t>117</a:t>
            </a:r>
            <a:r>
              <a:rPr lang="en-GB" dirty="0"/>
              <a:t>: 4190–207</a:t>
            </a:r>
            <a:endParaRPr lang="it-IT" dirty="0">
              <a:ea typeface="ＭＳ Ｐゴシック" pitchFamily="34" charset="-128"/>
            </a:endParaRPr>
          </a:p>
          <a:p>
            <a:pPr>
              <a:defRPr/>
            </a:pPr>
            <a:endParaRPr lang="en-GB" sz="1400" dirty="0"/>
          </a:p>
        </p:txBody>
      </p:sp>
      <p:sp>
        <p:nvSpPr>
          <p:cNvPr id="4" name="Slide Number Placeholder 3"/>
          <p:cNvSpPr>
            <a:spLocks noGrp="1"/>
          </p:cNvSpPr>
          <p:nvPr>
            <p:ph type="sldNum" sz="quarter" idx="5"/>
          </p:nvPr>
        </p:nvSpPr>
        <p:spPr/>
        <p:txBody>
          <a:bodyPr/>
          <a:lstStyle/>
          <a:p>
            <a:pPr>
              <a:defRPr/>
            </a:pPr>
            <a:fld id="{B81EC08A-1968-4A5C-B004-1A263DCF1535}" type="slidenum">
              <a:rPr lang="en-GB" smtClean="0"/>
              <a:pPr>
                <a:defRPr/>
              </a:pPr>
              <a:t>36</a:t>
            </a:fld>
            <a:endParaRPr lang="en-GB" dirty="0"/>
          </a:p>
        </p:txBody>
      </p:sp>
    </p:spTree>
    <p:extLst>
      <p:ext uri="{BB962C8B-B14F-4D97-AF65-F5344CB8AC3E}">
        <p14:creationId xmlns:p14="http://schemas.microsoft.com/office/powerpoint/2010/main" val="2251549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890588" y="344488"/>
            <a:ext cx="4691062" cy="3517900"/>
          </a:xfrm>
          <a:ln/>
        </p:spPr>
      </p:sp>
      <p:sp>
        <p:nvSpPr>
          <p:cNvPr id="95235" name="Notes Placeholder 2"/>
          <p:cNvSpPr>
            <a:spLocks noGrp="1"/>
          </p:cNvSpPr>
          <p:nvPr>
            <p:ph type="body" idx="1"/>
          </p:nvPr>
        </p:nvSpPr>
        <p:spPr>
          <a:xfrm>
            <a:off x="727006" y="4465372"/>
            <a:ext cx="5731651" cy="422031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07156" indent="-107156"/>
            <a:endParaRPr lang="en-US" dirty="0"/>
          </a:p>
        </p:txBody>
      </p:sp>
      <p:sp>
        <p:nvSpPr>
          <p:cNvPr id="4" name="Slide Number Placeholder 3"/>
          <p:cNvSpPr>
            <a:spLocks noGrp="1"/>
          </p:cNvSpPr>
          <p:nvPr>
            <p:ph type="sldNum" sz="quarter" idx="5"/>
          </p:nvPr>
        </p:nvSpPr>
        <p:spPr>
          <a:xfrm>
            <a:off x="3403601" y="8816175"/>
            <a:ext cx="3105348" cy="468959"/>
          </a:xfrm>
        </p:spPr>
        <p:txBody>
          <a:bodyPr/>
          <a:lstStyle/>
          <a:p>
            <a:fld id="{87D30C4A-DCCF-B348-913E-57FF9D3F82F6}"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95755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xfrm>
            <a:off x="680562" y="4687392"/>
            <a:ext cx="5444490" cy="5036888"/>
          </a:xfrm>
          <a:noFill/>
        </p:spPr>
        <p:txBody>
          <a:bodyPr wrap="square" numCol="1" anchor="t" anchorCtr="0" compatLnSpc="1">
            <a:prstTxWarp prst="textNoShape">
              <a:avLst/>
            </a:prstTxWarp>
          </a:bodyPr>
          <a:lstStyle/>
          <a:p>
            <a:r>
              <a:rPr lang="en-GB" sz="1000" b="1" dirty="0"/>
              <a:t>ITP is an immune-mediated acquired disease associated with a low platelet count and an increased risk of bleeding</a:t>
            </a:r>
            <a:r>
              <a:rPr lang="en-GB" sz="1000" b="1" baseline="30000" dirty="0"/>
              <a:t>1</a:t>
            </a:r>
            <a:endParaRPr lang="en-GB" sz="1000" b="1" dirty="0"/>
          </a:p>
          <a:p>
            <a:r>
              <a:rPr lang="en-US" sz="1000" dirty="0"/>
              <a:t>Platelets play an important role in coagulation. An insufficient number of platelets can adversely affect the body’s ability to control bleeding from cuts and wounds. </a:t>
            </a:r>
            <a:r>
              <a:rPr lang="en-GB" sz="1000" dirty="0"/>
              <a:t>ITP is characterised by a transient or persistent decrease in the platelet count and, dependent upon the degree of thrombocytopenia, an increased risk of bleeding.</a:t>
            </a:r>
            <a:r>
              <a:rPr lang="en-GB" sz="1000" baseline="30000" dirty="0"/>
              <a:t>2,3</a:t>
            </a:r>
          </a:p>
          <a:p>
            <a:endParaRPr lang="en-GB" sz="1000" dirty="0"/>
          </a:p>
          <a:p>
            <a:r>
              <a:rPr lang="en-GB" sz="1000" dirty="0"/>
              <a:t>Primary ITP is characterised by isolated thrombocytopenia (peripheral blood platelet count &lt;100 x 10</a:t>
            </a:r>
            <a:r>
              <a:rPr lang="en-GB" sz="1000" baseline="30000" dirty="0"/>
              <a:t>9</a:t>
            </a:r>
            <a:r>
              <a:rPr lang="en-GB" sz="1000" dirty="0"/>
              <a:t>/L) in the absence of other causes or disorders that may be associated with thrombocytopenia.</a:t>
            </a:r>
            <a:r>
              <a:rPr lang="en-GB" sz="1000" baseline="30000" dirty="0"/>
              <a:t>1,4</a:t>
            </a:r>
            <a:r>
              <a:rPr lang="en-GB" sz="1000" dirty="0"/>
              <a:t> The diagnosis of primary ITP remains one of exclusion;</a:t>
            </a:r>
            <a:r>
              <a:rPr lang="en-GB" sz="1000" baseline="30000" dirty="0"/>
              <a:t>1</a:t>
            </a:r>
            <a:r>
              <a:rPr lang="en-GB" sz="1000" dirty="0"/>
              <a:t> no robust clinical or laboratory parameters are currently available to establish its diagnosis with accuracy.</a:t>
            </a:r>
            <a:r>
              <a:rPr lang="en-GB" sz="1000" baseline="30000" dirty="0"/>
              <a:t>1</a:t>
            </a:r>
          </a:p>
          <a:p>
            <a:endParaRPr lang="en-GB" sz="1000" dirty="0"/>
          </a:p>
          <a:p>
            <a:r>
              <a:rPr lang="en-GB" sz="1000" dirty="0"/>
              <a:t>Secondary ITP occurs in association with other conditions, such as systemic lupus erythematosus, immunodeficiency states (e.g. immunoglobulin A deficiency), lymphoproliferative disorders (e.g. chronic lymphocytic </a:t>
            </a:r>
            <a:r>
              <a:rPr lang="en-GB" sz="1000" dirty="0">
                <a:solidFill>
                  <a:srgbClr val="000000"/>
                </a:solidFill>
                <a:ea typeface="MS PGothic" pitchFamily="34" charset="-128"/>
                <a:cs typeface="Arial" pitchFamily="34" charset="0"/>
              </a:rPr>
              <a:t>leukaemia</a:t>
            </a:r>
            <a:r>
              <a:rPr lang="en-GB" sz="1000" dirty="0"/>
              <a:t>, large granular lymphocytic leukaemia, and lymphoma); infection with human immunodeficiency virus (HIV) or hepatitis C virus (HCV), and can be induced by certain medications, such as heparin and quinidine.</a:t>
            </a:r>
            <a:r>
              <a:rPr lang="en-GB" sz="1000" baseline="30000" dirty="0"/>
              <a:t>1</a:t>
            </a:r>
          </a:p>
          <a:p>
            <a:endParaRPr lang="en-GB" sz="800" b="1" dirty="0"/>
          </a:p>
          <a:p>
            <a:r>
              <a:rPr lang="en-GB" sz="800" dirty="0"/>
              <a:t>Normal peripheral blood smear shows red blood cells and arrows to platelets. Sourced from: </a:t>
            </a:r>
            <a:r>
              <a:rPr lang="en-GB" sz="800" dirty="0">
                <a:hlinkClick r:id="rId3"/>
              </a:rPr>
              <a:t>http://studydroid.com/printerFriendlyViewPack.php?packId=474391</a:t>
            </a:r>
            <a:r>
              <a:rPr lang="en-GB" sz="800" dirty="0"/>
              <a:t> and cited from </a:t>
            </a:r>
            <a:r>
              <a:rPr lang="en-GB" sz="800" i="1" dirty="0" err="1"/>
              <a:t>Hoffbrand</a:t>
            </a:r>
            <a:r>
              <a:rPr lang="en-GB" sz="800" i="1" dirty="0"/>
              <a:t> AV: </a:t>
            </a:r>
            <a:r>
              <a:rPr lang="en-GB" sz="800" i="1" dirty="0" err="1"/>
              <a:t>Color</a:t>
            </a:r>
            <a:r>
              <a:rPr lang="en-GB" sz="800" i="1" dirty="0"/>
              <a:t> Atlas: Clinical </a:t>
            </a:r>
            <a:r>
              <a:rPr lang="en-GB" sz="800" i="1" dirty="0" err="1"/>
              <a:t>Hematology</a:t>
            </a:r>
            <a:r>
              <a:rPr lang="en-GB" sz="800" i="1" dirty="0"/>
              <a:t>, 3rd ed. St. Louis, Mosby, 2000, p 22, Fig. 1-62. Copyright permission may be required.</a:t>
            </a:r>
          </a:p>
          <a:p>
            <a:r>
              <a:rPr lang="en-GB" sz="800" dirty="0"/>
              <a:t>ITP peripheral blood smear shows a lack of platelets. Sourced from: </a:t>
            </a:r>
            <a:r>
              <a:rPr lang="en-GB" sz="800" dirty="0">
                <a:hlinkClick r:id="rId4"/>
              </a:rPr>
              <a:t>http://imagebank.hematology.org/image/2820/immune-thrombocytopenic-purpura--1?type=upload</a:t>
            </a:r>
            <a:r>
              <a:rPr lang="en-GB" sz="800" dirty="0"/>
              <a:t> (Author: Peter </a:t>
            </a:r>
            <a:r>
              <a:rPr lang="en-GB" sz="800" dirty="0" err="1"/>
              <a:t>Maslak</a:t>
            </a:r>
            <a:r>
              <a:rPr lang="en-GB" sz="800" dirty="0"/>
              <a:t>). </a:t>
            </a:r>
            <a:r>
              <a:rPr lang="en-GB" sz="800" i="1" dirty="0"/>
              <a:t>Copyright permission may be required.</a:t>
            </a:r>
          </a:p>
          <a:p>
            <a:endParaRPr lang="en-GB" sz="800" b="1" dirty="0"/>
          </a:p>
          <a:p>
            <a:r>
              <a:rPr lang="en-GB" sz="800" b="1" dirty="0"/>
              <a:t>References</a:t>
            </a:r>
          </a:p>
          <a:p>
            <a:pPr defTabSz="911657">
              <a:buFontTx/>
              <a:buAutoNum type="arabicPeriod"/>
              <a:defRPr/>
            </a:pPr>
            <a:r>
              <a:rPr lang="en-US" sz="800" dirty="0"/>
              <a:t> </a:t>
            </a:r>
            <a:r>
              <a:rPr lang="en-GB" sz="800" dirty="0"/>
              <a:t>Rodeghiero F, </a:t>
            </a:r>
            <a:r>
              <a:rPr lang="en-GB" sz="800" i="1" dirty="0"/>
              <a:t>et al</a:t>
            </a:r>
            <a:r>
              <a:rPr lang="en-GB" sz="800" dirty="0"/>
              <a:t>. </a:t>
            </a:r>
            <a:r>
              <a:rPr lang="en-GB" sz="800" i="1" dirty="0"/>
              <a:t>Blood</a:t>
            </a:r>
            <a:r>
              <a:rPr lang="en-GB" sz="800" dirty="0"/>
              <a:t> 2009; </a:t>
            </a:r>
            <a:r>
              <a:rPr lang="en-GB" sz="800" b="1" dirty="0"/>
              <a:t>113</a:t>
            </a:r>
            <a:r>
              <a:rPr lang="en-GB" sz="800" dirty="0"/>
              <a:t>: 2386–93</a:t>
            </a:r>
            <a:endParaRPr lang="en-US" altLang="ja-JP" sz="800" baseline="30000" dirty="0"/>
          </a:p>
          <a:p>
            <a:pPr>
              <a:buFontTx/>
              <a:buAutoNum type="arabicPeriod"/>
            </a:pPr>
            <a:r>
              <a:rPr lang="en-US" sz="800" dirty="0"/>
              <a:t> Stasi R, Provan D. </a:t>
            </a:r>
            <a:r>
              <a:rPr lang="en-US" sz="800" i="1" dirty="0"/>
              <a:t>Mayo Clin Proc</a:t>
            </a:r>
            <a:r>
              <a:rPr lang="en-US" sz="800" dirty="0"/>
              <a:t> 2004; </a:t>
            </a:r>
            <a:r>
              <a:rPr lang="en-US" sz="800" b="1" dirty="0"/>
              <a:t>79</a:t>
            </a:r>
            <a:r>
              <a:rPr lang="en-US" sz="800" dirty="0"/>
              <a:t>: 504–22</a:t>
            </a:r>
          </a:p>
          <a:p>
            <a:pPr>
              <a:buFontTx/>
              <a:buAutoNum type="arabicPeriod"/>
            </a:pPr>
            <a:r>
              <a:rPr lang="en-US" sz="800" dirty="0"/>
              <a:t> Chang M, </a:t>
            </a:r>
            <a:r>
              <a:rPr lang="en-US" sz="800" i="1" dirty="0"/>
              <a:t>et al</a:t>
            </a:r>
            <a:r>
              <a:rPr lang="en-US" sz="800" dirty="0"/>
              <a:t>. </a:t>
            </a:r>
            <a:r>
              <a:rPr lang="en-US" sz="800" i="1" dirty="0"/>
              <a:t>Blood</a:t>
            </a:r>
            <a:r>
              <a:rPr lang="en-US" sz="800" dirty="0"/>
              <a:t> 2003; </a:t>
            </a:r>
            <a:r>
              <a:rPr lang="en-US" sz="800" b="1" dirty="0"/>
              <a:t>102</a:t>
            </a:r>
            <a:r>
              <a:rPr lang="en-US" sz="800" dirty="0"/>
              <a:t>: 887–95</a:t>
            </a:r>
          </a:p>
          <a:p>
            <a:pPr>
              <a:buFontTx/>
              <a:buAutoNum type="arabicPeriod"/>
            </a:pPr>
            <a:r>
              <a:rPr lang="en-US" sz="800" dirty="0"/>
              <a:t> </a:t>
            </a:r>
            <a:r>
              <a:rPr lang="en-GB" sz="800" dirty="0"/>
              <a:t>Cines D, Blanchette V. </a:t>
            </a:r>
            <a:r>
              <a:rPr lang="en-GB" sz="800" i="1" dirty="0"/>
              <a:t>N Engl J Med</a:t>
            </a:r>
            <a:r>
              <a:rPr lang="en-GB" sz="800" dirty="0"/>
              <a:t> 2002; </a:t>
            </a:r>
            <a:r>
              <a:rPr lang="en-GB" sz="800" b="1" dirty="0"/>
              <a:t>346</a:t>
            </a:r>
            <a:r>
              <a:rPr lang="en-GB" sz="800" dirty="0"/>
              <a:t>: 995</a:t>
            </a:r>
            <a:r>
              <a:rPr lang="en-GB" sz="800" dirty="0">
                <a:sym typeface="Symbol" pitchFamily="18" charset="2"/>
              </a:rPr>
              <a:t></a:t>
            </a:r>
            <a:r>
              <a:rPr lang="en-GB" sz="800" dirty="0"/>
              <a:t>1008 </a:t>
            </a:r>
          </a:p>
        </p:txBody>
      </p:sp>
      <p:sp>
        <p:nvSpPr>
          <p:cNvPr id="4" name="Slide Number Placeholder 3"/>
          <p:cNvSpPr>
            <a:spLocks noGrp="1"/>
          </p:cNvSpPr>
          <p:nvPr>
            <p:ph type="sldNum" sz="quarter" idx="5"/>
          </p:nvPr>
        </p:nvSpPr>
        <p:spPr/>
        <p:txBody>
          <a:bodyPr/>
          <a:lstStyle/>
          <a:p>
            <a:pPr>
              <a:defRPr/>
            </a:pPr>
            <a:fld id="{CF6A10C6-B9B7-4585-8AAC-7BB2F506B25E}" type="slidenum">
              <a:rPr lang="en-GB" smtClean="0"/>
              <a:pPr>
                <a:defRPr/>
              </a:pPr>
              <a:t>4</a:t>
            </a:fld>
            <a:endParaRPr lang="en-GB" dirty="0"/>
          </a:p>
        </p:txBody>
      </p:sp>
    </p:spTree>
    <p:extLst>
      <p:ext uri="{BB962C8B-B14F-4D97-AF65-F5344CB8AC3E}">
        <p14:creationId xmlns:p14="http://schemas.microsoft.com/office/powerpoint/2010/main" val="2321335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57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b="1" dirty="0" smtClean="0">
                <a:ea typeface="MS PGothic" pitchFamily="34" charset="-128"/>
              </a:rPr>
              <a:t>The prognosis for ITP varies considerably with classification</a:t>
            </a:r>
          </a:p>
          <a:p>
            <a:pPr eaLnBrk="1" hangingPunct="1">
              <a:spcBef>
                <a:spcPct val="0"/>
              </a:spcBef>
            </a:pPr>
            <a:endParaRPr lang="en-GB" dirty="0" smtClean="0">
              <a:ea typeface="MS PGothic" pitchFamily="34" charset="-128"/>
            </a:endParaRPr>
          </a:p>
          <a:p>
            <a:pPr eaLnBrk="1" hangingPunct="1">
              <a:spcBef>
                <a:spcPct val="0"/>
              </a:spcBef>
            </a:pPr>
            <a:r>
              <a:rPr lang="en-GB" dirty="0" smtClean="0">
                <a:ea typeface="MS PGothic" pitchFamily="34" charset="-128"/>
              </a:rPr>
              <a:t>‘Acute ITP’ was used to describe a self-limited form of the disease of approximately 6 months duration. However, an expert panel proposed in 2009 that this term be avoided due to its vague nature and retrospective definition. The International Working Group proposed to split ITP into 3 stages: newly diagnosed, persistent and chronic. </a:t>
            </a:r>
          </a:p>
          <a:p>
            <a:pPr eaLnBrk="1" hangingPunct="1">
              <a:spcBef>
                <a:spcPct val="0"/>
              </a:spcBef>
            </a:pPr>
            <a:r>
              <a:rPr lang="en-GB" dirty="0" smtClean="0">
                <a:ea typeface="MS PGothic" pitchFamily="34" charset="-128"/>
              </a:rPr>
              <a:t>The distinction between these stages is important as spontaneous remission may still occur during the ‘persistent’ stage. Therefore, it seems logical to avoid an aggressive therapeutic approach during this period (e.g. splenectomy and rituximab). </a:t>
            </a:r>
          </a:p>
          <a:p>
            <a:pPr eaLnBrk="1" hangingPunct="1">
              <a:spcBef>
                <a:spcPct val="0"/>
              </a:spcBef>
            </a:pPr>
            <a:endParaRPr lang="en-GB" dirty="0" smtClean="0">
              <a:ea typeface="MS PGothic" pitchFamily="34" charset="-128"/>
            </a:endParaRPr>
          </a:p>
          <a:p>
            <a:pPr eaLnBrk="1" hangingPunct="1">
              <a:spcBef>
                <a:spcPct val="0"/>
              </a:spcBef>
            </a:pPr>
            <a:r>
              <a:rPr lang="en-GB" dirty="0" smtClean="0">
                <a:ea typeface="MS PGothic" pitchFamily="34" charset="-128"/>
              </a:rPr>
              <a:t>ITP can become severe at any stage: ITP is considered severe if bleeding symptoms require treatment at diagnosis or additional therapeutic intervention. </a:t>
            </a:r>
          </a:p>
          <a:p>
            <a:pPr eaLnBrk="1" hangingPunct="1">
              <a:spcBef>
                <a:spcPct val="0"/>
              </a:spcBef>
            </a:pPr>
            <a:endParaRPr lang="en-GB" dirty="0" smtClean="0">
              <a:ea typeface="MS PGothic" pitchFamily="34" charset="-128"/>
            </a:endParaRPr>
          </a:p>
          <a:p>
            <a:pPr eaLnBrk="1" hangingPunct="1">
              <a:spcBef>
                <a:spcPct val="0"/>
              </a:spcBef>
            </a:pPr>
            <a:r>
              <a:rPr lang="en-GB" b="1" dirty="0" smtClean="0">
                <a:ea typeface="MS PGothic" pitchFamily="34" charset="-128"/>
              </a:rPr>
              <a:t>Reference</a:t>
            </a:r>
          </a:p>
          <a:p>
            <a:pPr eaLnBrk="1" hangingPunct="1">
              <a:spcBef>
                <a:spcPct val="0"/>
              </a:spcBef>
            </a:pPr>
            <a:r>
              <a:rPr lang="en-GB" dirty="0" smtClean="0"/>
              <a:t>Rodeghiero F, </a:t>
            </a:r>
            <a:r>
              <a:rPr lang="en-GB" i="1" dirty="0" smtClean="0"/>
              <a:t>et al</a:t>
            </a:r>
            <a:r>
              <a:rPr lang="en-GB" dirty="0" smtClean="0"/>
              <a:t>. </a:t>
            </a:r>
            <a:r>
              <a:rPr lang="en-GB" i="1" dirty="0" smtClean="0"/>
              <a:t>Blood</a:t>
            </a:r>
            <a:r>
              <a:rPr lang="en-GB" dirty="0" smtClean="0"/>
              <a:t> 2009; </a:t>
            </a:r>
            <a:r>
              <a:rPr lang="en-GB" b="1" dirty="0" smtClean="0"/>
              <a:t>113</a:t>
            </a:r>
            <a:r>
              <a:rPr lang="en-GB" dirty="0" smtClean="0"/>
              <a:t>: 2386</a:t>
            </a:r>
            <a:r>
              <a:rPr lang="en-GB" dirty="0" smtClean="0">
                <a:cs typeface="Arial" pitchFamily="34" charset="0"/>
              </a:rPr>
              <a:t>–93</a:t>
            </a:r>
            <a:endParaRPr lang="en-GB" dirty="0" smtClean="0"/>
          </a:p>
          <a:p>
            <a:pPr eaLnBrk="1" hangingPunct="1">
              <a:spcBef>
                <a:spcPct val="0"/>
              </a:spcBef>
            </a:pPr>
            <a:endParaRPr lang="en-GB" dirty="0" smtClean="0">
              <a:ea typeface="MS PGothic" pitchFamily="34" charset="-128"/>
            </a:endParaRPr>
          </a:p>
        </p:txBody>
      </p:sp>
      <p:sp>
        <p:nvSpPr>
          <p:cNvPr id="33795" name="Espace réservé du numéro de diapositive 3"/>
          <p:cNvSpPr>
            <a:spLocks noGrp="1"/>
          </p:cNvSpPr>
          <p:nvPr>
            <p:ph type="sldNum" sz="quarter" idx="5"/>
          </p:nvPr>
        </p:nvSpPr>
        <p:spPr bwMode="auto">
          <a:ln>
            <a:miter lim="800000"/>
            <a:headEnd/>
            <a:tailEnd/>
          </a:ln>
        </p:spPr>
        <p:txBody>
          <a:bodyPr/>
          <a:lstStyle/>
          <a:p>
            <a:pPr>
              <a:defRPr/>
            </a:pPr>
            <a:fld id="{71C50500-FD32-45C1-A543-8C703A8E147B}" type="slidenum">
              <a:rPr lang="fr-FR" smtClean="0">
                <a:ea typeface="ＭＳ Ｐゴシック"/>
                <a:cs typeface="ＭＳ Ｐゴシック"/>
              </a:rPr>
              <a:pPr>
                <a:defRPr/>
              </a:pPr>
              <a:t>5</a:t>
            </a:fld>
            <a:endParaRPr lang="fr-FR" dirty="0" smtClean="0">
              <a:ea typeface="ＭＳ Ｐゴシック"/>
              <a:cs typeface="ＭＳ Ｐゴシック"/>
            </a:endParaRPr>
          </a:p>
        </p:txBody>
      </p:sp>
    </p:spTree>
    <p:extLst>
      <p:ext uri="{BB962C8B-B14F-4D97-AF65-F5344CB8AC3E}">
        <p14:creationId xmlns:p14="http://schemas.microsoft.com/office/powerpoint/2010/main" val="1767444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ITP is a rare condition that is more likely to affect adult women than men</a:t>
            </a:r>
          </a:p>
          <a:p>
            <a:endParaRPr lang="en-US" b="0" dirty="0" smtClean="0"/>
          </a:p>
          <a:p>
            <a:r>
              <a:rPr lang="en-US" b="0" dirty="0" smtClean="0"/>
              <a:t>A literature search to identify primary data for the incidence</a:t>
            </a:r>
            <a:r>
              <a:rPr lang="en-US" b="0" baseline="0" dirty="0" smtClean="0"/>
              <a:t> of </a:t>
            </a:r>
            <a:r>
              <a:rPr lang="en-US" b="0" dirty="0" smtClean="0"/>
              <a:t>ITP identified</a:t>
            </a:r>
            <a:r>
              <a:rPr lang="en-US" b="0" baseline="0" dirty="0" smtClean="0"/>
              <a:t> eight articles (mainly from Europe) reporting ITP incidence in children and three (all European) in adults.</a:t>
            </a:r>
            <a:r>
              <a:rPr lang="en-US" b="0" baseline="30000" dirty="0" smtClean="0"/>
              <a:t>1 </a:t>
            </a:r>
            <a:r>
              <a:rPr lang="en-US" b="0" baseline="0" dirty="0" smtClean="0"/>
              <a:t>ITP incidence in children ranging from </a:t>
            </a:r>
            <a:r>
              <a:rPr lang="en-GB" sz="1200" dirty="0"/>
              <a:t>2.2 to 5.3 per 100,000 children/year was reported in the four strongest </a:t>
            </a:r>
            <a:r>
              <a:rPr lang="en-US" b="0" baseline="0" dirty="0" smtClean="0"/>
              <a:t>paediatric publications; and a range of 1.6–3.9 was reported for adults.</a:t>
            </a:r>
            <a:r>
              <a:rPr lang="en-US" b="0" baseline="30000" dirty="0" smtClean="0"/>
              <a:t>1 </a:t>
            </a:r>
          </a:p>
          <a:p>
            <a:r>
              <a:rPr lang="en-US" b="0" baseline="0" dirty="0" smtClean="0"/>
              <a:t>An analysis of healthcare utilisation data from a US state, Maryland, provided an indication of ITP prevalence in the USA.</a:t>
            </a:r>
            <a:r>
              <a:rPr lang="en-US" b="0" baseline="30000" dirty="0" smtClean="0"/>
              <a:t>2</a:t>
            </a:r>
            <a:endParaRPr lang="en-GB" baseline="30000" dirty="0" smtClean="0"/>
          </a:p>
          <a:p>
            <a:endParaRPr lang="en-GB" baseline="30000" dirty="0" smtClean="0"/>
          </a:p>
          <a:p>
            <a:r>
              <a:rPr lang="en-GB" b="1" dirty="0" smtClean="0"/>
              <a:t>References</a:t>
            </a:r>
          </a:p>
          <a:p>
            <a:pPr>
              <a:buFontTx/>
              <a:buAutoNum type="arabicPeriod"/>
            </a:pPr>
            <a:r>
              <a:rPr lang="en-GB" sz="1200" dirty="0"/>
              <a:t> Terrell DR</a:t>
            </a:r>
            <a:r>
              <a:rPr lang="en-GB" sz="1200" i="1" dirty="0"/>
              <a:t>, et al.</a:t>
            </a:r>
            <a:r>
              <a:rPr lang="en-GB" sz="1200" dirty="0"/>
              <a:t> </a:t>
            </a:r>
            <a:r>
              <a:rPr lang="en-GB" sz="1200" i="1" dirty="0"/>
              <a:t>Am J Hematol</a:t>
            </a:r>
            <a:r>
              <a:rPr lang="en-GB" sz="1200" dirty="0"/>
              <a:t> 2010; </a:t>
            </a:r>
            <a:r>
              <a:rPr lang="en-GB" sz="1200" b="1" dirty="0"/>
              <a:t>85</a:t>
            </a:r>
            <a:r>
              <a:rPr lang="en-GB" sz="1200" dirty="0"/>
              <a:t>: 174–80</a:t>
            </a:r>
          </a:p>
          <a:p>
            <a:pPr>
              <a:buFontTx/>
              <a:buAutoNum type="arabicPeriod"/>
            </a:pPr>
            <a:r>
              <a:rPr lang="en-GB" sz="1200" dirty="0"/>
              <a:t> Segal JB, Powe NR. </a:t>
            </a:r>
            <a:r>
              <a:rPr lang="en-GB" sz="1200" i="1" dirty="0"/>
              <a:t>J Thromb Haemost</a:t>
            </a:r>
            <a:r>
              <a:rPr lang="en-GB" sz="1200" dirty="0"/>
              <a:t> 2006; </a:t>
            </a:r>
            <a:r>
              <a:rPr lang="en-GB" sz="1200" b="1" dirty="0"/>
              <a:t>4</a:t>
            </a:r>
            <a:r>
              <a:rPr lang="en-GB" sz="1200" dirty="0"/>
              <a:t>: 2377–83</a:t>
            </a:r>
            <a:endParaRPr lang="en-GB" dirty="0" smtClean="0">
              <a:cs typeface="Arial" charset="0"/>
            </a:endParaRPr>
          </a:p>
          <a:p>
            <a:endParaRPr lang="en-GB" dirty="0" smtClean="0"/>
          </a:p>
        </p:txBody>
      </p:sp>
      <p:sp>
        <p:nvSpPr>
          <p:cNvPr id="4" name="Slide Number Placeholder 3"/>
          <p:cNvSpPr>
            <a:spLocks noGrp="1"/>
          </p:cNvSpPr>
          <p:nvPr>
            <p:ph type="sldNum" sz="quarter" idx="5"/>
          </p:nvPr>
        </p:nvSpPr>
        <p:spPr/>
        <p:txBody>
          <a:bodyPr/>
          <a:lstStyle/>
          <a:p>
            <a:pPr>
              <a:defRPr/>
            </a:pPr>
            <a:fld id="{F9AFE8EB-63B0-4490-A2C3-190D9AA62AEF}" type="slidenum">
              <a:rPr lang="en-GB" smtClean="0"/>
              <a:pPr>
                <a:defRPr/>
              </a:pPr>
              <a:t>6</a:t>
            </a:fld>
            <a:endParaRPr lang="en-GB" dirty="0"/>
          </a:p>
        </p:txBody>
      </p:sp>
    </p:spTree>
    <p:extLst>
      <p:ext uri="{BB962C8B-B14F-4D97-AF65-F5344CB8AC3E}">
        <p14:creationId xmlns:p14="http://schemas.microsoft.com/office/powerpoint/2010/main" val="91126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E88B640E-1D3A-4A2A-A961-8D22C9144630}" type="slidenum">
              <a:rPr lang="en-GB" smtClean="0"/>
              <a:pPr>
                <a:defRPr/>
              </a:pPr>
              <a:t>7</a:t>
            </a:fld>
            <a:endParaRPr lang="en-GB" dirty="0"/>
          </a:p>
        </p:txBody>
      </p:sp>
    </p:spTree>
    <p:extLst>
      <p:ext uri="{BB962C8B-B14F-4D97-AF65-F5344CB8AC3E}">
        <p14:creationId xmlns:p14="http://schemas.microsoft.com/office/powerpoint/2010/main" val="3937738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1" dirty="0" smtClean="0"/>
              <a:t>The pathogenesis of ITP is related to increased platelet destruction</a:t>
            </a:r>
            <a:r>
              <a:rPr lang="en-GB" b="1" baseline="30000" dirty="0" smtClean="0"/>
              <a:t>1</a:t>
            </a:r>
            <a:r>
              <a:rPr lang="en-GB" b="1" dirty="0" smtClean="0"/>
              <a:t> and decreased platelet production.</a:t>
            </a:r>
            <a:r>
              <a:rPr lang="en-GB" b="1" baseline="30000" dirty="0" smtClean="0"/>
              <a:t>2</a:t>
            </a:r>
          </a:p>
          <a:p>
            <a:endParaRPr lang="en-GB" dirty="0" smtClean="0"/>
          </a:p>
          <a:p>
            <a:r>
              <a:rPr lang="en-GB" dirty="0" smtClean="0"/>
              <a:t>ITP was traditionally considered to be an heterogeneous disease characterised by increased platelet destruction</a:t>
            </a:r>
            <a:r>
              <a:rPr lang="en-GB" baseline="0" dirty="0" smtClean="0"/>
              <a:t> and </a:t>
            </a:r>
            <a:r>
              <a:rPr lang="en-GB" dirty="0" smtClean="0"/>
              <a:t>thrombocytopenia. However, advances in the understanding of ITP pathophysiology have shown that this disorder results from both increased platelet destruction and decreased platelet production.</a:t>
            </a:r>
            <a:r>
              <a:rPr lang="en-GB" baseline="30000" dirty="0" smtClean="0"/>
              <a:t>1,2</a:t>
            </a:r>
            <a:r>
              <a:rPr lang="en-GB" dirty="0" smtClean="0"/>
              <a:t> </a:t>
            </a:r>
            <a:endParaRPr lang="en-GB" baseline="30000" dirty="0" smtClean="0"/>
          </a:p>
          <a:p>
            <a:endParaRPr lang="en-GB" dirty="0" smtClean="0"/>
          </a:p>
          <a:p>
            <a:r>
              <a:rPr lang="en-GB" dirty="0" smtClean="0"/>
              <a:t>Immune dysfunction is thought to play a key role in both these processes, though the exact pathology remains unknown. For example, it is unclear whether ITP is initially caused by a B-cell abnormality, a T-cell disorder, an abnormality of thrombopoiesis, or even from increased mononuclear phagocyte activation.</a:t>
            </a:r>
            <a:r>
              <a:rPr lang="en-GB" baseline="30000" dirty="0" smtClean="0"/>
              <a:t>1</a:t>
            </a:r>
          </a:p>
          <a:p>
            <a:endParaRPr lang="en-GB" dirty="0" smtClean="0"/>
          </a:p>
          <a:p>
            <a:r>
              <a:rPr lang="en-GB" b="1" dirty="0" smtClean="0"/>
              <a:t>References</a:t>
            </a:r>
          </a:p>
          <a:p>
            <a:r>
              <a:rPr lang="en-GB" dirty="0" smtClean="0"/>
              <a:t>1. Cooper N, </a:t>
            </a:r>
            <a:r>
              <a:rPr lang="en-GB" i="1" dirty="0" smtClean="0"/>
              <a:t>et al</a:t>
            </a:r>
            <a:r>
              <a:rPr lang="en-GB" dirty="0" smtClean="0"/>
              <a:t>.</a:t>
            </a:r>
            <a:r>
              <a:rPr lang="en-GB" b="1" dirty="0" smtClean="0"/>
              <a:t> </a:t>
            </a:r>
            <a:r>
              <a:rPr lang="da-DK" i="1" dirty="0" smtClean="0"/>
              <a:t>Br J Haematol</a:t>
            </a:r>
            <a:r>
              <a:rPr lang="da-DK" dirty="0" smtClean="0"/>
              <a:t> 2006; </a:t>
            </a:r>
            <a:r>
              <a:rPr lang="da-DK" b="1" dirty="0" smtClean="0"/>
              <a:t>133</a:t>
            </a:r>
            <a:r>
              <a:rPr lang="da-DK" dirty="0" smtClean="0"/>
              <a:t>: 364–74 </a:t>
            </a:r>
            <a:endParaRPr lang="en-GB" b="1" dirty="0" smtClean="0"/>
          </a:p>
          <a:p>
            <a:r>
              <a:rPr lang="en-GB" dirty="0" smtClean="0"/>
              <a:t>2. Gernsheimer T. </a:t>
            </a:r>
            <a:r>
              <a:rPr lang="en-GB" i="1" dirty="0" smtClean="0"/>
              <a:t>Eur J Haematol Suppl</a:t>
            </a:r>
            <a:r>
              <a:rPr lang="en-GB" dirty="0" smtClean="0"/>
              <a:t> 2008; </a:t>
            </a:r>
            <a:r>
              <a:rPr lang="en-GB" b="1" dirty="0" smtClean="0"/>
              <a:t>80</a:t>
            </a:r>
            <a:r>
              <a:rPr lang="en-GB" dirty="0" smtClean="0"/>
              <a:t>: 3–8</a:t>
            </a:r>
          </a:p>
          <a:p>
            <a:endParaRPr lang="en-GB" dirty="0" smtClean="0"/>
          </a:p>
        </p:txBody>
      </p:sp>
      <p:sp>
        <p:nvSpPr>
          <p:cNvPr id="4" name="Slide Number Placeholder 3"/>
          <p:cNvSpPr>
            <a:spLocks noGrp="1"/>
          </p:cNvSpPr>
          <p:nvPr>
            <p:ph type="sldNum" sz="quarter" idx="5"/>
          </p:nvPr>
        </p:nvSpPr>
        <p:spPr/>
        <p:txBody>
          <a:bodyPr/>
          <a:lstStyle/>
          <a:p>
            <a:pPr>
              <a:defRPr/>
            </a:pPr>
            <a:fld id="{C0F48B6D-25D4-4A45-BF61-F3CC25C4D87A}" type="slidenum">
              <a:rPr lang="en-GB" smtClean="0"/>
              <a:pPr>
                <a:defRPr/>
              </a:pPr>
              <a:t>8</a:t>
            </a:fld>
            <a:endParaRPr lang="en-GB" dirty="0"/>
          </a:p>
        </p:txBody>
      </p:sp>
    </p:spTree>
    <p:extLst>
      <p:ext uri="{BB962C8B-B14F-4D97-AF65-F5344CB8AC3E}">
        <p14:creationId xmlns:p14="http://schemas.microsoft.com/office/powerpoint/2010/main" val="3923407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defTabSz="869284">
              <a:lnSpc>
                <a:spcPct val="110000"/>
              </a:lnSpc>
              <a:defRPr/>
            </a:pPr>
            <a:r>
              <a:rPr lang="en-GB" b="1" dirty="0" smtClean="0"/>
              <a:t>The pathogenesis of ITP is related to increased platelet destruction</a:t>
            </a:r>
            <a:r>
              <a:rPr lang="en-GB" b="1" baseline="30000" dirty="0" smtClean="0"/>
              <a:t>1</a:t>
            </a:r>
            <a:r>
              <a:rPr lang="en-GB" b="1" dirty="0" smtClean="0"/>
              <a:t> and decreased platelet production.</a:t>
            </a:r>
            <a:r>
              <a:rPr lang="en-GB" b="1" baseline="30000" dirty="0" smtClean="0"/>
              <a:t>1</a:t>
            </a:r>
          </a:p>
          <a:p>
            <a:pPr defTabSz="869284">
              <a:lnSpc>
                <a:spcPct val="110000"/>
              </a:lnSpc>
              <a:defRPr/>
            </a:pPr>
            <a:endParaRPr lang="en-GB" b="1" baseline="30000" dirty="0" smtClean="0"/>
          </a:p>
          <a:p>
            <a:pPr marL="0" lvl="8" defTabSz="911657" eaLnBrk="0" fontAlgn="base" hangingPunct="0">
              <a:spcAft>
                <a:spcPct val="0"/>
              </a:spcAft>
              <a:defRPr/>
            </a:pPr>
            <a:r>
              <a:rPr lang="en-GB" dirty="0"/>
              <a:t>As an autoimmune disorder, ITP involves T and B cells recognising platelet antigens and initiating antiplatelet destructive mechanisms such as peripheral Fc receptor-mediated phagocytosis in the spleen or megakaryocyte destruction/inhibition within the bone marrow.</a:t>
            </a:r>
            <a:r>
              <a:rPr lang="en-GB" baseline="30000" dirty="0"/>
              <a:t>2</a:t>
            </a:r>
          </a:p>
          <a:p>
            <a:pPr marL="0" lvl="8" defTabSz="911657" eaLnBrk="0" fontAlgn="base" hangingPunct="0">
              <a:spcAft>
                <a:spcPct val="0"/>
              </a:spcAft>
              <a:defRPr/>
            </a:pPr>
            <a:endParaRPr lang="en-GB" b="1" baseline="30000" dirty="0" smtClean="0"/>
          </a:p>
          <a:p>
            <a:pPr>
              <a:lnSpc>
                <a:spcPct val="110000"/>
              </a:lnSpc>
              <a:defRPr/>
            </a:pPr>
            <a:r>
              <a:rPr lang="en-US" dirty="0" smtClean="0"/>
              <a:t>Antiplatelet activity in ITP patients includes platelet antigen presentation to macrophages, activation of macrophages by inflammatory cytokines, interaction of macrophages with T cells, stimulation of cytotoxic T cells and activation of T cells in the bone marrow, and interactions between T and B cells (via regulatory T cells [Treg]).</a:t>
            </a:r>
            <a:r>
              <a:rPr lang="en-US" baseline="30000" dirty="0" smtClean="0"/>
              <a:t>3</a:t>
            </a:r>
          </a:p>
          <a:p>
            <a:pPr>
              <a:lnSpc>
                <a:spcPct val="110000"/>
              </a:lnSpc>
              <a:defRPr/>
            </a:pPr>
            <a:endParaRPr lang="en-GB" dirty="0" smtClean="0"/>
          </a:p>
          <a:p>
            <a:pPr>
              <a:lnSpc>
                <a:spcPct val="110000"/>
              </a:lnSpc>
              <a:defRPr/>
            </a:pPr>
            <a:r>
              <a:rPr lang="en-GB" dirty="0" smtClean="0"/>
              <a:t>In addition, platelet-associated antibody levels inversely correlate with platelet production, suggesting that platelet antibodies impair platelet production (thrombopoiesis).</a:t>
            </a:r>
            <a:r>
              <a:rPr lang="en-GB" baseline="30000" dirty="0" smtClean="0"/>
              <a:t>4</a:t>
            </a:r>
          </a:p>
          <a:p>
            <a:pPr>
              <a:lnSpc>
                <a:spcPct val="110000"/>
              </a:lnSpc>
              <a:defRPr/>
            </a:pPr>
            <a:endParaRPr lang="en-GB" b="1" baseline="30000" dirty="0"/>
          </a:p>
          <a:p>
            <a:pPr>
              <a:lnSpc>
                <a:spcPct val="110000"/>
              </a:lnSpc>
              <a:defRPr/>
            </a:pPr>
            <a:r>
              <a:rPr lang="en-GB" b="1" dirty="0" smtClean="0"/>
              <a:t>References</a:t>
            </a:r>
          </a:p>
          <a:p>
            <a:pPr>
              <a:lnSpc>
                <a:spcPct val="110000"/>
              </a:lnSpc>
              <a:defRPr/>
            </a:pPr>
            <a:r>
              <a:rPr lang="en-GB" dirty="0" smtClean="0"/>
              <a:t>1. Cooper N, </a:t>
            </a:r>
            <a:r>
              <a:rPr lang="en-GB" i="1" dirty="0" smtClean="0"/>
              <a:t>et al</a:t>
            </a:r>
            <a:r>
              <a:rPr lang="en-GB" dirty="0" smtClean="0"/>
              <a:t>.</a:t>
            </a:r>
            <a:r>
              <a:rPr lang="en-GB" b="1" dirty="0" smtClean="0"/>
              <a:t> </a:t>
            </a:r>
            <a:r>
              <a:rPr lang="da-DK" i="1" dirty="0" smtClean="0"/>
              <a:t>Br J Haematol</a:t>
            </a:r>
            <a:r>
              <a:rPr lang="da-DK" dirty="0" smtClean="0"/>
              <a:t> 2006; </a:t>
            </a:r>
            <a:r>
              <a:rPr lang="da-DK" b="1" dirty="0" smtClean="0"/>
              <a:t>133</a:t>
            </a:r>
            <a:r>
              <a:rPr lang="da-DK" dirty="0" smtClean="0"/>
              <a:t>: 364–74 </a:t>
            </a:r>
          </a:p>
          <a:p>
            <a:pPr>
              <a:lnSpc>
                <a:spcPct val="110000"/>
              </a:lnSpc>
              <a:defRPr/>
            </a:pPr>
            <a:r>
              <a:rPr lang="da-DK" dirty="0" smtClean="0"/>
              <a:t>2. Semple JW, Provan D. </a:t>
            </a:r>
            <a:r>
              <a:rPr lang="da-DK" i="1" dirty="0" smtClean="0"/>
              <a:t>Curr Opin Hematol </a:t>
            </a:r>
            <a:r>
              <a:rPr lang="da-DK" dirty="0" smtClean="0"/>
              <a:t>2012; </a:t>
            </a:r>
            <a:r>
              <a:rPr lang="da-DK" b="1" dirty="0" smtClean="0"/>
              <a:t>19</a:t>
            </a:r>
            <a:r>
              <a:rPr lang="da-DK" dirty="0" smtClean="0"/>
              <a:t>: 357–62</a:t>
            </a:r>
          </a:p>
          <a:p>
            <a:pPr>
              <a:lnSpc>
                <a:spcPct val="110000"/>
              </a:lnSpc>
              <a:defRPr/>
            </a:pPr>
            <a:r>
              <a:rPr lang="da-DK" dirty="0" smtClean="0"/>
              <a:t>3. Chong B, </a:t>
            </a:r>
            <a:r>
              <a:rPr lang="da-DK" i="1" dirty="0" smtClean="0"/>
              <a:t>et al</a:t>
            </a:r>
            <a:r>
              <a:rPr lang="da-DK" dirty="0" smtClean="0"/>
              <a:t>. </a:t>
            </a:r>
            <a:r>
              <a:rPr lang="da-DK" i="1" dirty="0" smtClean="0"/>
              <a:t>Blood</a:t>
            </a:r>
            <a:r>
              <a:rPr lang="da-DK" dirty="0" smtClean="0"/>
              <a:t> 2010; </a:t>
            </a:r>
            <a:r>
              <a:rPr lang="da-DK" b="1" dirty="0" smtClean="0"/>
              <a:t>116</a:t>
            </a:r>
            <a:r>
              <a:rPr lang="da-DK" dirty="0" smtClean="0"/>
              <a:t>: 4388–90</a:t>
            </a:r>
          </a:p>
          <a:p>
            <a:pPr>
              <a:lnSpc>
                <a:spcPct val="110000"/>
              </a:lnSpc>
              <a:defRPr/>
            </a:pPr>
            <a:r>
              <a:rPr lang="en-GB" dirty="0" smtClean="0"/>
              <a:t>4. Gernsheimer </a:t>
            </a:r>
            <a:r>
              <a:rPr lang="en-GB" dirty="0"/>
              <a:t>T. </a:t>
            </a:r>
            <a:r>
              <a:rPr lang="en-GB" i="1" dirty="0"/>
              <a:t>Eur J Haematol Suppl</a:t>
            </a:r>
            <a:r>
              <a:rPr lang="en-GB" dirty="0"/>
              <a:t> 2008; </a:t>
            </a:r>
            <a:r>
              <a:rPr lang="en-GB" b="1" dirty="0"/>
              <a:t>69</a:t>
            </a:r>
            <a:r>
              <a:rPr lang="en-GB" dirty="0"/>
              <a:t>: 3–8</a:t>
            </a:r>
          </a:p>
          <a:p>
            <a:pPr>
              <a:lnSpc>
                <a:spcPct val="110000"/>
              </a:lnSpc>
              <a:defRPr/>
            </a:pPr>
            <a:endParaRPr lang="en-GB" dirty="0" smtClean="0"/>
          </a:p>
          <a:p>
            <a:pPr>
              <a:lnSpc>
                <a:spcPct val="110000"/>
              </a:lnSpc>
              <a:defRPr/>
            </a:pPr>
            <a:endParaRPr lang="en-GB" dirty="0" smtClean="0"/>
          </a:p>
        </p:txBody>
      </p:sp>
      <p:sp>
        <p:nvSpPr>
          <p:cNvPr id="4" name="Slide Number Placeholder 3"/>
          <p:cNvSpPr>
            <a:spLocks noGrp="1"/>
          </p:cNvSpPr>
          <p:nvPr>
            <p:ph type="sldNum" sz="quarter" idx="5"/>
          </p:nvPr>
        </p:nvSpPr>
        <p:spPr/>
        <p:txBody>
          <a:bodyPr/>
          <a:lstStyle/>
          <a:p>
            <a:pPr>
              <a:defRPr/>
            </a:pPr>
            <a:fld id="{4E893610-066C-4907-B61F-6E085A4403E1}" type="slidenum">
              <a:rPr lang="en-GB" smtClean="0"/>
              <a:pPr>
                <a:defRPr/>
              </a:pPr>
              <a:t>9</a:t>
            </a:fld>
            <a:endParaRPr lang="en-GB" dirty="0"/>
          </a:p>
        </p:txBody>
      </p:sp>
    </p:spTree>
    <p:extLst>
      <p:ext uri="{BB962C8B-B14F-4D97-AF65-F5344CB8AC3E}">
        <p14:creationId xmlns:p14="http://schemas.microsoft.com/office/powerpoint/2010/main" val="1860879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title3.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5" name="Date Placeholder 3"/>
          <p:cNvSpPr>
            <a:spLocks noGrp="1"/>
          </p:cNvSpPr>
          <p:nvPr>
            <p:ph type="dt" sz="half" idx="10"/>
          </p:nvPr>
        </p:nvSpPr>
        <p:spPr/>
        <p:txBody>
          <a:bodyPr/>
          <a:lstStyle>
            <a:lvl1pPr>
              <a:defRPr/>
            </a:lvl1pPr>
          </a:lstStyle>
          <a:p>
            <a:pPr>
              <a:defRPr/>
            </a:pPr>
            <a:fld id="{BF52D27E-3AD0-4E36-BAA0-7EF20DE6EACE}" type="datetimeFigureOut">
              <a:rPr lang="en-GB"/>
              <a:pPr>
                <a:defRPr/>
              </a:pPr>
              <a:t>13/02/2019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1971A8A4-13D2-43D8-8735-A33D378B3F82}"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2D6E77C-B6DD-41D6-B23F-0512D50337BF}" type="datetimeFigureOut">
              <a:rPr lang="en-GB"/>
              <a:pPr>
                <a:defRPr/>
              </a:pPr>
              <a:t>13/02/2019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0EEAA253-F4AB-48CB-ABAB-26AFD44E4833}"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EA9E796-6EB1-4123-B999-AAAEC42FDF31}" type="datetimeFigureOut">
              <a:rPr lang="en-GB"/>
              <a:pPr>
                <a:defRPr/>
              </a:pPr>
              <a:t>13/02/2019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7DB9A79E-95D6-4C3F-9E09-3560CFB50507}"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7C958DB-86AD-484B-9A62-2232445836CA}" type="datetimeFigureOut">
              <a:rPr lang="en-GB"/>
              <a:pPr>
                <a:defRPr/>
              </a:pPr>
              <a:t>13/02/2019</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B0BCAEC7-E6A3-4E7D-95CE-7ED10E7B46BB}"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F2D682A-511E-4343-AC0E-B2931144BA46}" type="datetimeFigureOut">
              <a:rPr lang="en-GB"/>
              <a:pPr>
                <a:defRPr/>
              </a:pPr>
              <a:t>13/02/2019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CF0B576-9C2D-49BD-AD1A-B914112F2979}"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0EFBD3-11F0-4BE4-A524-D61116CCED62}" type="datetimeFigureOut">
              <a:rPr lang="en-GB"/>
              <a:pPr>
                <a:defRPr/>
              </a:pPr>
              <a:t>13/02/2019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4A4C6FF9-D382-496D-A858-91AF3DFFE9EA}"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300DF1C-410E-46FC-883A-73E53E71AF36}" type="datetimeFigureOut">
              <a:rPr lang="en-GB"/>
              <a:pPr>
                <a:defRPr/>
              </a:pPr>
              <a:t>13/02/2019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DB41EDEE-1824-4125-B78F-E7A440474E67}"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D5BA804E-1A66-4C9A-B792-411161DA9408}" type="datetimeFigureOut">
              <a:rPr lang="en-GB"/>
              <a:pPr>
                <a:defRPr/>
              </a:pPr>
              <a:t>13/02/2019</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CF7A4A80-C3F9-4796-9D3E-4735ED695EFE}"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4931" y="104484"/>
            <a:ext cx="6635750" cy="935881"/>
          </a:xfrm>
        </p:spPr>
        <p:txBody>
          <a:bodyPr/>
          <a:lstStyle>
            <a:lvl1pPr>
              <a:defRPr/>
            </a:lvl1p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E560DAD-24E2-4908-8E62-A67D016A225D}" type="datetimeFigureOut">
              <a:rPr lang="en-GB"/>
              <a:pPr>
                <a:defRPr/>
              </a:pPr>
              <a:t>13/02/2019</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5C5EF4CA-E513-4B0F-882C-E658163E7250}"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07E999-4C0E-4BA7-A48E-3FC21121B7A2}" type="datetimeFigureOut">
              <a:rPr lang="en-GB"/>
              <a:pPr>
                <a:defRPr/>
              </a:pPr>
              <a:t>13/02/2019</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B997A702-8B14-49A5-B9D5-9CCB2C37ED2B}"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5954C0-684E-4AA6-97E9-0B0835880857}" type="datetimeFigureOut">
              <a:rPr lang="en-GB"/>
              <a:pPr>
                <a:defRPr/>
              </a:pPr>
              <a:t>13/02/2019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FAF3A78D-E62E-4916-8261-A432D7FF61B7}"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19A596-8395-47D2-B973-0A7ED7C894B0}" type="datetimeFigureOut">
              <a:rPr lang="en-GB"/>
              <a:pPr>
                <a:defRPr/>
              </a:pPr>
              <a:t>13/02/2019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8B3B810E-B12E-432F-8507-E66D04E2CD5A}"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7" descr="content2a.jp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5613" y="104775"/>
            <a:ext cx="6635750" cy="935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2" name="Text Placeholder 2"/>
          <p:cNvSpPr>
            <a:spLocks noGrp="1"/>
          </p:cNvSpPr>
          <p:nvPr>
            <p:ph type="body" idx="1"/>
          </p:nvPr>
        </p:nvSpPr>
        <p:spPr bwMode="auto">
          <a:xfrm>
            <a:off x="457200" y="12795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fld id="{29F3A042-E8DE-4390-9828-D90247C27C3D}" type="datetimeFigureOut">
              <a:rPr lang="en-GB"/>
              <a:pPr>
                <a:defRPr/>
              </a:pPr>
              <a:t>13/02/2019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EB98E8DE-8ED9-4BA9-93EA-BB6F8CD52D8D}"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23"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pitchFamily="34" charset="0"/>
        </a:defRPr>
      </a:lvl2pPr>
      <a:lvl3pPr algn="l" rtl="0" eaLnBrk="0" fontAlgn="base" hangingPunct="0">
        <a:spcBef>
          <a:spcPct val="0"/>
        </a:spcBef>
        <a:spcAft>
          <a:spcPct val="0"/>
        </a:spcAft>
        <a:defRPr sz="3200" b="1">
          <a:solidFill>
            <a:schemeClr val="tx1"/>
          </a:solidFill>
          <a:latin typeface="Arial" pitchFamily="34" charset="0"/>
        </a:defRPr>
      </a:lvl3pPr>
      <a:lvl4pPr algn="l" rtl="0" eaLnBrk="0" fontAlgn="base" hangingPunct="0">
        <a:spcBef>
          <a:spcPct val="0"/>
        </a:spcBef>
        <a:spcAft>
          <a:spcPct val="0"/>
        </a:spcAft>
        <a:defRPr sz="3200" b="1">
          <a:solidFill>
            <a:schemeClr val="tx1"/>
          </a:solidFill>
          <a:latin typeface="Arial" pitchFamily="34" charset="0"/>
        </a:defRPr>
      </a:lvl4pPr>
      <a:lvl5pPr algn="l" rtl="0" eaLnBrk="0" fontAlgn="base" hangingPunct="0">
        <a:spcBef>
          <a:spcPct val="0"/>
        </a:spcBef>
        <a:spcAft>
          <a:spcPct val="0"/>
        </a:spcAft>
        <a:defRPr sz="3200" b="1">
          <a:solidFill>
            <a:schemeClr val="tx1"/>
          </a:solidFill>
          <a:latin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ts val="600"/>
        </a:spcBef>
        <a:spcAft>
          <a:spcPts val="600"/>
        </a:spcAft>
        <a:buClr>
          <a:srgbClr val="C00000"/>
        </a:buClr>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ts val="600"/>
        </a:spcBef>
        <a:spcAft>
          <a:spcPts val="600"/>
        </a:spcAft>
        <a:buClr>
          <a:srgbClr val="C00000"/>
        </a:buClr>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ts val="600"/>
        </a:spcBef>
        <a:spcAft>
          <a:spcPts val="600"/>
        </a:spcAft>
        <a:buClr>
          <a:srgbClr val="C00000"/>
        </a:buClr>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ts val="600"/>
        </a:spcBef>
        <a:spcAft>
          <a:spcPts val="600"/>
        </a:spcAft>
        <a:buClr>
          <a:srgbClr val="C00000"/>
        </a:buClr>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ts val="600"/>
        </a:spcBef>
        <a:spcAft>
          <a:spcPts val="600"/>
        </a:spcAft>
        <a:buClr>
          <a:srgbClr val="C00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slideserve.com/carter/supplemental-appendix-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slideshare.net/ghalan/ct-mri-of-central-nervous-syste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imagebank.hematology.org/image/2820/immune-thrombocytopenic-purpura--1?type=upload"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2535039"/>
            <a:ext cx="7772400" cy="1470025"/>
          </a:xfrm>
        </p:spPr>
        <p:txBody>
          <a:bodyPr/>
          <a:lstStyle/>
          <a:p>
            <a:pPr eaLnBrk="1" hangingPunct="1"/>
            <a:r>
              <a:rPr lang="en-GB" sz="3600" dirty="0" smtClean="0"/>
              <a:t>Nature of Immune </a:t>
            </a:r>
            <a:r>
              <a:rPr lang="en-GB" sz="3600" dirty="0"/>
              <a:t>T</a:t>
            </a:r>
            <a:r>
              <a:rPr lang="en-GB" sz="3600" dirty="0" smtClean="0"/>
              <a:t>hrombocytopenia </a:t>
            </a:r>
            <a:r>
              <a:rPr lang="en-GB" sz="3600" dirty="0"/>
              <a:t>(ITP</a:t>
            </a:r>
            <a:r>
              <a:rPr lang="en-GB" sz="3600" dirty="0" smtClean="0"/>
              <a:t>)</a:t>
            </a:r>
            <a:endParaRPr lang="en-GB" sz="2800" dirty="0" smtClean="0"/>
          </a:p>
        </p:txBody>
      </p:sp>
      <p:sp>
        <p:nvSpPr>
          <p:cNvPr id="5" name="Rectangle 4"/>
          <p:cNvSpPr/>
          <p:nvPr/>
        </p:nvSpPr>
        <p:spPr>
          <a:xfrm>
            <a:off x="0" y="6568701"/>
            <a:ext cx="9377916" cy="253916"/>
          </a:xfrm>
          <a:prstGeom prst="rect">
            <a:avLst/>
          </a:prstGeom>
        </p:spPr>
        <p:txBody>
          <a:bodyPr wrap="square">
            <a:spAutoFit/>
          </a:bodyPr>
          <a:lstStyle/>
          <a:p>
            <a:pPr defTabSz="914400">
              <a:defRPr/>
            </a:pPr>
            <a:r>
              <a:rPr lang="en-GB" sz="1050" b="1" dirty="0">
                <a:latin typeface="+mj-lt"/>
              </a:rPr>
              <a:t>© Reproduction of the figures/tables/images in the slides marked with this symbol require copyright permission from the relevant </a:t>
            </a:r>
            <a:r>
              <a:rPr lang="en-GB" sz="1050" b="1" dirty="0" smtClean="0">
                <a:latin typeface="+mj-lt"/>
              </a:rPr>
              <a:t>publishers</a:t>
            </a:r>
            <a:endParaRPr lang="en-GB" sz="1050" dirty="0">
              <a:latin typeface="+mj-lt"/>
            </a:endParaRPr>
          </a:p>
        </p:txBody>
      </p:sp>
      <p:sp>
        <p:nvSpPr>
          <p:cNvPr id="6" name="Title 1"/>
          <p:cNvSpPr txBox="1">
            <a:spLocks/>
          </p:cNvSpPr>
          <p:nvPr/>
        </p:nvSpPr>
        <p:spPr bwMode="auto">
          <a:xfrm>
            <a:off x="685800" y="4817533"/>
            <a:ext cx="7772400" cy="7369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pitchFamily="34" charset="0"/>
              </a:defRPr>
            </a:lvl2pPr>
            <a:lvl3pPr algn="l" rtl="0" eaLnBrk="0" fontAlgn="base" hangingPunct="0">
              <a:spcBef>
                <a:spcPct val="0"/>
              </a:spcBef>
              <a:spcAft>
                <a:spcPct val="0"/>
              </a:spcAft>
              <a:defRPr sz="3200" b="1">
                <a:solidFill>
                  <a:schemeClr val="tx1"/>
                </a:solidFill>
                <a:latin typeface="Arial" pitchFamily="34" charset="0"/>
              </a:defRPr>
            </a:lvl3pPr>
            <a:lvl4pPr algn="l" rtl="0" eaLnBrk="0" fontAlgn="base" hangingPunct="0">
              <a:spcBef>
                <a:spcPct val="0"/>
              </a:spcBef>
              <a:spcAft>
                <a:spcPct val="0"/>
              </a:spcAft>
              <a:defRPr sz="3200" b="1">
                <a:solidFill>
                  <a:schemeClr val="tx1"/>
                </a:solidFill>
                <a:latin typeface="Arial" pitchFamily="34" charset="0"/>
              </a:defRPr>
            </a:lvl4pPr>
            <a:lvl5pPr algn="l" rtl="0" eaLnBrk="0" fontAlgn="base" hangingPunct="0">
              <a:spcBef>
                <a:spcPct val="0"/>
              </a:spcBef>
              <a:spcAft>
                <a:spcPct val="0"/>
              </a:spcAft>
              <a:defRPr sz="3200" b="1">
                <a:solidFill>
                  <a:schemeClr val="tx1"/>
                </a:solidFill>
                <a:latin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2400" dirty="0" smtClean="0"/>
              <a:t>(Name of Speaker)</a:t>
            </a:r>
            <a:endParaRPr lang="en-GB" sz="1800" dirty="0" smtClean="0"/>
          </a:p>
        </p:txBody>
      </p:sp>
    </p:spTree>
    <p:extLst>
      <p:ext uri="{BB962C8B-B14F-4D97-AF65-F5344CB8AC3E}">
        <p14:creationId xmlns:p14="http://schemas.microsoft.com/office/powerpoint/2010/main" val="23791135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4"/>
          <p:cNvSpPr>
            <a:spLocks noGrp="1" noChangeArrowheads="1"/>
          </p:cNvSpPr>
          <p:nvPr>
            <p:ph type="title"/>
          </p:nvPr>
        </p:nvSpPr>
        <p:spPr>
          <a:xfrm>
            <a:off x="457200" y="115888"/>
            <a:ext cx="8686800" cy="922337"/>
          </a:xfrm>
        </p:spPr>
        <p:txBody>
          <a:bodyPr/>
          <a:lstStyle/>
          <a:p>
            <a:r>
              <a:rPr lang="en-GB" sz="2800" dirty="0" smtClean="0"/>
              <a:t>Underlying mechanisms of platelet destruction and production in ITP are complex</a:t>
            </a:r>
          </a:p>
        </p:txBody>
      </p:sp>
      <p:grpSp>
        <p:nvGrpSpPr>
          <p:cNvPr id="33795" name="Group 311"/>
          <p:cNvGrpSpPr>
            <a:grpSpLocks/>
          </p:cNvGrpSpPr>
          <p:nvPr/>
        </p:nvGrpSpPr>
        <p:grpSpPr bwMode="auto">
          <a:xfrm>
            <a:off x="685800" y="1221258"/>
            <a:ext cx="7924800" cy="5042562"/>
            <a:chOff x="304800" y="76200"/>
            <a:chExt cx="8944824" cy="6400800"/>
          </a:xfrm>
        </p:grpSpPr>
        <p:sp>
          <p:nvSpPr>
            <p:cNvPr id="33803" name="Rectangle 3"/>
            <p:cNvSpPr>
              <a:spLocks noChangeArrowheads="1"/>
            </p:cNvSpPr>
            <p:nvPr/>
          </p:nvSpPr>
          <p:spPr bwMode="auto">
            <a:xfrm rot="5400000">
              <a:off x="3864769" y="4785519"/>
              <a:ext cx="463550" cy="36513"/>
            </a:xfrm>
            <a:prstGeom prst="rect">
              <a:avLst/>
            </a:prstGeom>
            <a:solidFill>
              <a:srgbClr val="00FF00"/>
            </a:solidFill>
            <a:ln w="9525">
              <a:solidFill>
                <a:schemeClr val="tx1"/>
              </a:solidFill>
              <a:miter lim="800000"/>
              <a:headEnd/>
              <a:tailEnd/>
            </a:ln>
          </p:spPr>
          <p:txBody>
            <a:bodyPr/>
            <a:lstStyle/>
            <a:p>
              <a:endParaRPr lang="en-GB" dirty="0"/>
            </a:p>
          </p:txBody>
        </p:sp>
        <p:sp>
          <p:nvSpPr>
            <p:cNvPr id="33804" name="Freeform 4"/>
            <p:cNvSpPr>
              <a:spLocks/>
            </p:cNvSpPr>
            <p:nvPr/>
          </p:nvSpPr>
          <p:spPr bwMode="auto">
            <a:xfrm rot="5400000">
              <a:off x="4025107" y="4496594"/>
              <a:ext cx="136525" cy="147638"/>
            </a:xfrm>
            <a:custGeom>
              <a:avLst/>
              <a:gdLst>
                <a:gd name="T0" fmla="*/ 2147483647 w 343"/>
                <a:gd name="T1" fmla="*/ 2147483647 h 374"/>
                <a:gd name="T2" fmla="*/ 2147483647 w 343"/>
                <a:gd name="T3" fmla="*/ 2147483647 h 374"/>
                <a:gd name="T4" fmla="*/ 2147483647 w 343"/>
                <a:gd name="T5" fmla="*/ 2147483647 h 374"/>
                <a:gd name="T6" fmla="*/ 2147483647 w 343"/>
                <a:gd name="T7" fmla="*/ 2147483647 h 374"/>
                <a:gd name="T8" fmla="*/ 2147483647 w 343"/>
                <a:gd name="T9" fmla="*/ 0 h 374"/>
                <a:gd name="T10" fmla="*/ 2147483647 w 343"/>
                <a:gd name="T11" fmla="*/ 2147483647 h 374"/>
                <a:gd name="T12" fmla="*/ 2147483647 w 343"/>
                <a:gd name="T13" fmla="*/ 2147483647 h 374"/>
                <a:gd name="T14" fmla="*/ 2147483647 w 343"/>
                <a:gd name="T15" fmla="*/ 2147483647 h 374"/>
                <a:gd name="T16" fmla="*/ 0 w 343"/>
                <a:gd name="T17" fmla="*/ 2147483647 h 374"/>
                <a:gd name="T18" fmla="*/ 2147483647 w 343"/>
                <a:gd name="T19" fmla="*/ 2147483647 h 374"/>
                <a:gd name="T20" fmla="*/ 2147483647 w 343"/>
                <a:gd name="T21" fmla="*/ 2147483647 h 374"/>
                <a:gd name="T22" fmla="*/ 2147483647 w 343"/>
                <a:gd name="T23" fmla="*/ 2147483647 h 374"/>
                <a:gd name="T24" fmla="*/ 2147483647 w 343"/>
                <a:gd name="T25" fmla="*/ 2147483647 h 374"/>
                <a:gd name="T26" fmla="*/ 2147483647 w 343"/>
                <a:gd name="T27" fmla="*/ 2147483647 h 374"/>
                <a:gd name="T28" fmla="*/ 2147483647 w 343"/>
                <a:gd name="T29" fmla="*/ 2147483647 h 374"/>
                <a:gd name="T30" fmla="*/ 2147483647 w 343"/>
                <a:gd name="T31" fmla="*/ 2147483647 h 374"/>
                <a:gd name="T32" fmla="*/ 2147483647 w 343"/>
                <a:gd name="T33" fmla="*/ 2147483647 h 374"/>
                <a:gd name="T34" fmla="*/ 2147483647 w 343"/>
                <a:gd name="T35" fmla="*/ 2147483647 h 3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3"/>
                <a:gd name="T55" fmla="*/ 0 h 374"/>
                <a:gd name="T56" fmla="*/ 343 w 343"/>
                <a:gd name="T57" fmla="*/ 374 h 3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3" h="374">
                  <a:moveTo>
                    <a:pt x="343" y="187"/>
                  </a:moveTo>
                  <a:lnTo>
                    <a:pt x="329" y="114"/>
                  </a:lnTo>
                  <a:lnTo>
                    <a:pt x="292" y="53"/>
                  </a:lnTo>
                  <a:lnTo>
                    <a:pt x="238" y="14"/>
                  </a:lnTo>
                  <a:lnTo>
                    <a:pt x="171" y="0"/>
                  </a:lnTo>
                  <a:lnTo>
                    <a:pt x="103" y="14"/>
                  </a:lnTo>
                  <a:lnTo>
                    <a:pt x="50" y="53"/>
                  </a:lnTo>
                  <a:lnTo>
                    <a:pt x="12" y="114"/>
                  </a:lnTo>
                  <a:lnTo>
                    <a:pt x="0" y="187"/>
                  </a:lnTo>
                  <a:lnTo>
                    <a:pt x="12" y="258"/>
                  </a:lnTo>
                  <a:lnTo>
                    <a:pt x="50" y="318"/>
                  </a:lnTo>
                  <a:lnTo>
                    <a:pt x="103" y="358"/>
                  </a:lnTo>
                  <a:lnTo>
                    <a:pt x="171" y="374"/>
                  </a:lnTo>
                  <a:lnTo>
                    <a:pt x="238" y="358"/>
                  </a:lnTo>
                  <a:lnTo>
                    <a:pt x="292" y="318"/>
                  </a:lnTo>
                  <a:lnTo>
                    <a:pt x="329" y="258"/>
                  </a:lnTo>
                  <a:lnTo>
                    <a:pt x="343" y="187"/>
                  </a:lnTo>
                </a:path>
              </a:pathLst>
            </a:custGeom>
            <a:solidFill>
              <a:srgbClr val="00FF00"/>
            </a:solidFill>
            <a:ln w="9525">
              <a:solidFill>
                <a:schemeClr val="tx1"/>
              </a:solidFill>
              <a:prstDash val="solid"/>
              <a:round/>
              <a:headEnd/>
              <a:tailEnd/>
            </a:ln>
          </p:spPr>
          <p:txBody>
            <a:bodyPr/>
            <a:lstStyle/>
            <a:p>
              <a:endParaRPr lang="en-GB" dirty="0"/>
            </a:p>
          </p:txBody>
        </p:sp>
        <p:sp>
          <p:nvSpPr>
            <p:cNvPr id="33805" name="Rectangle 5"/>
            <p:cNvSpPr>
              <a:spLocks noChangeArrowheads="1"/>
            </p:cNvSpPr>
            <p:nvPr/>
          </p:nvSpPr>
          <p:spPr bwMode="auto">
            <a:xfrm rot="5400000">
              <a:off x="3979069" y="4296569"/>
              <a:ext cx="234950" cy="36512"/>
            </a:xfrm>
            <a:prstGeom prst="rect">
              <a:avLst/>
            </a:prstGeom>
            <a:solidFill>
              <a:srgbClr val="FFFF00"/>
            </a:solidFill>
            <a:ln w="9525">
              <a:solidFill>
                <a:schemeClr val="tx1"/>
              </a:solidFill>
              <a:miter lim="800000"/>
              <a:headEnd/>
              <a:tailEnd/>
            </a:ln>
          </p:spPr>
          <p:txBody>
            <a:bodyPr/>
            <a:lstStyle/>
            <a:p>
              <a:endParaRPr lang="en-GB" dirty="0"/>
            </a:p>
          </p:txBody>
        </p:sp>
        <p:sp>
          <p:nvSpPr>
            <p:cNvPr id="33806" name="Rectangle 6"/>
            <p:cNvSpPr>
              <a:spLocks noChangeArrowheads="1"/>
            </p:cNvSpPr>
            <p:nvPr/>
          </p:nvSpPr>
          <p:spPr bwMode="auto">
            <a:xfrm>
              <a:off x="2584450" y="5268913"/>
              <a:ext cx="463550" cy="36512"/>
            </a:xfrm>
            <a:prstGeom prst="rect">
              <a:avLst/>
            </a:prstGeom>
            <a:solidFill>
              <a:srgbClr val="FFFF00"/>
            </a:solidFill>
            <a:ln w="9525">
              <a:solidFill>
                <a:schemeClr val="tx1"/>
              </a:solidFill>
              <a:miter lim="800000"/>
              <a:headEnd/>
              <a:tailEnd/>
            </a:ln>
          </p:spPr>
          <p:txBody>
            <a:bodyPr/>
            <a:lstStyle/>
            <a:p>
              <a:endParaRPr lang="en-GB" dirty="0"/>
            </a:p>
          </p:txBody>
        </p:sp>
        <p:sp>
          <p:nvSpPr>
            <p:cNvPr id="33807" name="Rectangle 7"/>
            <p:cNvSpPr>
              <a:spLocks noChangeArrowheads="1"/>
            </p:cNvSpPr>
            <p:nvPr/>
          </p:nvSpPr>
          <p:spPr bwMode="auto">
            <a:xfrm rot="10800000">
              <a:off x="3341688" y="5705475"/>
              <a:ext cx="390525" cy="36513"/>
            </a:xfrm>
            <a:prstGeom prst="rect">
              <a:avLst/>
            </a:prstGeom>
            <a:solidFill>
              <a:srgbClr val="FFCC00"/>
            </a:solidFill>
            <a:ln w="9525">
              <a:solidFill>
                <a:schemeClr val="tx1"/>
              </a:solidFill>
              <a:miter lim="800000"/>
              <a:headEnd/>
              <a:tailEnd/>
            </a:ln>
          </p:spPr>
          <p:txBody>
            <a:bodyPr wrap="none" anchor="ctr"/>
            <a:lstStyle/>
            <a:p>
              <a:endParaRPr lang="en-GB" dirty="0"/>
            </a:p>
          </p:txBody>
        </p:sp>
        <p:sp>
          <p:nvSpPr>
            <p:cNvPr id="33808" name="AutoShape 8"/>
            <p:cNvSpPr>
              <a:spLocks noChangeArrowheads="1"/>
            </p:cNvSpPr>
            <p:nvPr/>
          </p:nvSpPr>
          <p:spPr bwMode="auto">
            <a:xfrm rot="10800000">
              <a:off x="3019425" y="5648325"/>
              <a:ext cx="333375" cy="152400"/>
            </a:xfrm>
            <a:prstGeom prst="moon">
              <a:avLst>
                <a:gd name="adj" fmla="val 50000"/>
              </a:avLst>
            </a:prstGeom>
            <a:solidFill>
              <a:srgbClr val="FFCC00"/>
            </a:solidFill>
            <a:ln w="9525">
              <a:solidFill>
                <a:schemeClr val="tx1"/>
              </a:solidFill>
              <a:miter lim="800000"/>
              <a:headEnd/>
              <a:tailEnd/>
            </a:ln>
          </p:spPr>
          <p:txBody>
            <a:bodyPr wrap="none" anchor="ctr"/>
            <a:lstStyle/>
            <a:p>
              <a:endParaRPr lang="en-GB" dirty="0"/>
            </a:p>
          </p:txBody>
        </p:sp>
        <p:sp>
          <p:nvSpPr>
            <p:cNvPr id="33809" name="Rectangle 9"/>
            <p:cNvSpPr>
              <a:spLocks noChangeArrowheads="1"/>
            </p:cNvSpPr>
            <p:nvPr/>
          </p:nvSpPr>
          <p:spPr bwMode="auto">
            <a:xfrm rot="10800000">
              <a:off x="2438400" y="5705475"/>
              <a:ext cx="457200" cy="36513"/>
            </a:xfrm>
            <a:prstGeom prst="rect">
              <a:avLst/>
            </a:prstGeom>
            <a:solidFill>
              <a:srgbClr val="00CCFF"/>
            </a:solidFill>
            <a:ln w="9525">
              <a:solidFill>
                <a:schemeClr val="tx1"/>
              </a:solidFill>
              <a:miter lim="800000"/>
              <a:headEnd/>
              <a:tailEnd/>
            </a:ln>
          </p:spPr>
          <p:txBody>
            <a:bodyPr wrap="none" anchor="ctr"/>
            <a:lstStyle/>
            <a:p>
              <a:endParaRPr lang="en-GB" dirty="0"/>
            </a:p>
          </p:txBody>
        </p:sp>
        <p:sp>
          <p:nvSpPr>
            <p:cNvPr id="33810" name="Oval 10"/>
            <p:cNvSpPr>
              <a:spLocks noChangeArrowheads="1"/>
            </p:cNvSpPr>
            <p:nvPr/>
          </p:nvSpPr>
          <p:spPr bwMode="auto">
            <a:xfrm rot="10800000">
              <a:off x="2847975" y="5680075"/>
              <a:ext cx="274638" cy="92075"/>
            </a:xfrm>
            <a:prstGeom prst="ellipse">
              <a:avLst/>
            </a:prstGeom>
            <a:solidFill>
              <a:srgbClr val="00CCFF"/>
            </a:solidFill>
            <a:ln w="9525">
              <a:solidFill>
                <a:schemeClr val="tx1"/>
              </a:solidFill>
              <a:round/>
              <a:headEnd/>
              <a:tailEnd/>
            </a:ln>
          </p:spPr>
          <p:txBody>
            <a:bodyPr wrap="none" anchor="ctr"/>
            <a:lstStyle/>
            <a:p>
              <a:endParaRPr lang="en-GB" dirty="0"/>
            </a:p>
          </p:txBody>
        </p:sp>
        <p:sp>
          <p:nvSpPr>
            <p:cNvPr id="33811" name="AutoShape 11"/>
            <p:cNvSpPr>
              <a:spLocks noChangeArrowheads="1"/>
            </p:cNvSpPr>
            <p:nvPr/>
          </p:nvSpPr>
          <p:spPr bwMode="auto">
            <a:xfrm>
              <a:off x="2705100" y="5448300"/>
              <a:ext cx="493713" cy="136525"/>
            </a:xfrm>
            <a:prstGeom prst="homePlate">
              <a:avLst>
                <a:gd name="adj" fmla="val 90407"/>
              </a:avLst>
            </a:prstGeom>
            <a:solidFill>
              <a:srgbClr val="CCFFCC"/>
            </a:solidFill>
            <a:ln w="9525">
              <a:solidFill>
                <a:schemeClr val="tx1"/>
              </a:solidFill>
              <a:miter lim="800000"/>
              <a:headEnd/>
              <a:tailEnd/>
            </a:ln>
          </p:spPr>
          <p:txBody>
            <a:bodyPr wrap="none" anchor="ctr"/>
            <a:lstStyle/>
            <a:p>
              <a:endParaRPr lang="en-GB" dirty="0"/>
            </a:p>
          </p:txBody>
        </p:sp>
        <p:sp>
          <p:nvSpPr>
            <p:cNvPr id="33812" name="AutoShape 12"/>
            <p:cNvSpPr>
              <a:spLocks noChangeArrowheads="1"/>
            </p:cNvSpPr>
            <p:nvPr/>
          </p:nvSpPr>
          <p:spPr bwMode="auto">
            <a:xfrm>
              <a:off x="3133725" y="5448300"/>
              <a:ext cx="523875" cy="133350"/>
            </a:xfrm>
            <a:prstGeom prst="chevron">
              <a:avLst>
                <a:gd name="adj" fmla="val 98214"/>
              </a:avLst>
            </a:prstGeom>
            <a:solidFill>
              <a:srgbClr val="EAEAEA"/>
            </a:solidFill>
            <a:ln w="9525">
              <a:solidFill>
                <a:schemeClr val="tx1"/>
              </a:solidFill>
              <a:miter lim="800000"/>
              <a:headEnd/>
              <a:tailEnd/>
            </a:ln>
          </p:spPr>
          <p:txBody>
            <a:bodyPr wrap="none" anchor="ctr"/>
            <a:lstStyle/>
            <a:p>
              <a:endParaRPr lang="en-GB" dirty="0"/>
            </a:p>
          </p:txBody>
        </p:sp>
        <p:pic>
          <p:nvPicPr>
            <p:cNvPr id="33813" name="Picture 13"/>
            <p:cNvPicPr>
              <a:picLocks noChangeAspect="1" noChangeArrowheads="1"/>
            </p:cNvPicPr>
            <p:nvPr/>
          </p:nvPicPr>
          <p:blipFill>
            <a:blip r:embed="rId3" cstate="print"/>
            <a:srcRect/>
            <a:stretch>
              <a:fillRect/>
            </a:stretch>
          </p:blipFill>
          <p:spPr bwMode="auto">
            <a:xfrm>
              <a:off x="3276600" y="1905000"/>
              <a:ext cx="1643063" cy="1125538"/>
            </a:xfrm>
            <a:prstGeom prst="rect">
              <a:avLst/>
            </a:prstGeom>
            <a:noFill/>
            <a:ln w="9525">
              <a:noFill/>
              <a:miter lim="800000"/>
              <a:headEnd/>
              <a:tailEnd/>
            </a:ln>
          </p:spPr>
        </p:pic>
        <p:sp>
          <p:nvSpPr>
            <p:cNvPr id="33814" name="AutoShape 14"/>
            <p:cNvSpPr>
              <a:spLocks noChangeArrowheads="1"/>
            </p:cNvSpPr>
            <p:nvPr/>
          </p:nvSpPr>
          <p:spPr bwMode="auto">
            <a:xfrm rot="10800000">
              <a:off x="2438400" y="2179638"/>
              <a:ext cx="546100" cy="182562"/>
            </a:xfrm>
            <a:prstGeom prst="rightArrow">
              <a:avLst>
                <a:gd name="adj1" fmla="val 50000"/>
                <a:gd name="adj2" fmla="val 74783"/>
              </a:avLst>
            </a:prstGeom>
            <a:solidFill>
              <a:schemeClr val="accent1"/>
            </a:solidFill>
            <a:ln w="9525">
              <a:solidFill>
                <a:srgbClr val="000000"/>
              </a:solidFill>
              <a:miter lim="800000"/>
              <a:headEnd/>
              <a:tailEnd/>
            </a:ln>
          </p:spPr>
          <p:txBody>
            <a:bodyPr wrap="none" anchor="ctr"/>
            <a:lstStyle/>
            <a:p>
              <a:endParaRPr lang="en-GB" dirty="0"/>
            </a:p>
          </p:txBody>
        </p:sp>
        <p:sp>
          <p:nvSpPr>
            <p:cNvPr id="33815" name="AutoShape 15"/>
            <p:cNvSpPr>
              <a:spLocks noChangeArrowheads="1"/>
            </p:cNvSpPr>
            <p:nvPr/>
          </p:nvSpPr>
          <p:spPr bwMode="auto">
            <a:xfrm rot="10800000">
              <a:off x="5473700" y="2408238"/>
              <a:ext cx="546100" cy="182562"/>
            </a:xfrm>
            <a:prstGeom prst="rightArrow">
              <a:avLst>
                <a:gd name="adj1" fmla="val 50000"/>
                <a:gd name="adj2" fmla="val 74783"/>
              </a:avLst>
            </a:prstGeom>
            <a:solidFill>
              <a:schemeClr val="accent1"/>
            </a:solidFill>
            <a:ln w="9525">
              <a:solidFill>
                <a:srgbClr val="000000"/>
              </a:solidFill>
              <a:miter lim="800000"/>
              <a:headEnd/>
              <a:tailEnd/>
            </a:ln>
          </p:spPr>
          <p:txBody>
            <a:bodyPr wrap="none" anchor="ctr"/>
            <a:lstStyle/>
            <a:p>
              <a:endParaRPr lang="en-GB" dirty="0"/>
            </a:p>
          </p:txBody>
        </p:sp>
        <p:sp>
          <p:nvSpPr>
            <p:cNvPr id="33816" name="Freeform 16"/>
            <p:cNvSpPr>
              <a:spLocks/>
            </p:cNvSpPr>
            <p:nvPr/>
          </p:nvSpPr>
          <p:spPr bwMode="auto">
            <a:xfrm>
              <a:off x="1425575" y="1476375"/>
              <a:ext cx="430213" cy="430213"/>
            </a:xfrm>
            <a:custGeom>
              <a:avLst/>
              <a:gdLst>
                <a:gd name="T0" fmla="*/ 2147483647 w 542"/>
                <a:gd name="T1" fmla="*/ 2147483647 h 541"/>
                <a:gd name="T2" fmla="*/ 2147483647 w 542"/>
                <a:gd name="T3" fmla="*/ 2147483647 h 541"/>
                <a:gd name="T4" fmla="*/ 2147483647 w 542"/>
                <a:gd name="T5" fmla="*/ 2147483647 h 541"/>
                <a:gd name="T6" fmla="*/ 2147483647 w 542"/>
                <a:gd name="T7" fmla="*/ 2147483647 h 541"/>
                <a:gd name="T8" fmla="*/ 2147483647 w 542"/>
                <a:gd name="T9" fmla="*/ 2147483647 h 541"/>
                <a:gd name="T10" fmla="*/ 2147483647 w 542"/>
                <a:gd name="T11" fmla="*/ 2147483647 h 541"/>
                <a:gd name="T12" fmla="*/ 2147483647 w 542"/>
                <a:gd name="T13" fmla="*/ 2147483647 h 541"/>
                <a:gd name="T14" fmla="*/ 2147483647 w 542"/>
                <a:gd name="T15" fmla="*/ 2147483647 h 541"/>
                <a:gd name="T16" fmla="*/ 2147483647 w 542"/>
                <a:gd name="T17" fmla="*/ 2147483647 h 541"/>
                <a:gd name="T18" fmla="*/ 2147483647 w 542"/>
                <a:gd name="T19" fmla="*/ 2147483647 h 541"/>
                <a:gd name="T20" fmla="*/ 2147483647 w 542"/>
                <a:gd name="T21" fmla="*/ 2147483647 h 541"/>
                <a:gd name="T22" fmla="*/ 2147483647 w 542"/>
                <a:gd name="T23" fmla="*/ 2147483647 h 541"/>
                <a:gd name="T24" fmla="*/ 2147483647 w 542"/>
                <a:gd name="T25" fmla="*/ 2147483647 h 541"/>
                <a:gd name="T26" fmla="*/ 2147483647 w 542"/>
                <a:gd name="T27" fmla="*/ 2147483647 h 541"/>
                <a:gd name="T28" fmla="*/ 2147483647 w 542"/>
                <a:gd name="T29" fmla="*/ 2147483647 h 541"/>
                <a:gd name="T30" fmla="*/ 2147483647 w 542"/>
                <a:gd name="T31" fmla="*/ 2147483647 h 541"/>
                <a:gd name="T32" fmla="*/ 2147483647 w 542"/>
                <a:gd name="T33" fmla="*/ 2147483647 h 541"/>
                <a:gd name="T34" fmla="*/ 2147483647 w 542"/>
                <a:gd name="T35" fmla="*/ 2147483647 h 541"/>
                <a:gd name="T36" fmla="*/ 2147483647 w 542"/>
                <a:gd name="T37" fmla="*/ 2147483647 h 541"/>
                <a:gd name="T38" fmla="*/ 2147483647 w 542"/>
                <a:gd name="T39" fmla="*/ 2147483647 h 541"/>
                <a:gd name="T40" fmla="*/ 2147483647 w 542"/>
                <a:gd name="T41" fmla="*/ 2147483647 h 541"/>
                <a:gd name="T42" fmla="*/ 2147483647 w 542"/>
                <a:gd name="T43" fmla="*/ 2147483647 h 541"/>
                <a:gd name="T44" fmla="*/ 2147483647 w 542"/>
                <a:gd name="T45" fmla="*/ 2147483647 h 541"/>
                <a:gd name="T46" fmla="*/ 2147483647 w 542"/>
                <a:gd name="T47" fmla="*/ 0 h 541"/>
                <a:gd name="T48" fmla="*/ 2147483647 w 542"/>
                <a:gd name="T49" fmla="*/ 2147483647 h 541"/>
                <a:gd name="T50" fmla="*/ 2147483647 w 542"/>
                <a:gd name="T51" fmla="*/ 2147483647 h 541"/>
                <a:gd name="T52" fmla="*/ 2147483647 w 542"/>
                <a:gd name="T53" fmla="*/ 2147483647 h 541"/>
                <a:gd name="T54" fmla="*/ 0 w 542"/>
                <a:gd name="T55" fmla="*/ 2147483647 h 541"/>
                <a:gd name="T56" fmla="*/ 2147483647 w 542"/>
                <a:gd name="T57" fmla="*/ 2147483647 h 5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
                <a:gd name="T88" fmla="*/ 0 h 541"/>
                <a:gd name="T89" fmla="*/ 542 w 542"/>
                <a:gd name="T90" fmla="*/ 541 h 5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 h="541">
                  <a:moveTo>
                    <a:pt x="110" y="254"/>
                  </a:moveTo>
                  <a:lnTo>
                    <a:pt x="47" y="298"/>
                  </a:lnTo>
                  <a:lnTo>
                    <a:pt x="161" y="328"/>
                  </a:lnTo>
                  <a:lnTo>
                    <a:pt x="92" y="430"/>
                  </a:lnTo>
                  <a:lnTo>
                    <a:pt x="197" y="408"/>
                  </a:lnTo>
                  <a:lnTo>
                    <a:pt x="208" y="513"/>
                  </a:lnTo>
                  <a:lnTo>
                    <a:pt x="291" y="444"/>
                  </a:lnTo>
                  <a:lnTo>
                    <a:pt x="324" y="541"/>
                  </a:lnTo>
                  <a:lnTo>
                    <a:pt x="387" y="458"/>
                  </a:lnTo>
                  <a:lnTo>
                    <a:pt x="448" y="511"/>
                  </a:lnTo>
                  <a:lnTo>
                    <a:pt x="459" y="422"/>
                  </a:lnTo>
                  <a:lnTo>
                    <a:pt x="542" y="419"/>
                  </a:lnTo>
                  <a:lnTo>
                    <a:pt x="456" y="354"/>
                  </a:lnTo>
                  <a:lnTo>
                    <a:pt x="495" y="325"/>
                  </a:lnTo>
                  <a:lnTo>
                    <a:pt x="437" y="294"/>
                  </a:lnTo>
                  <a:lnTo>
                    <a:pt x="474" y="251"/>
                  </a:lnTo>
                  <a:lnTo>
                    <a:pt x="401" y="236"/>
                  </a:lnTo>
                  <a:lnTo>
                    <a:pt x="437" y="168"/>
                  </a:lnTo>
                  <a:lnTo>
                    <a:pt x="362" y="175"/>
                  </a:lnTo>
                  <a:lnTo>
                    <a:pt x="392" y="68"/>
                  </a:lnTo>
                  <a:lnTo>
                    <a:pt x="309" y="132"/>
                  </a:lnTo>
                  <a:lnTo>
                    <a:pt x="284" y="85"/>
                  </a:lnTo>
                  <a:lnTo>
                    <a:pt x="237" y="117"/>
                  </a:lnTo>
                  <a:lnTo>
                    <a:pt x="168" y="0"/>
                  </a:lnTo>
                  <a:lnTo>
                    <a:pt x="165" y="132"/>
                  </a:lnTo>
                  <a:lnTo>
                    <a:pt x="80" y="90"/>
                  </a:lnTo>
                  <a:lnTo>
                    <a:pt x="147" y="179"/>
                  </a:lnTo>
                  <a:lnTo>
                    <a:pt x="0" y="171"/>
                  </a:lnTo>
                  <a:lnTo>
                    <a:pt x="110" y="254"/>
                  </a:lnTo>
                  <a:close/>
                </a:path>
              </a:pathLst>
            </a:custGeom>
            <a:solidFill>
              <a:srgbClr val="E4D5F7"/>
            </a:solidFill>
            <a:ln w="9525">
              <a:noFill/>
              <a:round/>
              <a:headEnd/>
              <a:tailEnd/>
            </a:ln>
          </p:spPr>
          <p:txBody>
            <a:bodyPr/>
            <a:lstStyle/>
            <a:p>
              <a:endParaRPr lang="en-GB" dirty="0"/>
            </a:p>
          </p:txBody>
        </p:sp>
        <p:sp>
          <p:nvSpPr>
            <p:cNvPr id="33817" name="Freeform 17"/>
            <p:cNvSpPr>
              <a:spLocks/>
            </p:cNvSpPr>
            <p:nvPr/>
          </p:nvSpPr>
          <p:spPr bwMode="auto">
            <a:xfrm>
              <a:off x="1425575" y="1476375"/>
              <a:ext cx="430213" cy="430213"/>
            </a:xfrm>
            <a:custGeom>
              <a:avLst/>
              <a:gdLst>
                <a:gd name="T0" fmla="*/ 2147483647 w 542"/>
                <a:gd name="T1" fmla="*/ 2147483647 h 541"/>
                <a:gd name="T2" fmla="*/ 2147483647 w 542"/>
                <a:gd name="T3" fmla="*/ 2147483647 h 541"/>
                <a:gd name="T4" fmla="*/ 2147483647 w 542"/>
                <a:gd name="T5" fmla="*/ 2147483647 h 541"/>
                <a:gd name="T6" fmla="*/ 2147483647 w 542"/>
                <a:gd name="T7" fmla="*/ 2147483647 h 541"/>
                <a:gd name="T8" fmla="*/ 2147483647 w 542"/>
                <a:gd name="T9" fmla="*/ 2147483647 h 541"/>
                <a:gd name="T10" fmla="*/ 2147483647 w 542"/>
                <a:gd name="T11" fmla="*/ 2147483647 h 541"/>
                <a:gd name="T12" fmla="*/ 2147483647 w 542"/>
                <a:gd name="T13" fmla="*/ 2147483647 h 541"/>
                <a:gd name="T14" fmla="*/ 2147483647 w 542"/>
                <a:gd name="T15" fmla="*/ 2147483647 h 541"/>
                <a:gd name="T16" fmla="*/ 2147483647 w 542"/>
                <a:gd name="T17" fmla="*/ 2147483647 h 541"/>
                <a:gd name="T18" fmla="*/ 2147483647 w 542"/>
                <a:gd name="T19" fmla="*/ 2147483647 h 541"/>
                <a:gd name="T20" fmla="*/ 2147483647 w 542"/>
                <a:gd name="T21" fmla="*/ 2147483647 h 541"/>
                <a:gd name="T22" fmla="*/ 2147483647 w 542"/>
                <a:gd name="T23" fmla="*/ 2147483647 h 541"/>
                <a:gd name="T24" fmla="*/ 2147483647 w 542"/>
                <a:gd name="T25" fmla="*/ 2147483647 h 541"/>
                <a:gd name="T26" fmla="*/ 2147483647 w 542"/>
                <a:gd name="T27" fmla="*/ 2147483647 h 541"/>
                <a:gd name="T28" fmla="*/ 2147483647 w 542"/>
                <a:gd name="T29" fmla="*/ 2147483647 h 541"/>
                <a:gd name="T30" fmla="*/ 2147483647 w 542"/>
                <a:gd name="T31" fmla="*/ 2147483647 h 541"/>
                <a:gd name="T32" fmla="*/ 2147483647 w 542"/>
                <a:gd name="T33" fmla="*/ 2147483647 h 541"/>
                <a:gd name="T34" fmla="*/ 2147483647 w 542"/>
                <a:gd name="T35" fmla="*/ 2147483647 h 541"/>
                <a:gd name="T36" fmla="*/ 2147483647 w 542"/>
                <a:gd name="T37" fmla="*/ 2147483647 h 541"/>
                <a:gd name="T38" fmla="*/ 2147483647 w 542"/>
                <a:gd name="T39" fmla="*/ 2147483647 h 541"/>
                <a:gd name="T40" fmla="*/ 2147483647 w 542"/>
                <a:gd name="T41" fmla="*/ 2147483647 h 541"/>
                <a:gd name="T42" fmla="*/ 2147483647 w 542"/>
                <a:gd name="T43" fmla="*/ 2147483647 h 541"/>
                <a:gd name="T44" fmla="*/ 2147483647 w 542"/>
                <a:gd name="T45" fmla="*/ 2147483647 h 541"/>
                <a:gd name="T46" fmla="*/ 2147483647 w 542"/>
                <a:gd name="T47" fmla="*/ 0 h 541"/>
                <a:gd name="T48" fmla="*/ 2147483647 w 542"/>
                <a:gd name="T49" fmla="*/ 2147483647 h 541"/>
                <a:gd name="T50" fmla="*/ 2147483647 w 542"/>
                <a:gd name="T51" fmla="*/ 2147483647 h 541"/>
                <a:gd name="T52" fmla="*/ 2147483647 w 542"/>
                <a:gd name="T53" fmla="*/ 2147483647 h 541"/>
                <a:gd name="T54" fmla="*/ 0 w 542"/>
                <a:gd name="T55" fmla="*/ 2147483647 h 541"/>
                <a:gd name="T56" fmla="*/ 2147483647 w 542"/>
                <a:gd name="T57" fmla="*/ 2147483647 h 5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
                <a:gd name="T88" fmla="*/ 0 h 541"/>
                <a:gd name="T89" fmla="*/ 542 w 542"/>
                <a:gd name="T90" fmla="*/ 541 h 5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 h="541">
                  <a:moveTo>
                    <a:pt x="110" y="254"/>
                  </a:moveTo>
                  <a:lnTo>
                    <a:pt x="47" y="298"/>
                  </a:lnTo>
                  <a:lnTo>
                    <a:pt x="161" y="328"/>
                  </a:lnTo>
                  <a:lnTo>
                    <a:pt x="92" y="430"/>
                  </a:lnTo>
                  <a:lnTo>
                    <a:pt x="197" y="408"/>
                  </a:lnTo>
                  <a:lnTo>
                    <a:pt x="208" y="513"/>
                  </a:lnTo>
                  <a:lnTo>
                    <a:pt x="291" y="444"/>
                  </a:lnTo>
                  <a:lnTo>
                    <a:pt x="324" y="541"/>
                  </a:lnTo>
                  <a:lnTo>
                    <a:pt x="387" y="458"/>
                  </a:lnTo>
                  <a:lnTo>
                    <a:pt x="448" y="511"/>
                  </a:lnTo>
                  <a:lnTo>
                    <a:pt x="459" y="422"/>
                  </a:lnTo>
                  <a:lnTo>
                    <a:pt x="542" y="419"/>
                  </a:lnTo>
                  <a:lnTo>
                    <a:pt x="456" y="354"/>
                  </a:lnTo>
                  <a:lnTo>
                    <a:pt x="495" y="325"/>
                  </a:lnTo>
                  <a:lnTo>
                    <a:pt x="437" y="294"/>
                  </a:lnTo>
                  <a:lnTo>
                    <a:pt x="474" y="251"/>
                  </a:lnTo>
                  <a:lnTo>
                    <a:pt x="401" y="236"/>
                  </a:lnTo>
                  <a:lnTo>
                    <a:pt x="437" y="168"/>
                  </a:lnTo>
                  <a:lnTo>
                    <a:pt x="362" y="175"/>
                  </a:lnTo>
                  <a:lnTo>
                    <a:pt x="392" y="68"/>
                  </a:lnTo>
                  <a:lnTo>
                    <a:pt x="309" y="132"/>
                  </a:lnTo>
                  <a:lnTo>
                    <a:pt x="284" y="85"/>
                  </a:lnTo>
                  <a:lnTo>
                    <a:pt x="237" y="117"/>
                  </a:lnTo>
                  <a:lnTo>
                    <a:pt x="168" y="0"/>
                  </a:lnTo>
                  <a:lnTo>
                    <a:pt x="165" y="132"/>
                  </a:lnTo>
                  <a:lnTo>
                    <a:pt x="80" y="90"/>
                  </a:lnTo>
                  <a:lnTo>
                    <a:pt x="147" y="179"/>
                  </a:lnTo>
                  <a:lnTo>
                    <a:pt x="0" y="171"/>
                  </a:lnTo>
                  <a:lnTo>
                    <a:pt x="110" y="254"/>
                  </a:lnTo>
                  <a:close/>
                </a:path>
              </a:pathLst>
            </a:custGeom>
            <a:noFill/>
            <a:ln w="7938">
              <a:solidFill>
                <a:srgbClr val="000000"/>
              </a:solidFill>
              <a:prstDash val="solid"/>
              <a:round/>
              <a:headEnd/>
              <a:tailEnd/>
            </a:ln>
          </p:spPr>
          <p:txBody>
            <a:bodyPr/>
            <a:lstStyle/>
            <a:p>
              <a:endParaRPr lang="en-GB" dirty="0"/>
            </a:p>
          </p:txBody>
        </p:sp>
        <p:sp>
          <p:nvSpPr>
            <p:cNvPr id="33818" name="Freeform 18"/>
            <p:cNvSpPr>
              <a:spLocks/>
            </p:cNvSpPr>
            <p:nvPr/>
          </p:nvSpPr>
          <p:spPr bwMode="auto">
            <a:xfrm>
              <a:off x="500063" y="1927225"/>
              <a:ext cx="430212" cy="358775"/>
            </a:xfrm>
            <a:custGeom>
              <a:avLst/>
              <a:gdLst>
                <a:gd name="T0" fmla="*/ 2147483647 w 542"/>
                <a:gd name="T1" fmla="*/ 2147483647 h 451"/>
                <a:gd name="T2" fmla="*/ 2147483647 w 542"/>
                <a:gd name="T3" fmla="*/ 2147483647 h 451"/>
                <a:gd name="T4" fmla="*/ 2147483647 w 542"/>
                <a:gd name="T5" fmla="*/ 2147483647 h 451"/>
                <a:gd name="T6" fmla="*/ 2147483647 w 542"/>
                <a:gd name="T7" fmla="*/ 2147483647 h 451"/>
                <a:gd name="T8" fmla="*/ 2147483647 w 542"/>
                <a:gd name="T9" fmla="*/ 2147483647 h 451"/>
                <a:gd name="T10" fmla="*/ 0 w 542"/>
                <a:gd name="T11" fmla="*/ 2147483647 h 451"/>
                <a:gd name="T12" fmla="*/ 2147483647 w 542"/>
                <a:gd name="T13" fmla="*/ 2147483647 h 451"/>
                <a:gd name="T14" fmla="*/ 2147483647 w 542"/>
                <a:gd name="T15" fmla="*/ 2147483647 h 451"/>
                <a:gd name="T16" fmla="*/ 2147483647 w 542"/>
                <a:gd name="T17" fmla="*/ 2147483647 h 451"/>
                <a:gd name="T18" fmla="*/ 2147483647 w 542"/>
                <a:gd name="T19" fmla="*/ 2147483647 h 451"/>
                <a:gd name="T20" fmla="*/ 2147483647 w 542"/>
                <a:gd name="T21" fmla="*/ 2147483647 h 451"/>
                <a:gd name="T22" fmla="*/ 2147483647 w 542"/>
                <a:gd name="T23" fmla="*/ 2147483647 h 451"/>
                <a:gd name="T24" fmla="*/ 2147483647 w 542"/>
                <a:gd name="T25" fmla="*/ 2147483647 h 451"/>
                <a:gd name="T26" fmla="*/ 2147483647 w 542"/>
                <a:gd name="T27" fmla="*/ 2147483647 h 451"/>
                <a:gd name="T28" fmla="*/ 2147483647 w 542"/>
                <a:gd name="T29" fmla="*/ 2147483647 h 451"/>
                <a:gd name="T30" fmla="*/ 2147483647 w 542"/>
                <a:gd name="T31" fmla="*/ 2147483647 h 451"/>
                <a:gd name="T32" fmla="*/ 2147483647 w 542"/>
                <a:gd name="T33" fmla="*/ 2147483647 h 451"/>
                <a:gd name="T34" fmla="*/ 2147483647 w 542"/>
                <a:gd name="T35" fmla="*/ 2147483647 h 451"/>
                <a:gd name="T36" fmla="*/ 2147483647 w 542"/>
                <a:gd name="T37" fmla="*/ 2147483647 h 451"/>
                <a:gd name="T38" fmla="*/ 2147483647 w 542"/>
                <a:gd name="T39" fmla="*/ 2147483647 h 451"/>
                <a:gd name="T40" fmla="*/ 2147483647 w 542"/>
                <a:gd name="T41" fmla="*/ 2147483647 h 451"/>
                <a:gd name="T42" fmla="*/ 2147483647 w 542"/>
                <a:gd name="T43" fmla="*/ 2147483647 h 451"/>
                <a:gd name="T44" fmla="*/ 2147483647 w 542"/>
                <a:gd name="T45" fmla="*/ 2147483647 h 451"/>
                <a:gd name="T46" fmla="*/ 2147483647 w 542"/>
                <a:gd name="T47" fmla="*/ 0 h 451"/>
                <a:gd name="T48" fmla="*/ 2147483647 w 542"/>
                <a:gd name="T49" fmla="*/ 2147483647 h 4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2"/>
                <a:gd name="T76" fmla="*/ 0 h 451"/>
                <a:gd name="T77" fmla="*/ 542 w 542"/>
                <a:gd name="T78" fmla="*/ 451 h 4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2" h="451">
                  <a:moveTo>
                    <a:pt x="271" y="121"/>
                  </a:moveTo>
                  <a:lnTo>
                    <a:pt x="209" y="47"/>
                  </a:lnTo>
                  <a:lnTo>
                    <a:pt x="184" y="131"/>
                  </a:lnTo>
                  <a:lnTo>
                    <a:pt x="10" y="47"/>
                  </a:lnTo>
                  <a:lnTo>
                    <a:pt x="117" y="159"/>
                  </a:lnTo>
                  <a:lnTo>
                    <a:pt x="0" y="180"/>
                  </a:lnTo>
                  <a:lnTo>
                    <a:pt x="94" y="245"/>
                  </a:lnTo>
                  <a:lnTo>
                    <a:pt x="3" y="305"/>
                  </a:lnTo>
                  <a:lnTo>
                    <a:pt x="142" y="290"/>
                  </a:lnTo>
                  <a:lnTo>
                    <a:pt x="121" y="368"/>
                  </a:lnTo>
                  <a:lnTo>
                    <a:pt x="195" y="326"/>
                  </a:lnTo>
                  <a:lnTo>
                    <a:pt x="213" y="451"/>
                  </a:lnTo>
                  <a:lnTo>
                    <a:pt x="265" y="312"/>
                  </a:lnTo>
                  <a:lnTo>
                    <a:pt x="332" y="411"/>
                  </a:lnTo>
                  <a:lnTo>
                    <a:pt x="352" y="301"/>
                  </a:lnTo>
                  <a:lnTo>
                    <a:pt x="455" y="377"/>
                  </a:lnTo>
                  <a:lnTo>
                    <a:pt x="422" y="270"/>
                  </a:lnTo>
                  <a:lnTo>
                    <a:pt x="542" y="278"/>
                  </a:lnTo>
                  <a:lnTo>
                    <a:pt x="442" y="218"/>
                  </a:lnTo>
                  <a:lnTo>
                    <a:pt x="529" y="169"/>
                  </a:lnTo>
                  <a:lnTo>
                    <a:pt x="419" y="153"/>
                  </a:lnTo>
                  <a:lnTo>
                    <a:pt x="462" y="92"/>
                  </a:lnTo>
                  <a:lnTo>
                    <a:pt x="356" y="112"/>
                  </a:lnTo>
                  <a:lnTo>
                    <a:pt x="365" y="0"/>
                  </a:lnTo>
                  <a:lnTo>
                    <a:pt x="271" y="121"/>
                  </a:lnTo>
                  <a:close/>
                </a:path>
              </a:pathLst>
            </a:custGeom>
            <a:solidFill>
              <a:srgbClr val="E4D5F7"/>
            </a:solidFill>
            <a:ln w="9525">
              <a:noFill/>
              <a:round/>
              <a:headEnd/>
              <a:tailEnd/>
            </a:ln>
          </p:spPr>
          <p:txBody>
            <a:bodyPr/>
            <a:lstStyle/>
            <a:p>
              <a:endParaRPr lang="en-GB" dirty="0"/>
            </a:p>
          </p:txBody>
        </p:sp>
        <p:sp>
          <p:nvSpPr>
            <p:cNvPr id="33819" name="Freeform 19"/>
            <p:cNvSpPr>
              <a:spLocks/>
            </p:cNvSpPr>
            <p:nvPr/>
          </p:nvSpPr>
          <p:spPr bwMode="auto">
            <a:xfrm>
              <a:off x="500063" y="1927225"/>
              <a:ext cx="430212" cy="358775"/>
            </a:xfrm>
            <a:custGeom>
              <a:avLst/>
              <a:gdLst>
                <a:gd name="T0" fmla="*/ 2147483647 w 542"/>
                <a:gd name="T1" fmla="*/ 2147483647 h 451"/>
                <a:gd name="T2" fmla="*/ 2147483647 w 542"/>
                <a:gd name="T3" fmla="*/ 2147483647 h 451"/>
                <a:gd name="T4" fmla="*/ 2147483647 w 542"/>
                <a:gd name="T5" fmla="*/ 2147483647 h 451"/>
                <a:gd name="T6" fmla="*/ 2147483647 w 542"/>
                <a:gd name="T7" fmla="*/ 2147483647 h 451"/>
                <a:gd name="T8" fmla="*/ 2147483647 w 542"/>
                <a:gd name="T9" fmla="*/ 2147483647 h 451"/>
                <a:gd name="T10" fmla="*/ 0 w 542"/>
                <a:gd name="T11" fmla="*/ 2147483647 h 451"/>
                <a:gd name="T12" fmla="*/ 2147483647 w 542"/>
                <a:gd name="T13" fmla="*/ 2147483647 h 451"/>
                <a:gd name="T14" fmla="*/ 2147483647 w 542"/>
                <a:gd name="T15" fmla="*/ 2147483647 h 451"/>
                <a:gd name="T16" fmla="*/ 2147483647 w 542"/>
                <a:gd name="T17" fmla="*/ 2147483647 h 451"/>
                <a:gd name="T18" fmla="*/ 2147483647 w 542"/>
                <a:gd name="T19" fmla="*/ 2147483647 h 451"/>
                <a:gd name="T20" fmla="*/ 2147483647 w 542"/>
                <a:gd name="T21" fmla="*/ 2147483647 h 451"/>
                <a:gd name="T22" fmla="*/ 2147483647 w 542"/>
                <a:gd name="T23" fmla="*/ 2147483647 h 451"/>
                <a:gd name="T24" fmla="*/ 2147483647 w 542"/>
                <a:gd name="T25" fmla="*/ 2147483647 h 451"/>
                <a:gd name="T26" fmla="*/ 2147483647 w 542"/>
                <a:gd name="T27" fmla="*/ 2147483647 h 451"/>
                <a:gd name="T28" fmla="*/ 2147483647 w 542"/>
                <a:gd name="T29" fmla="*/ 2147483647 h 451"/>
                <a:gd name="T30" fmla="*/ 2147483647 w 542"/>
                <a:gd name="T31" fmla="*/ 2147483647 h 451"/>
                <a:gd name="T32" fmla="*/ 2147483647 w 542"/>
                <a:gd name="T33" fmla="*/ 2147483647 h 451"/>
                <a:gd name="T34" fmla="*/ 2147483647 w 542"/>
                <a:gd name="T35" fmla="*/ 2147483647 h 451"/>
                <a:gd name="T36" fmla="*/ 2147483647 w 542"/>
                <a:gd name="T37" fmla="*/ 2147483647 h 451"/>
                <a:gd name="T38" fmla="*/ 2147483647 w 542"/>
                <a:gd name="T39" fmla="*/ 2147483647 h 451"/>
                <a:gd name="T40" fmla="*/ 2147483647 w 542"/>
                <a:gd name="T41" fmla="*/ 2147483647 h 451"/>
                <a:gd name="T42" fmla="*/ 2147483647 w 542"/>
                <a:gd name="T43" fmla="*/ 2147483647 h 451"/>
                <a:gd name="T44" fmla="*/ 2147483647 w 542"/>
                <a:gd name="T45" fmla="*/ 2147483647 h 451"/>
                <a:gd name="T46" fmla="*/ 2147483647 w 542"/>
                <a:gd name="T47" fmla="*/ 0 h 451"/>
                <a:gd name="T48" fmla="*/ 2147483647 w 542"/>
                <a:gd name="T49" fmla="*/ 2147483647 h 4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2"/>
                <a:gd name="T76" fmla="*/ 0 h 451"/>
                <a:gd name="T77" fmla="*/ 542 w 542"/>
                <a:gd name="T78" fmla="*/ 451 h 4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2" h="451">
                  <a:moveTo>
                    <a:pt x="271" y="121"/>
                  </a:moveTo>
                  <a:lnTo>
                    <a:pt x="209" y="47"/>
                  </a:lnTo>
                  <a:lnTo>
                    <a:pt x="184" y="131"/>
                  </a:lnTo>
                  <a:lnTo>
                    <a:pt x="10" y="47"/>
                  </a:lnTo>
                  <a:lnTo>
                    <a:pt x="117" y="159"/>
                  </a:lnTo>
                  <a:lnTo>
                    <a:pt x="0" y="180"/>
                  </a:lnTo>
                  <a:lnTo>
                    <a:pt x="94" y="245"/>
                  </a:lnTo>
                  <a:lnTo>
                    <a:pt x="3" y="305"/>
                  </a:lnTo>
                  <a:lnTo>
                    <a:pt x="142" y="290"/>
                  </a:lnTo>
                  <a:lnTo>
                    <a:pt x="121" y="368"/>
                  </a:lnTo>
                  <a:lnTo>
                    <a:pt x="195" y="326"/>
                  </a:lnTo>
                  <a:lnTo>
                    <a:pt x="213" y="451"/>
                  </a:lnTo>
                  <a:lnTo>
                    <a:pt x="265" y="312"/>
                  </a:lnTo>
                  <a:lnTo>
                    <a:pt x="332" y="411"/>
                  </a:lnTo>
                  <a:lnTo>
                    <a:pt x="352" y="301"/>
                  </a:lnTo>
                  <a:lnTo>
                    <a:pt x="455" y="377"/>
                  </a:lnTo>
                  <a:lnTo>
                    <a:pt x="422" y="270"/>
                  </a:lnTo>
                  <a:lnTo>
                    <a:pt x="542" y="278"/>
                  </a:lnTo>
                  <a:lnTo>
                    <a:pt x="442" y="218"/>
                  </a:lnTo>
                  <a:lnTo>
                    <a:pt x="529" y="169"/>
                  </a:lnTo>
                  <a:lnTo>
                    <a:pt x="419" y="153"/>
                  </a:lnTo>
                  <a:lnTo>
                    <a:pt x="462" y="92"/>
                  </a:lnTo>
                  <a:lnTo>
                    <a:pt x="356" y="112"/>
                  </a:lnTo>
                  <a:lnTo>
                    <a:pt x="365" y="0"/>
                  </a:lnTo>
                  <a:lnTo>
                    <a:pt x="271" y="121"/>
                  </a:lnTo>
                  <a:close/>
                </a:path>
              </a:pathLst>
            </a:custGeom>
            <a:noFill/>
            <a:ln w="7938">
              <a:solidFill>
                <a:srgbClr val="000000"/>
              </a:solidFill>
              <a:prstDash val="solid"/>
              <a:round/>
              <a:headEnd/>
              <a:tailEnd/>
            </a:ln>
          </p:spPr>
          <p:txBody>
            <a:bodyPr/>
            <a:lstStyle/>
            <a:p>
              <a:endParaRPr lang="en-GB" dirty="0"/>
            </a:p>
          </p:txBody>
        </p:sp>
        <p:sp>
          <p:nvSpPr>
            <p:cNvPr id="33820" name="Freeform 20"/>
            <p:cNvSpPr>
              <a:spLocks/>
            </p:cNvSpPr>
            <p:nvPr/>
          </p:nvSpPr>
          <p:spPr bwMode="auto">
            <a:xfrm>
              <a:off x="782638" y="1557338"/>
              <a:ext cx="358775" cy="430212"/>
            </a:xfrm>
            <a:custGeom>
              <a:avLst/>
              <a:gdLst>
                <a:gd name="T0" fmla="*/ 2147483647 w 451"/>
                <a:gd name="T1" fmla="*/ 2147483647 h 541"/>
                <a:gd name="T2" fmla="*/ 2147483647 w 451"/>
                <a:gd name="T3" fmla="*/ 2147483647 h 541"/>
                <a:gd name="T4" fmla="*/ 2147483647 w 451"/>
                <a:gd name="T5" fmla="*/ 2147483647 h 541"/>
                <a:gd name="T6" fmla="*/ 2147483647 w 451"/>
                <a:gd name="T7" fmla="*/ 2147483647 h 541"/>
                <a:gd name="T8" fmla="*/ 2147483647 w 451"/>
                <a:gd name="T9" fmla="*/ 2147483647 h 541"/>
                <a:gd name="T10" fmla="*/ 2147483647 w 451"/>
                <a:gd name="T11" fmla="*/ 2147483647 h 541"/>
                <a:gd name="T12" fmla="*/ 2147483647 w 451"/>
                <a:gd name="T13" fmla="*/ 2147483647 h 541"/>
                <a:gd name="T14" fmla="*/ 0 w 451"/>
                <a:gd name="T15" fmla="*/ 2147483647 h 541"/>
                <a:gd name="T16" fmla="*/ 2147483647 w 451"/>
                <a:gd name="T17" fmla="*/ 2147483647 h 541"/>
                <a:gd name="T18" fmla="*/ 2147483647 w 451"/>
                <a:gd name="T19" fmla="*/ 2147483647 h 541"/>
                <a:gd name="T20" fmla="*/ 2147483647 w 451"/>
                <a:gd name="T21" fmla="*/ 2147483647 h 541"/>
                <a:gd name="T22" fmla="*/ 2147483647 w 451"/>
                <a:gd name="T23" fmla="*/ 0 h 541"/>
                <a:gd name="T24" fmla="*/ 2147483647 w 451"/>
                <a:gd name="T25" fmla="*/ 2147483647 h 541"/>
                <a:gd name="T26" fmla="*/ 2147483647 w 451"/>
                <a:gd name="T27" fmla="*/ 2147483647 h 541"/>
                <a:gd name="T28" fmla="*/ 2147483647 w 451"/>
                <a:gd name="T29" fmla="*/ 2147483647 h 541"/>
                <a:gd name="T30" fmla="*/ 2147483647 w 451"/>
                <a:gd name="T31" fmla="*/ 2147483647 h 541"/>
                <a:gd name="T32" fmla="*/ 2147483647 w 451"/>
                <a:gd name="T33" fmla="*/ 2147483647 h 541"/>
                <a:gd name="T34" fmla="*/ 2147483647 w 451"/>
                <a:gd name="T35" fmla="*/ 2147483647 h 541"/>
                <a:gd name="T36" fmla="*/ 2147483647 w 451"/>
                <a:gd name="T37" fmla="*/ 2147483647 h 541"/>
                <a:gd name="T38" fmla="*/ 2147483647 w 451"/>
                <a:gd name="T39" fmla="*/ 2147483647 h 541"/>
                <a:gd name="T40" fmla="*/ 2147483647 w 451"/>
                <a:gd name="T41" fmla="*/ 2147483647 h 541"/>
                <a:gd name="T42" fmla="*/ 2147483647 w 451"/>
                <a:gd name="T43" fmla="*/ 2147483647 h 541"/>
                <a:gd name="T44" fmla="*/ 2147483647 w 451"/>
                <a:gd name="T45" fmla="*/ 2147483647 h 541"/>
                <a:gd name="T46" fmla="*/ 2147483647 w 451"/>
                <a:gd name="T47" fmla="*/ 2147483647 h 541"/>
                <a:gd name="T48" fmla="*/ 2147483647 w 451"/>
                <a:gd name="T49" fmla="*/ 2147483647 h 541"/>
                <a:gd name="T50" fmla="*/ 2147483647 w 451"/>
                <a:gd name="T51" fmla="*/ 2147483647 h 541"/>
                <a:gd name="T52" fmla="*/ 2147483647 w 451"/>
                <a:gd name="T53" fmla="*/ 2147483647 h 541"/>
                <a:gd name="T54" fmla="*/ 2147483647 w 451"/>
                <a:gd name="T55" fmla="*/ 2147483647 h 541"/>
                <a:gd name="T56" fmla="*/ 2147483647 w 451"/>
                <a:gd name="T57" fmla="*/ 2147483647 h 5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1"/>
                <a:gd name="T88" fmla="*/ 0 h 541"/>
                <a:gd name="T89" fmla="*/ 451 w 451"/>
                <a:gd name="T90" fmla="*/ 541 h 5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1" h="541">
                  <a:moveTo>
                    <a:pt x="240" y="431"/>
                  </a:moveTo>
                  <a:lnTo>
                    <a:pt x="204" y="493"/>
                  </a:lnTo>
                  <a:lnTo>
                    <a:pt x="178" y="381"/>
                  </a:lnTo>
                  <a:lnTo>
                    <a:pt x="94" y="449"/>
                  </a:lnTo>
                  <a:lnTo>
                    <a:pt x="112" y="345"/>
                  </a:lnTo>
                  <a:lnTo>
                    <a:pt x="25" y="334"/>
                  </a:lnTo>
                  <a:lnTo>
                    <a:pt x="83" y="251"/>
                  </a:lnTo>
                  <a:lnTo>
                    <a:pt x="0" y="218"/>
                  </a:lnTo>
                  <a:lnTo>
                    <a:pt x="70" y="155"/>
                  </a:lnTo>
                  <a:lnTo>
                    <a:pt x="27" y="94"/>
                  </a:lnTo>
                  <a:lnTo>
                    <a:pt x="101" y="83"/>
                  </a:lnTo>
                  <a:lnTo>
                    <a:pt x="103" y="0"/>
                  </a:lnTo>
                  <a:lnTo>
                    <a:pt x="157" y="86"/>
                  </a:lnTo>
                  <a:lnTo>
                    <a:pt x="182" y="47"/>
                  </a:lnTo>
                  <a:lnTo>
                    <a:pt x="207" y="104"/>
                  </a:lnTo>
                  <a:lnTo>
                    <a:pt x="244" y="68"/>
                  </a:lnTo>
                  <a:lnTo>
                    <a:pt x="254" y="141"/>
                  </a:lnTo>
                  <a:lnTo>
                    <a:pt x="312" y="104"/>
                  </a:lnTo>
                  <a:lnTo>
                    <a:pt x="307" y="180"/>
                  </a:lnTo>
                  <a:lnTo>
                    <a:pt x="395" y="148"/>
                  </a:lnTo>
                  <a:lnTo>
                    <a:pt x="343" y="233"/>
                  </a:lnTo>
                  <a:lnTo>
                    <a:pt x="383" y="258"/>
                  </a:lnTo>
                  <a:lnTo>
                    <a:pt x="356" y="305"/>
                  </a:lnTo>
                  <a:lnTo>
                    <a:pt x="451" y="373"/>
                  </a:lnTo>
                  <a:lnTo>
                    <a:pt x="343" y="377"/>
                  </a:lnTo>
                  <a:lnTo>
                    <a:pt x="377" y="460"/>
                  </a:lnTo>
                  <a:lnTo>
                    <a:pt x="303" y="395"/>
                  </a:lnTo>
                  <a:lnTo>
                    <a:pt x="309" y="541"/>
                  </a:lnTo>
                  <a:lnTo>
                    <a:pt x="240" y="431"/>
                  </a:lnTo>
                  <a:close/>
                </a:path>
              </a:pathLst>
            </a:custGeom>
            <a:solidFill>
              <a:srgbClr val="E4D5F7"/>
            </a:solidFill>
            <a:ln w="9525">
              <a:noFill/>
              <a:round/>
              <a:headEnd/>
              <a:tailEnd/>
            </a:ln>
          </p:spPr>
          <p:txBody>
            <a:bodyPr/>
            <a:lstStyle/>
            <a:p>
              <a:endParaRPr lang="en-GB" dirty="0"/>
            </a:p>
          </p:txBody>
        </p:sp>
        <p:sp>
          <p:nvSpPr>
            <p:cNvPr id="33821" name="Freeform 21"/>
            <p:cNvSpPr>
              <a:spLocks/>
            </p:cNvSpPr>
            <p:nvPr/>
          </p:nvSpPr>
          <p:spPr bwMode="auto">
            <a:xfrm>
              <a:off x="782638" y="1557338"/>
              <a:ext cx="358775" cy="430212"/>
            </a:xfrm>
            <a:custGeom>
              <a:avLst/>
              <a:gdLst>
                <a:gd name="T0" fmla="*/ 2147483647 w 451"/>
                <a:gd name="T1" fmla="*/ 2147483647 h 541"/>
                <a:gd name="T2" fmla="*/ 2147483647 w 451"/>
                <a:gd name="T3" fmla="*/ 2147483647 h 541"/>
                <a:gd name="T4" fmla="*/ 2147483647 w 451"/>
                <a:gd name="T5" fmla="*/ 2147483647 h 541"/>
                <a:gd name="T6" fmla="*/ 2147483647 w 451"/>
                <a:gd name="T7" fmla="*/ 2147483647 h 541"/>
                <a:gd name="T8" fmla="*/ 2147483647 w 451"/>
                <a:gd name="T9" fmla="*/ 2147483647 h 541"/>
                <a:gd name="T10" fmla="*/ 2147483647 w 451"/>
                <a:gd name="T11" fmla="*/ 2147483647 h 541"/>
                <a:gd name="T12" fmla="*/ 2147483647 w 451"/>
                <a:gd name="T13" fmla="*/ 2147483647 h 541"/>
                <a:gd name="T14" fmla="*/ 0 w 451"/>
                <a:gd name="T15" fmla="*/ 2147483647 h 541"/>
                <a:gd name="T16" fmla="*/ 2147483647 w 451"/>
                <a:gd name="T17" fmla="*/ 2147483647 h 541"/>
                <a:gd name="T18" fmla="*/ 2147483647 w 451"/>
                <a:gd name="T19" fmla="*/ 2147483647 h 541"/>
                <a:gd name="T20" fmla="*/ 2147483647 w 451"/>
                <a:gd name="T21" fmla="*/ 2147483647 h 541"/>
                <a:gd name="T22" fmla="*/ 2147483647 w 451"/>
                <a:gd name="T23" fmla="*/ 0 h 541"/>
                <a:gd name="T24" fmla="*/ 2147483647 w 451"/>
                <a:gd name="T25" fmla="*/ 2147483647 h 541"/>
                <a:gd name="T26" fmla="*/ 2147483647 w 451"/>
                <a:gd name="T27" fmla="*/ 2147483647 h 541"/>
                <a:gd name="T28" fmla="*/ 2147483647 w 451"/>
                <a:gd name="T29" fmla="*/ 2147483647 h 541"/>
                <a:gd name="T30" fmla="*/ 2147483647 w 451"/>
                <a:gd name="T31" fmla="*/ 2147483647 h 541"/>
                <a:gd name="T32" fmla="*/ 2147483647 w 451"/>
                <a:gd name="T33" fmla="*/ 2147483647 h 541"/>
                <a:gd name="T34" fmla="*/ 2147483647 w 451"/>
                <a:gd name="T35" fmla="*/ 2147483647 h 541"/>
                <a:gd name="T36" fmla="*/ 2147483647 w 451"/>
                <a:gd name="T37" fmla="*/ 2147483647 h 541"/>
                <a:gd name="T38" fmla="*/ 2147483647 w 451"/>
                <a:gd name="T39" fmla="*/ 2147483647 h 541"/>
                <a:gd name="T40" fmla="*/ 2147483647 w 451"/>
                <a:gd name="T41" fmla="*/ 2147483647 h 541"/>
                <a:gd name="T42" fmla="*/ 2147483647 w 451"/>
                <a:gd name="T43" fmla="*/ 2147483647 h 541"/>
                <a:gd name="T44" fmla="*/ 2147483647 w 451"/>
                <a:gd name="T45" fmla="*/ 2147483647 h 541"/>
                <a:gd name="T46" fmla="*/ 2147483647 w 451"/>
                <a:gd name="T47" fmla="*/ 2147483647 h 541"/>
                <a:gd name="T48" fmla="*/ 2147483647 w 451"/>
                <a:gd name="T49" fmla="*/ 2147483647 h 541"/>
                <a:gd name="T50" fmla="*/ 2147483647 w 451"/>
                <a:gd name="T51" fmla="*/ 2147483647 h 541"/>
                <a:gd name="T52" fmla="*/ 2147483647 w 451"/>
                <a:gd name="T53" fmla="*/ 2147483647 h 541"/>
                <a:gd name="T54" fmla="*/ 2147483647 w 451"/>
                <a:gd name="T55" fmla="*/ 2147483647 h 541"/>
                <a:gd name="T56" fmla="*/ 2147483647 w 451"/>
                <a:gd name="T57" fmla="*/ 2147483647 h 5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1"/>
                <a:gd name="T88" fmla="*/ 0 h 541"/>
                <a:gd name="T89" fmla="*/ 451 w 451"/>
                <a:gd name="T90" fmla="*/ 541 h 5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1" h="541">
                  <a:moveTo>
                    <a:pt x="240" y="431"/>
                  </a:moveTo>
                  <a:lnTo>
                    <a:pt x="204" y="493"/>
                  </a:lnTo>
                  <a:lnTo>
                    <a:pt x="178" y="381"/>
                  </a:lnTo>
                  <a:lnTo>
                    <a:pt x="94" y="449"/>
                  </a:lnTo>
                  <a:lnTo>
                    <a:pt x="112" y="345"/>
                  </a:lnTo>
                  <a:lnTo>
                    <a:pt x="25" y="334"/>
                  </a:lnTo>
                  <a:lnTo>
                    <a:pt x="83" y="251"/>
                  </a:lnTo>
                  <a:lnTo>
                    <a:pt x="0" y="218"/>
                  </a:lnTo>
                  <a:lnTo>
                    <a:pt x="70" y="155"/>
                  </a:lnTo>
                  <a:lnTo>
                    <a:pt x="27" y="94"/>
                  </a:lnTo>
                  <a:lnTo>
                    <a:pt x="101" y="83"/>
                  </a:lnTo>
                  <a:lnTo>
                    <a:pt x="103" y="0"/>
                  </a:lnTo>
                  <a:lnTo>
                    <a:pt x="157" y="86"/>
                  </a:lnTo>
                  <a:lnTo>
                    <a:pt x="182" y="47"/>
                  </a:lnTo>
                  <a:lnTo>
                    <a:pt x="207" y="104"/>
                  </a:lnTo>
                  <a:lnTo>
                    <a:pt x="244" y="68"/>
                  </a:lnTo>
                  <a:lnTo>
                    <a:pt x="254" y="141"/>
                  </a:lnTo>
                  <a:lnTo>
                    <a:pt x="312" y="104"/>
                  </a:lnTo>
                  <a:lnTo>
                    <a:pt x="307" y="180"/>
                  </a:lnTo>
                  <a:lnTo>
                    <a:pt x="395" y="148"/>
                  </a:lnTo>
                  <a:lnTo>
                    <a:pt x="343" y="233"/>
                  </a:lnTo>
                  <a:lnTo>
                    <a:pt x="383" y="258"/>
                  </a:lnTo>
                  <a:lnTo>
                    <a:pt x="356" y="305"/>
                  </a:lnTo>
                  <a:lnTo>
                    <a:pt x="451" y="373"/>
                  </a:lnTo>
                  <a:lnTo>
                    <a:pt x="343" y="377"/>
                  </a:lnTo>
                  <a:lnTo>
                    <a:pt x="377" y="460"/>
                  </a:lnTo>
                  <a:lnTo>
                    <a:pt x="303" y="395"/>
                  </a:lnTo>
                  <a:lnTo>
                    <a:pt x="309" y="541"/>
                  </a:lnTo>
                  <a:lnTo>
                    <a:pt x="240" y="431"/>
                  </a:lnTo>
                  <a:close/>
                </a:path>
              </a:pathLst>
            </a:custGeom>
            <a:noFill/>
            <a:ln w="7938">
              <a:solidFill>
                <a:srgbClr val="000000"/>
              </a:solidFill>
              <a:prstDash val="solid"/>
              <a:round/>
              <a:headEnd/>
              <a:tailEnd/>
            </a:ln>
          </p:spPr>
          <p:txBody>
            <a:bodyPr/>
            <a:lstStyle/>
            <a:p>
              <a:endParaRPr lang="en-GB" dirty="0"/>
            </a:p>
          </p:txBody>
        </p:sp>
        <p:sp>
          <p:nvSpPr>
            <p:cNvPr id="33822" name="Freeform 22"/>
            <p:cNvSpPr>
              <a:spLocks/>
            </p:cNvSpPr>
            <p:nvPr/>
          </p:nvSpPr>
          <p:spPr bwMode="auto">
            <a:xfrm>
              <a:off x="1768475" y="1965325"/>
              <a:ext cx="357188" cy="430213"/>
            </a:xfrm>
            <a:custGeom>
              <a:avLst/>
              <a:gdLst>
                <a:gd name="T0" fmla="*/ 2147483647 w 452"/>
                <a:gd name="T1" fmla="*/ 2147483647 h 541"/>
                <a:gd name="T2" fmla="*/ 2147483647 w 452"/>
                <a:gd name="T3" fmla="*/ 2147483647 h 541"/>
                <a:gd name="T4" fmla="*/ 2147483647 w 452"/>
                <a:gd name="T5" fmla="*/ 2147483647 h 541"/>
                <a:gd name="T6" fmla="*/ 2147483647 w 452"/>
                <a:gd name="T7" fmla="*/ 2147483647 h 541"/>
                <a:gd name="T8" fmla="*/ 2147483647 w 452"/>
                <a:gd name="T9" fmla="*/ 2147483647 h 541"/>
                <a:gd name="T10" fmla="*/ 2147483647 w 452"/>
                <a:gd name="T11" fmla="*/ 2147483647 h 541"/>
                <a:gd name="T12" fmla="*/ 2147483647 w 452"/>
                <a:gd name="T13" fmla="*/ 2147483647 h 541"/>
                <a:gd name="T14" fmla="*/ 2147483647 w 452"/>
                <a:gd name="T15" fmla="*/ 2147483647 h 541"/>
                <a:gd name="T16" fmla="*/ 2147483647 w 452"/>
                <a:gd name="T17" fmla="*/ 2147483647 h 541"/>
                <a:gd name="T18" fmla="*/ 2147483647 w 452"/>
                <a:gd name="T19" fmla="*/ 2147483647 h 541"/>
                <a:gd name="T20" fmla="*/ 2147483647 w 452"/>
                <a:gd name="T21" fmla="*/ 2147483647 h 541"/>
                <a:gd name="T22" fmla="*/ 2147483647 w 452"/>
                <a:gd name="T23" fmla="*/ 2147483647 h 541"/>
                <a:gd name="T24" fmla="*/ 2147483647 w 452"/>
                <a:gd name="T25" fmla="*/ 2147483647 h 541"/>
                <a:gd name="T26" fmla="*/ 2147483647 w 452"/>
                <a:gd name="T27" fmla="*/ 2147483647 h 541"/>
                <a:gd name="T28" fmla="*/ 2147483647 w 452"/>
                <a:gd name="T29" fmla="*/ 2147483647 h 541"/>
                <a:gd name="T30" fmla="*/ 2147483647 w 452"/>
                <a:gd name="T31" fmla="*/ 2147483647 h 541"/>
                <a:gd name="T32" fmla="*/ 2147483647 w 452"/>
                <a:gd name="T33" fmla="*/ 2147483647 h 541"/>
                <a:gd name="T34" fmla="*/ 2147483647 w 452"/>
                <a:gd name="T35" fmla="*/ 0 h 541"/>
                <a:gd name="T36" fmla="*/ 2147483647 w 452"/>
                <a:gd name="T37" fmla="*/ 2147483647 h 541"/>
                <a:gd name="T38" fmla="*/ 2147483647 w 452"/>
                <a:gd name="T39" fmla="*/ 2147483647 h 541"/>
                <a:gd name="T40" fmla="*/ 2147483647 w 452"/>
                <a:gd name="T41" fmla="*/ 2147483647 h 541"/>
                <a:gd name="T42" fmla="*/ 2147483647 w 452"/>
                <a:gd name="T43" fmla="*/ 2147483647 h 541"/>
                <a:gd name="T44" fmla="*/ 2147483647 w 452"/>
                <a:gd name="T45" fmla="*/ 2147483647 h 541"/>
                <a:gd name="T46" fmla="*/ 0 w 452"/>
                <a:gd name="T47" fmla="*/ 2147483647 h 541"/>
                <a:gd name="T48" fmla="*/ 2147483647 w 452"/>
                <a:gd name="T49" fmla="*/ 2147483647 h 5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2"/>
                <a:gd name="T76" fmla="*/ 0 h 541"/>
                <a:gd name="T77" fmla="*/ 452 w 452"/>
                <a:gd name="T78" fmla="*/ 541 h 5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2" h="541">
                  <a:moveTo>
                    <a:pt x="121" y="270"/>
                  </a:moveTo>
                  <a:lnTo>
                    <a:pt x="47" y="332"/>
                  </a:lnTo>
                  <a:lnTo>
                    <a:pt x="132" y="357"/>
                  </a:lnTo>
                  <a:lnTo>
                    <a:pt x="47" y="532"/>
                  </a:lnTo>
                  <a:lnTo>
                    <a:pt x="159" y="426"/>
                  </a:lnTo>
                  <a:lnTo>
                    <a:pt x="181" y="541"/>
                  </a:lnTo>
                  <a:lnTo>
                    <a:pt x="246" y="447"/>
                  </a:lnTo>
                  <a:lnTo>
                    <a:pt x="305" y="538"/>
                  </a:lnTo>
                  <a:lnTo>
                    <a:pt x="291" y="399"/>
                  </a:lnTo>
                  <a:lnTo>
                    <a:pt x="369" y="422"/>
                  </a:lnTo>
                  <a:lnTo>
                    <a:pt x="327" y="348"/>
                  </a:lnTo>
                  <a:lnTo>
                    <a:pt x="452" y="328"/>
                  </a:lnTo>
                  <a:lnTo>
                    <a:pt x="313" y="278"/>
                  </a:lnTo>
                  <a:lnTo>
                    <a:pt x="412" y="209"/>
                  </a:lnTo>
                  <a:lnTo>
                    <a:pt x="302" y="189"/>
                  </a:lnTo>
                  <a:lnTo>
                    <a:pt x="378" y="86"/>
                  </a:lnTo>
                  <a:lnTo>
                    <a:pt x="271" y="119"/>
                  </a:lnTo>
                  <a:lnTo>
                    <a:pt x="278" y="0"/>
                  </a:lnTo>
                  <a:lnTo>
                    <a:pt x="219" y="99"/>
                  </a:lnTo>
                  <a:lnTo>
                    <a:pt x="170" y="12"/>
                  </a:lnTo>
                  <a:lnTo>
                    <a:pt x="152" y="122"/>
                  </a:lnTo>
                  <a:lnTo>
                    <a:pt x="92" y="81"/>
                  </a:lnTo>
                  <a:lnTo>
                    <a:pt x="110" y="186"/>
                  </a:lnTo>
                  <a:lnTo>
                    <a:pt x="0" y="177"/>
                  </a:lnTo>
                  <a:lnTo>
                    <a:pt x="121" y="270"/>
                  </a:lnTo>
                  <a:close/>
                </a:path>
              </a:pathLst>
            </a:custGeom>
            <a:solidFill>
              <a:srgbClr val="E4D5F7"/>
            </a:solidFill>
            <a:ln w="9525">
              <a:noFill/>
              <a:round/>
              <a:headEnd/>
              <a:tailEnd/>
            </a:ln>
          </p:spPr>
          <p:txBody>
            <a:bodyPr/>
            <a:lstStyle/>
            <a:p>
              <a:endParaRPr lang="en-GB" dirty="0"/>
            </a:p>
          </p:txBody>
        </p:sp>
        <p:sp>
          <p:nvSpPr>
            <p:cNvPr id="33823" name="Freeform 23"/>
            <p:cNvSpPr>
              <a:spLocks/>
            </p:cNvSpPr>
            <p:nvPr/>
          </p:nvSpPr>
          <p:spPr bwMode="auto">
            <a:xfrm>
              <a:off x="1768475" y="1965325"/>
              <a:ext cx="357188" cy="430213"/>
            </a:xfrm>
            <a:custGeom>
              <a:avLst/>
              <a:gdLst>
                <a:gd name="T0" fmla="*/ 2147483647 w 452"/>
                <a:gd name="T1" fmla="*/ 2147483647 h 541"/>
                <a:gd name="T2" fmla="*/ 2147483647 w 452"/>
                <a:gd name="T3" fmla="*/ 2147483647 h 541"/>
                <a:gd name="T4" fmla="*/ 2147483647 w 452"/>
                <a:gd name="T5" fmla="*/ 2147483647 h 541"/>
                <a:gd name="T6" fmla="*/ 2147483647 w 452"/>
                <a:gd name="T7" fmla="*/ 2147483647 h 541"/>
                <a:gd name="T8" fmla="*/ 2147483647 w 452"/>
                <a:gd name="T9" fmla="*/ 2147483647 h 541"/>
                <a:gd name="T10" fmla="*/ 2147483647 w 452"/>
                <a:gd name="T11" fmla="*/ 2147483647 h 541"/>
                <a:gd name="T12" fmla="*/ 2147483647 w 452"/>
                <a:gd name="T13" fmla="*/ 2147483647 h 541"/>
                <a:gd name="T14" fmla="*/ 2147483647 w 452"/>
                <a:gd name="T15" fmla="*/ 2147483647 h 541"/>
                <a:gd name="T16" fmla="*/ 2147483647 w 452"/>
                <a:gd name="T17" fmla="*/ 2147483647 h 541"/>
                <a:gd name="T18" fmla="*/ 2147483647 w 452"/>
                <a:gd name="T19" fmla="*/ 2147483647 h 541"/>
                <a:gd name="T20" fmla="*/ 2147483647 w 452"/>
                <a:gd name="T21" fmla="*/ 2147483647 h 541"/>
                <a:gd name="T22" fmla="*/ 2147483647 w 452"/>
                <a:gd name="T23" fmla="*/ 2147483647 h 541"/>
                <a:gd name="T24" fmla="*/ 2147483647 w 452"/>
                <a:gd name="T25" fmla="*/ 2147483647 h 541"/>
                <a:gd name="T26" fmla="*/ 2147483647 w 452"/>
                <a:gd name="T27" fmla="*/ 2147483647 h 541"/>
                <a:gd name="T28" fmla="*/ 2147483647 w 452"/>
                <a:gd name="T29" fmla="*/ 2147483647 h 541"/>
                <a:gd name="T30" fmla="*/ 2147483647 w 452"/>
                <a:gd name="T31" fmla="*/ 2147483647 h 541"/>
                <a:gd name="T32" fmla="*/ 2147483647 w 452"/>
                <a:gd name="T33" fmla="*/ 2147483647 h 541"/>
                <a:gd name="T34" fmla="*/ 2147483647 w 452"/>
                <a:gd name="T35" fmla="*/ 0 h 541"/>
                <a:gd name="T36" fmla="*/ 2147483647 w 452"/>
                <a:gd name="T37" fmla="*/ 2147483647 h 541"/>
                <a:gd name="T38" fmla="*/ 2147483647 w 452"/>
                <a:gd name="T39" fmla="*/ 2147483647 h 541"/>
                <a:gd name="T40" fmla="*/ 2147483647 w 452"/>
                <a:gd name="T41" fmla="*/ 2147483647 h 541"/>
                <a:gd name="T42" fmla="*/ 2147483647 w 452"/>
                <a:gd name="T43" fmla="*/ 2147483647 h 541"/>
                <a:gd name="T44" fmla="*/ 2147483647 w 452"/>
                <a:gd name="T45" fmla="*/ 2147483647 h 541"/>
                <a:gd name="T46" fmla="*/ 0 w 452"/>
                <a:gd name="T47" fmla="*/ 2147483647 h 541"/>
                <a:gd name="T48" fmla="*/ 2147483647 w 452"/>
                <a:gd name="T49" fmla="*/ 2147483647 h 5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2"/>
                <a:gd name="T76" fmla="*/ 0 h 541"/>
                <a:gd name="T77" fmla="*/ 452 w 452"/>
                <a:gd name="T78" fmla="*/ 541 h 5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2" h="541">
                  <a:moveTo>
                    <a:pt x="121" y="270"/>
                  </a:moveTo>
                  <a:lnTo>
                    <a:pt x="47" y="332"/>
                  </a:lnTo>
                  <a:lnTo>
                    <a:pt x="132" y="357"/>
                  </a:lnTo>
                  <a:lnTo>
                    <a:pt x="47" y="532"/>
                  </a:lnTo>
                  <a:lnTo>
                    <a:pt x="159" y="426"/>
                  </a:lnTo>
                  <a:lnTo>
                    <a:pt x="181" y="541"/>
                  </a:lnTo>
                  <a:lnTo>
                    <a:pt x="246" y="447"/>
                  </a:lnTo>
                  <a:lnTo>
                    <a:pt x="305" y="538"/>
                  </a:lnTo>
                  <a:lnTo>
                    <a:pt x="291" y="399"/>
                  </a:lnTo>
                  <a:lnTo>
                    <a:pt x="369" y="422"/>
                  </a:lnTo>
                  <a:lnTo>
                    <a:pt x="327" y="348"/>
                  </a:lnTo>
                  <a:lnTo>
                    <a:pt x="452" y="328"/>
                  </a:lnTo>
                  <a:lnTo>
                    <a:pt x="313" y="278"/>
                  </a:lnTo>
                  <a:lnTo>
                    <a:pt x="412" y="209"/>
                  </a:lnTo>
                  <a:lnTo>
                    <a:pt x="302" y="189"/>
                  </a:lnTo>
                  <a:lnTo>
                    <a:pt x="378" y="86"/>
                  </a:lnTo>
                  <a:lnTo>
                    <a:pt x="271" y="119"/>
                  </a:lnTo>
                  <a:lnTo>
                    <a:pt x="278" y="0"/>
                  </a:lnTo>
                  <a:lnTo>
                    <a:pt x="219" y="99"/>
                  </a:lnTo>
                  <a:lnTo>
                    <a:pt x="170" y="12"/>
                  </a:lnTo>
                  <a:lnTo>
                    <a:pt x="152" y="122"/>
                  </a:lnTo>
                  <a:lnTo>
                    <a:pt x="92" y="81"/>
                  </a:lnTo>
                  <a:lnTo>
                    <a:pt x="110" y="186"/>
                  </a:lnTo>
                  <a:lnTo>
                    <a:pt x="0" y="177"/>
                  </a:lnTo>
                  <a:lnTo>
                    <a:pt x="121" y="270"/>
                  </a:lnTo>
                  <a:close/>
                </a:path>
              </a:pathLst>
            </a:custGeom>
            <a:noFill/>
            <a:ln w="7938">
              <a:solidFill>
                <a:srgbClr val="000000"/>
              </a:solidFill>
              <a:prstDash val="solid"/>
              <a:round/>
              <a:headEnd/>
              <a:tailEnd/>
            </a:ln>
          </p:spPr>
          <p:txBody>
            <a:bodyPr/>
            <a:lstStyle/>
            <a:p>
              <a:endParaRPr lang="en-GB" dirty="0"/>
            </a:p>
          </p:txBody>
        </p:sp>
        <p:sp>
          <p:nvSpPr>
            <p:cNvPr id="33824" name="Rectangle 24"/>
            <p:cNvSpPr>
              <a:spLocks noChangeArrowheads="1"/>
            </p:cNvSpPr>
            <p:nvPr/>
          </p:nvSpPr>
          <p:spPr bwMode="auto">
            <a:xfrm rot="-7800000">
              <a:off x="1068388" y="1304925"/>
              <a:ext cx="254000" cy="457200"/>
            </a:xfrm>
            <a:prstGeom prst="rect">
              <a:avLst/>
            </a:prstGeom>
            <a:noFill/>
            <a:ln w="9525">
              <a:noFill/>
              <a:miter lim="800000"/>
              <a:headEnd/>
              <a:tailEnd/>
            </a:ln>
          </p:spPr>
          <p:txBody>
            <a:bodyPr wrap="none" lIns="0" tIns="0" rIns="0" bIns="0">
              <a:spAutoFit/>
            </a:bodyPr>
            <a:lstStyle/>
            <a:p>
              <a:r>
                <a:rPr lang="en-US" sz="3000" b="1" dirty="0">
                  <a:solidFill>
                    <a:schemeClr val="tx2"/>
                  </a:solidFill>
                  <a:latin typeface="Arial Rounded MT Bold" pitchFamily="34" charset="0"/>
                  <a:ea typeface="MS PGothic" pitchFamily="34" charset="-128"/>
                </a:rPr>
                <a:t>Y</a:t>
              </a:r>
              <a:endParaRPr lang="en-US" sz="3200" dirty="0">
                <a:solidFill>
                  <a:schemeClr val="tx2"/>
                </a:solidFill>
                <a:ea typeface="MS PGothic" pitchFamily="34" charset="-128"/>
              </a:endParaRPr>
            </a:p>
          </p:txBody>
        </p:sp>
        <p:sp>
          <p:nvSpPr>
            <p:cNvPr id="33825" name="Freeform 25"/>
            <p:cNvSpPr>
              <a:spLocks/>
            </p:cNvSpPr>
            <p:nvPr/>
          </p:nvSpPr>
          <p:spPr bwMode="auto">
            <a:xfrm>
              <a:off x="1673225" y="2444750"/>
              <a:ext cx="358775" cy="430213"/>
            </a:xfrm>
            <a:custGeom>
              <a:avLst/>
              <a:gdLst>
                <a:gd name="T0" fmla="*/ 2147483647 w 452"/>
                <a:gd name="T1" fmla="*/ 2147483647 h 541"/>
                <a:gd name="T2" fmla="*/ 2147483647 w 452"/>
                <a:gd name="T3" fmla="*/ 2147483647 h 541"/>
                <a:gd name="T4" fmla="*/ 2147483647 w 452"/>
                <a:gd name="T5" fmla="*/ 2147483647 h 541"/>
                <a:gd name="T6" fmla="*/ 2147483647 w 452"/>
                <a:gd name="T7" fmla="*/ 2147483647 h 541"/>
                <a:gd name="T8" fmla="*/ 2147483647 w 452"/>
                <a:gd name="T9" fmla="*/ 2147483647 h 541"/>
                <a:gd name="T10" fmla="*/ 2147483647 w 452"/>
                <a:gd name="T11" fmla="*/ 2147483647 h 541"/>
                <a:gd name="T12" fmla="*/ 2147483647 w 452"/>
                <a:gd name="T13" fmla="*/ 2147483647 h 541"/>
                <a:gd name="T14" fmla="*/ 0 w 452"/>
                <a:gd name="T15" fmla="*/ 2147483647 h 541"/>
                <a:gd name="T16" fmla="*/ 2147483647 w 452"/>
                <a:gd name="T17" fmla="*/ 2147483647 h 541"/>
                <a:gd name="T18" fmla="*/ 2147483647 w 452"/>
                <a:gd name="T19" fmla="*/ 2147483647 h 541"/>
                <a:gd name="T20" fmla="*/ 2147483647 w 452"/>
                <a:gd name="T21" fmla="*/ 2147483647 h 541"/>
                <a:gd name="T22" fmla="*/ 2147483647 w 452"/>
                <a:gd name="T23" fmla="*/ 2147483647 h 541"/>
                <a:gd name="T24" fmla="*/ 2147483647 w 452"/>
                <a:gd name="T25" fmla="*/ 2147483647 h 541"/>
                <a:gd name="T26" fmla="*/ 2147483647 w 452"/>
                <a:gd name="T27" fmla="*/ 2147483647 h 541"/>
                <a:gd name="T28" fmla="*/ 2147483647 w 452"/>
                <a:gd name="T29" fmla="*/ 2147483647 h 541"/>
                <a:gd name="T30" fmla="*/ 2147483647 w 452"/>
                <a:gd name="T31" fmla="*/ 2147483647 h 541"/>
                <a:gd name="T32" fmla="*/ 2147483647 w 452"/>
                <a:gd name="T33" fmla="*/ 2147483647 h 541"/>
                <a:gd name="T34" fmla="*/ 2147483647 w 452"/>
                <a:gd name="T35" fmla="*/ 2147483647 h 541"/>
                <a:gd name="T36" fmla="*/ 2147483647 w 452"/>
                <a:gd name="T37" fmla="*/ 2147483647 h 541"/>
                <a:gd name="T38" fmla="*/ 2147483647 w 452"/>
                <a:gd name="T39" fmla="*/ 2147483647 h 541"/>
                <a:gd name="T40" fmla="*/ 2147483647 w 452"/>
                <a:gd name="T41" fmla="*/ 2147483647 h 541"/>
                <a:gd name="T42" fmla="*/ 2147483647 w 452"/>
                <a:gd name="T43" fmla="*/ 2147483647 h 541"/>
                <a:gd name="T44" fmla="*/ 2147483647 w 452"/>
                <a:gd name="T45" fmla="*/ 2147483647 h 541"/>
                <a:gd name="T46" fmla="*/ 2147483647 w 452"/>
                <a:gd name="T47" fmla="*/ 2147483647 h 541"/>
                <a:gd name="T48" fmla="*/ 2147483647 w 452"/>
                <a:gd name="T49" fmla="*/ 2147483647 h 541"/>
                <a:gd name="T50" fmla="*/ 2147483647 w 452"/>
                <a:gd name="T51" fmla="*/ 2147483647 h 541"/>
                <a:gd name="T52" fmla="*/ 2147483647 w 452"/>
                <a:gd name="T53" fmla="*/ 2147483647 h 541"/>
                <a:gd name="T54" fmla="*/ 2147483647 w 452"/>
                <a:gd name="T55" fmla="*/ 0 h 541"/>
                <a:gd name="T56" fmla="*/ 2147483647 w 452"/>
                <a:gd name="T57" fmla="*/ 2147483647 h 5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2"/>
                <a:gd name="T88" fmla="*/ 0 h 541"/>
                <a:gd name="T89" fmla="*/ 452 w 452"/>
                <a:gd name="T90" fmla="*/ 541 h 5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2" h="541">
                  <a:moveTo>
                    <a:pt x="240" y="110"/>
                  </a:moveTo>
                  <a:lnTo>
                    <a:pt x="204" y="48"/>
                  </a:lnTo>
                  <a:lnTo>
                    <a:pt x="179" y="160"/>
                  </a:lnTo>
                  <a:lnTo>
                    <a:pt x="94" y="92"/>
                  </a:lnTo>
                  <a:lnTo>
                    <a:pt x="112" y="196"/>
                  </a:lnTo>
                  <a:lnTo>
                    <a:pt x="25" y="207"/>
                  </a:lnTo>
                  <a:lnTo>
                    <a:pt x="83" y="290"/>
                  </a:lnTo>
                  <a:lnTo>
                    <a:pt x="0" y="323"/>
                  </a:lnTo>
                  <a:lnTo>
                    <a:pt x="70" y="386"/>
                  </a:lnTo>
                  <a:lnTo>
                    <a:pt x="27" y="447"/>
                  </a:lnTo>
                  <a:lnTo>
                    <a:pt x="101" y="458"/>
                  </a:lnTo>
                  <a:lnTo>
                    <a:pt x="103" y="541"/>
                  </a:lnTo>
                  <a:lnTo>
                    <a:pt x="157" y="455"/>
                  </a:lnTo>
                  <a:lnTo>
                    <a:pt x="182" y="494"/>
                  </a:lnTo>
                  <a:lnTo>
                    <a:pt x="206" y="437"/>
                  </a:lnTo>
                  <a:lnTo>
                    <a:pt x="244" y="473"/>
                  </a:lnTo>
                  <a:lnTo>
                    <a:pt x="255" y="400"/>
                  </a:lnTo>
                  <a:lnTo>
                    <a:pt x="312" y="437"/>
                  </a:lnTo>
                  <a:lnTo>
                    <a:pt x="307" y="361"/>
                  </a:lnTo>
                  <a:lnTo>
                    <a:pt x="396" y="393"/>
                  </a:lnTo>
                  <a:lnTo>
                    <a:pt x="343" y="308"/>
                  </a:lnTo>
                  <a:lnTo>
                    <a:pt x="383" y="283"/>
                  </a:lnTo>
                  <a:lnTo>
                    <a:pt x="356" y="236"/>
                  </a:lnTo>
                  <a:lnTo>
                    <a:pt x="452" y="167"/>
                  </a:lnTo>
                  <a:lnTo>
                    <a:pt x="343" y="164"/>
                  </a:lnTo>
                  <a:lnTo>
                    <a:pt x="377" y="81"/>
                  </a:lnTo>
                  <a:lnTo>
                    <a:pt x="303" y="146"/>
                  </a:lnTo>
                  <a:lnTo>
                    <a:pt x="309" y="0"/>
                  </a:lnTo>
                  <a:lnTo>
                    <a:pt x="240" y="110"/>
                  </a:lnTo>
                  <a:close/>
                </a:path>
              </a:pathLst>
            </a:custGeom>
            <a:solidFill>
              <a:srgbClr val="E4D5F7"/>
            </a:solidFill>
            <a:ln w="9525">
              <a:noFill/>
              <a:round/>
              <a:headEnd/>
              <a:tailEnd/>
            </a:ln>
          </p:spPr>
          <p:txBody>
            <a:bodyPr/>
            <a:lstStyle/>
            <a:p>
              <a:endParaRPr lang="en-GB" dirty="0"/>
            </a:p>
          </p:txBody>
        </p:sp>
        <p:sp>
          <p:nvSpPr>
            <p:cNvPr id="33826" name="Freeform 26"/>
            <p:cNvSpPr>
              <a:spLocks/>
            </p:cNvSpPr>
            <p:nvPr/>
          </p:nvSpPr>
          <p:spPr bwMode="auto">
            <a:xfrm>
              <a:off x="1673225" y="2444750"/>
              <a:ext cx="358775" cy="430213"/>
            </a:xfrm>
            <a:custGeom>
              <a:avLst/>
              <a:gdLst>
                <a:gd name="T0" fmla="*/ 2147483647 w 452"/>
                <a:gd name="T1" fmla="*/ 2147483647 h 541"/>
                <a:gd name="T2" fmla="*/ 2147483647 w 452"/>
                <a:gd name="T3" fmla="*/ 2147483647 h 541"/>
                <a:gd name="T4" fmla="*/ 2147483647 w 452"/>
                <a:gd name="T5" fmla="*/ 2147483647 h 541"/>
                <a:gd name="T6" fmla="*/ 2147483647 w 452"/>
                <a:gd name="T7" fmla="*/ 2147483647 h 541"/>
                <a:gd name="T8" fmla="*/ 2147483647 w 452"/>
                <a:gd name="T9" fmla="*/ 2147483647 h 541"/>
                <a:gd name="T10" fmla="*/ 2147483647 w 452"/>
                <a:gd name="T11" fmla="*/ 2147483647 h 541"/>
                <a:gd name="T12" fmla="*/ 2147483647 w 452"/>
                <a:gd name="T13" fmla="*/ 2147483647 h 541"/>
                <a:gd name="T14" fmla="*/ 0 w 452"/>
                <a:gd name="T15" fmla="*/ 2147483647 h 541"/>
                <a:gd name="T16" fmla="*/ 2147483647 w 452"/>
                <a:gd name="T17" fmla="*/ 2147483647 h 541"/>
                <a:gd name="T18" fmla="*/ 2147483647 w 452"/>
                <a:gd name="T19" fmla="*/ 2147483647 h 541"/>
                <a:gd name="T20" fmla="*/ 2147483647 w 452"/>
                <a:gd name="T21" fmla="*/ 2147483647 h 541"/>
                <a:gd name="T22" fmla="*/ 2147483647 w 452"/>
                <a:gd name="T23" fmla="*/ 2147483647 h 541"/>
                <a:gd name="T24" fmla="*/ 2147483647 w 452"/>
                <a:gd name="T25" fmla="*/ 2147483647 h 541"/>
                <a:gd name="T26" fmla="*/ 2147483647 w 452"/>
                <a:gd name="T27" fmla="*/ 2147483647 h 541"/>
                <a:gd name="T28" fmla="*/ 2147483647 w 452"/>
                <a:gd name="T29" fmla="*/ 2147483647 h 541"/>
                <a:gd name="T30" fmla="*/ 2147483647 w 452"/>
                <a:gd name="T31" fmla="*/ 2147483647 h 541"/>
                <a:gd name="T32" fmla="*/ 2147483647 w 452"/>
                <a:gd name="T33" fmla="*/ 2147483647 h 541"/>
                <a:gd name="T34" fmla="*/ 2147483647 w 452"/>
                <a:gd name="T35" fmla="*/ 2147483647 h 541"/>
                <a:gd name="T36" fmla="*/ 2147483647 w 452"/>
                <a:gd name="T37" fmla="*/ 2147483647 h 541"/>
                <a:gd name="T38" fmla="*/ 2147483647 w 452"/>
                <a:gd name="T39" fmla="*/ 2147483647 h 541"/>
                <a:gd name="T40" fmla="*/ 2147483647 w 452"/>
                <a:gd name="T41" fmla="*/ 2147483647 h 541"/>
                <a:gd name="T42" fmla="*/ 2147483647 w 452"/>
                <a:gd name="T43" fmla="*/ 2147483647 h 541"/>
                <a:gd name="T44" fmla="*/ 2147483647 w 452"/>
                <a:gd name="T45" fmla="*/ 2147483647 h 541"/>
                <a:gd name="T46" fmla="*/ 2147483647 w 452"/>
                <a:gd name="T47" fmla="*/ 2147483647 h 541"/>
                <a:gd name="T48" fmla="*/ 2147483647 w 452"/>
                <a:gd name="T49" fmla="*/ 2147483647 h 541"/>
                <a:gd name="T50" fmla="*/ 2147483647 w 452"/>
                <a:gd name="T51" fmla="*/ 2147483647 h 541"/>
                <a:gd name="T52" fmla="*/ 2147483647 w 452"/>
                <a:gd name="T53" fmla="*/ 2147483647 h 541"/>
                <a:gd name="T54" fmla="*/ 2147483647 w 452"/>
                <a:gd name="T55" fmla="*/ 0 h 541"/>
                <a:gd name="T56" fmla="*/ 2147483647 w 452"/>
                <a:gd name="T57" fmla="*/ 2147483647 h 5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2"/>
                <a:gd name="T88" fmla="*/ 0 h 541"/>
                <a:gd name="T89" fmla="*/ 452 w 452"/>
                <a:gd name="T90" fmla="*/ 541 h 5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2" h="541">
                  <a:moveTo>
                    <a:pt x="240" y="110"/>
                  </a:moveTo>
                  <a:lnTo>
                    <a:pt x="204" y="48"/>
                  </a:lnTo>
                  <a:lnTo>
                    <a:pt x="179" y="160"/>
                  </a:lnTo>
                  <a:lnTo>
                    <a:pt x="94" y="92"/>
                  </a:lnTo>
                  <a:lnTo>
                    <a:pt x="112" y="196"/>
                  </a:lnTo>
                  <a:lnTo>
                    <a:pt x="25" y="207"/>
                  </a:lnTo>
                  <a:lnTo>
                    <a:pt x="83" y="290"/>
                  </a:lnTo>
                  <a:lnTo>
                    <a:pt x="0" y="323"/>
                  </a:lnTo>
                  <a:lnTo>
                    <a:pt x="70" y="386"/>
                  </a:lnTo>
                  <a:lnTo>
                    <a:pt x="27" y="447"/>
                  </a:lnTo>
                  <a:lnTo>
                    <a:pt x="101" y="458"/>
                  </a:lnTo>
                  <a:lnTo>
                    <a:pt x="103" y="541"/>
                  </a:lnTo>
                  <a:lnTo>
                    <a:pt x="157" y="455"/>
                  </a:lnTo>
                  <a:lnTo>
                    <a:pt x="182" y="494"/>
                  </a:lnTo>
                  <a:lnTo>
                    <a:pt x="206" y="437"/>
                  </a:lnTo>
                  <a:lnTo>
                    <a:pt x="244" y="473"/>
                  </a:lnTo>
                  <a:lnTo>
                    <a:pt x="255" y="400"/>
                  </a:lnTo>
                  <a:lnTo>
                    <a:pt x="312" y="437"/>
                  </a:lnTo>
                  <a:lnTo>
                    <a:pt x="307" y="361"/>
                  </a:lnTo>
                  <a:lnTo>
                    <a:pt x="396" y="393"/>
                  </a:lnTo>
                  <a:lnTo>
                    <a:pt x="343" y="308"/>
                  </a:lnTo>
                  <a:lnTo>
                    <a:pt x="383" y="283"/>
                  </a:lnTo>
                  <a:lnTo>
                    <a:pt x="356" y="236"/>
                  </a:lnTo>
                  <a:lnTo>
                    <a:pt x="452" y="167"/>
                  </a:lnTo>
                  <a:lnTo>
                    <a:pt x="343" y="164"/>
                  </a:lnTo>
                  <a:lnTo>
                    <a:pt x="377" y="81"/>
                  </a:lnTo>
                  <a:lnTo>
                    <a:pt x="303" y="146"/>
                  </a:lnTo>
                  <a:lnTo>
                    <a:pt x="309" y="0"/>
                  </a:lnTo>
                  <a:lnTo>
                    <a:pt x="240" y="110"/>
                  </a:lnTo>
                  <a:close/>
                </a:path>
              </a:pathLst>
            </a:custGeom>
            <a:noFill/>
            <a:ln w="7938">
              <a:solidFill>
                <a:srgbClr val="000000"/>
              </a:solidFill>
              <a:prstDash val="solid"/>
              <a:round/>
              <a:headEnd/>
              <a:tailEnd/>
            </a:ln>
          </p:spPr>
          <p:txBody>
            <a:bodyPr/>
            <a:lstStyle/>
            <a:p>
              <a:endParaRPr lang="en-GB" dirty="0"/>
            </a:p>
          </p:txBody>
        </p:sp>
        <p:sp>
          <p:nvSpPr>
            <p:cNvPr id="33827" name="Rectangle 27"/>
            <p:cNvSpPr>
              <a:spLocks noChangeArrowheads="1"/>
            </p:cNvSpPr>
            <p:nvPr/>
          </p:nvSpPr>
          <p:spPr bwMode="auto">
            <a:xfrm rot="7140000">
              <a:off x="1447800" y="2284413"/>
              <a:ext cx="254000" cy="457200"/>
            </a:xfrm>
            <a:prstGeom prst="rect">
              <a:avLst/>
            </a:prstGeom>
            <a:noFill/>
            <a:ln w="9525">
              <a:noFill/>
              <a:miter lim="800000"/>
              <a:headEnd/>
              <a:tailEnd/>
            </a:ln>
          </p:spPr>
          <p:txBody>
            <a:bodyPr wrap="none" lIns="0" tIns="0" rIns="0" bIns="0">
              <a:spAutoFit/>
            </a:bodyPr>
            <a:lstStyle/>
            <a:p>
              <a:r>
                <a:rPr lang="en-US" sz="3000" b="1" dirty="0">
                  <a:solidFill>
                    <a:schemeClr val="tx2"/>
                  </a:solidFill>
                  <a:latin typeface="Arial Rounded MT Bold" pitchFamily="34" charset="0"/>
                  <a:ea typeface="MS PGothic" pitchFamily="34" charset="-128"/>
                </a:rPr>
                <a:t>Y</a:t>
              </a:r>
              <a:endParaRPr lang="en-US" sz="3200" dirty="0">
                <a:solidFill>
                  <a:schemeClr val="tx2"/>
                </a:solidFill>
                <a:ea typeface="MS PGothic" pitchFamily="34" charset="-128"/>
              </a:endParaRPr>
            </a:p>
          </p:txBody>
        </p:sp>
        <p:sp>
          <p:nvSpPr>
            <p:cNvPr id="33828" name="Rectangle 28"/>
            <p:cNvSpPr>
              <a:spLocks noChangeArrowheads="1"/>
            </p:cNvSpPr>
            <p:nvPr/>
          </p:nvSpPr>
          <p:spPr bwMode="auto">
            <a:xfrm>
              <a:off x="1689100" y="2789238"/>
              <a:ext cx="254000" cy="457200"/>
            </a:xfrm>
            <a:prstGeom prst="rect">
              <a:avLst/>
            </a:prstGeom>
            <a:noFill/>
            <a:ln w="9525">
              <a:noFill/>
              <a:miter lim="800000"/>
              <a:headEnd/>
              <a:tailEnd/>
            </a:ln>
          </p:spPr>
          <p:txBody>
            <a:bodyPr wrap="none" lIns="0" tIns="0" rIns="0" bIns="0">
              <a:spAutoFit/>
            </a:bodyPr>
            <a:lstStyle/>
            <a:p>
              <a:r>
                <a:rPr lang="en-US" sz="3000" b="1" dirty="0">
                  <a:solidFill>
                    <a:schemeClr val="tx2"/>
                  </a:solidFill>
                  <a:latin typeface="Arial Rounded MT Bold" pitchFamily="34" charset="0"/>
                  <a:ea typeface="MS PGothic" pitchFamily="34" charset="-128"/>
                </a:rPr>
                <a:t>Y</a:t>
              </a:r>
              <a:endParaRPr lang="en-US" sz="3200" dirty="0">
                <a:solidFill>
                  <a:schemeClr val="tx2"/>
                </a:solidFill>
                <a:ea typeface="MS PGothic" pitchFamily="34" charset="-128"/>
              </a:endParaRPr>
            </a:p>
          </p:txBody>
        </p:sp>
        <p:sp>
          <p:nvSpPr>
            <p:cNvPr id="33829" name="Rectangle 29"/>
            <p:cNvSpPr>
              <a:spLocks noChangeArrowheads="1"/>
            </p:cNvSpPr>
            <p:nvPr/>
          </p:nvSpPr>
          <p:spPr bwMode="auto">
            <a:xfrm rot="10560000">
              <a:off x="1465263" y="1143000"/>
              <a:ext cx="254000" cy="457200"/>
            </a:xfrm>
            <a:prstGeom prst="rect">
              <a:avLst/>
            </a:prstGeom>
            <a:noFill/>
            <a:ln w="9525">
              <a:noFill/>
              <a:miter lim="800000"/>
              <a:headEnd/>
              <a:tailEnd/>
            </a:ln>
          </p:spPr>
          <p:txBody>
            <a:bodyPr wrap="none" lIns="0" tIns="0" rIns="0" bIns="0">
              <a:spAutoFit/>
            </a:bodyPr>
            <a:lstStyle/>
            <a:p>
              <a:r>
                <a:rPr lang="en-US" sz="3000" b="1" dirty="0">
                  <a:solidFill>
                    <a:schemeClr val="tx2"/>
                  </a:solidFill>
                  <a:latin typeface="Arial Rounded MT Bold" pitchFamily="34" charset="0"/>
                  <a:ea typeface="MS PGothic" pitchFamily="34" charset="-128"/>
                </a:rPr>
                <a:t>Y</a:t>
              </a:r>
              <a:endParaRPr lang="en-US" sz="3200" dirty="0">
                <a:solidFill>
                  <a:schemeClr val="tx2"/>
                </a:solidFill>
                <a:ea typeface="MS PGothic" pitchFamily="34" charset="-128"/>
              </a:endParaRPr>
            </a:p>
          </p:txBody>
        </p:sp>
        <p:sp>
          <p:nvSpPr>
            <p:cNvPr id="33830" name="Freeform 30"/>
            <p:cNvSpPr>
              <a:spLocks/>
            </p:cNvSpPr>
            <p:nvPr/>
          </p:nvSpPr>
          <p:spPr bwMode="auto">
            <a:xfrm>
              <a:off x="1046163" y="1885950"/>
              <a:ext cx="430212" cy="358775"/>
            </a:xfrm>
            <a:custGeom>
              <a:avLst/>
              <a:gdLst>
                <a:gd name="T0" fmla="*/ 2147483647 w 542"/>
                <a:gd name="T1" fmla="*/ 2147483647 h 452"/>
                <a:gd name="T2" fmla="*/ 2147483647 w 542"/>
                <a:gd name="T3" fmla="*/ 2147483647 h 452"/>
                <a:gd name="T4" fmla="*/ 2147483647 w 542"/>
                <a:gd name="T5" fmla="*/ 2147483647 h 452"/>
                <a:gd name="T6" fmla="*/ 2147483647 w 542"/>
                <a:gd name="T7" fmla="*/ 2147483647 h 452"/>
                <a:gd name="T8" fmla="*/ 2147483647 w 542"/>
                <a:gd name="T9" fmla="*/ 2147483647 h 452"/>
                <a:gd name="T10" fmla="*/ 2147483647 w 542"/>
                <a:gd name="T11" fmla="*/ 2147483647 h 452"/>
                <a:gd name="T12" fmla="*/ 2147483647 w 542"/>
                <a:gd name="T13" fmla="*/ 2147483647 h 452"/>
                <a:gd name="T14" fmla="*/ 2147483647 w 542"/>
                <a:gd name="T15" fmla="*/ 2147483647 h 452"/>
                <a:gd name="T16" fmla="*/ 2147483647 w 542"/>
                <a:gd name="T17" fmla="*/ 2147483647 h 452"/>
                <a:gd name="T18" fmla="*/ 2147483647 w 542"/>
                <a:gd name="T19" fmla="*/ 2147483647 h 452"/>
                <a:gd name="T20" fmla="*/ 2147483647 w 542"/>
                <a:gd name="T21" fmla="*/ 2147483647 h 452"/>
                <a:gd name="T22" fmla="*/ 2147483647 w 542"/>
                <a:gd name="T23" fmla="*/ 2147483647 h 452"/>
                <a:gd name="T24" fmla="*/ 2147483647 w 542"/>
                <a:gd name="T25" fmla="*/ 2147483647 h 452"/>
                <a:gd name="T26" fmla="*/ 2147483647 w 542"/>
                <a:gd name="T27" fmla="*/ 2147483647 h 452"/>
                <a:gd name="T28" fmla="*/ 2147483647 w 542"/>
                <a:gd name="T29" fmla="*/ 2147483647 h 452"/>
                <a:gd name="T30" fmla="*/ 2147483647 w 542"/>
                <a:gd name="T31" fmla="*/ 2147483647 h 452"/>
                <a:gd name="T32" fmla="*/ 2147483647 w 542"/>
                <a:gd name="T33" fmla="*/ 2147483647 h 452"/>
                <a:gd name="T34" fmla="*/ 0 w 542"/>
                <a:gd name="T35" fmla="*/ 2147483647 h 452"/>
                <a:gd name="T36" fmla="*/ 2147483647 w 542"/>
                <a:gd name="T37" fmla="*/ 2147483647 h 452"/>
                <a:gd name="T38" fmla="*/ 2147483647 w 542"/>
                <a:gd name="T39" fmla="*/ 2147483647 h 452"/>
                <a:gd name="T40" fmla="*/ 2147483647 w 542"/>
                <a:gd name="T41" fmla="*/ 2147483647 h 452"/>
                <a:gd name="T42" fmla="*/ 2147483647 w 542"/>
                <a:gd name="T43" fmla="*/ 2147483647 h 452"/>
                <a:gd name="T44" fmla="*/ 2147483647 w 542"/>
                <a:gd name="T45" fmla="*/ 2147483647 h 452"/>
                <a:gd name="T46" fmla="*/ 2147483647 w 542"/>
                <a:gd name="T47" fmla="*/ 0 h 452"/>
                <a:gd name="T48" fmla="*/ 2147483647 w 542"/>
                <a:gd name="T49" fmla="*/ 2147483647 h 4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2"/>
                <a:gd name="T76" fmla="*/ 0 h 452"/>
                <a:gd name="T77" fmla="*/ 542 w 542"/>
                <a:gd name="T78" fmla="*/ 452 h 4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2" h="452">
                  <a:moveTo>
                    <a:pt x="271" y="121"/>
                  </a:moveTo>
                  <a:lnTo>
                    <a:pt x="333" y="47"/>
                  </a:lnTo>
                  <a:lnTo>
                    <a:pt x="358" y="132"/>
                  </a:lnTo>
                  <a:lnTo>
                    <a:pt x="533" y="47"/>
                  </a:lnTo>
                  <a:lnTo>
                    <a:pt x="425" y="159"/>
                  </a:lnTo>
                  <a:lnTo>
                    <a:pt x="542" y="181"/>
                  </a:lnTo>
                  <a:lnTo>
                    <a:pt x="448" y="246"/>
                  </a:lnTo>
                  <a:lnTo>
                    <a:pt x="539" y="305"/>
                  </a:lnTo>
                  <a:lnTo>
                    <a:pt x="399" y="291"/>
                  </a:lnTo>
                  <a:lnTo>
                    <a:pt x="423" y="369"/>
                  </a:lnTo>
                  <a:lnTo>
                    <a:pt x="349" y="327"/>
                  </a:lnTo>
                  <a:lnTo>
                    <a:pt x="329" y="452"/>
                  </a:lnTo>
                  <a:lnTo>
                    <a:pt x="277" y="313"/>
                  </a:lnTo>
                  <a:lnTo>
                    <a:pt x="210" y="412"/>
                  </a:lnTo>
                  <a:lnTo>
                    <a:pt x="190" y="302"/>
                  </a:lnTo>
                  <a:lnTo>
                    <a:pt x="87" y="378"/>
                  </a:lnTo>
                  <a:lnTo>
                    <a:pt x="119" y="271"/>
                  </a:lnTo>
                  <a:lnTo>
                    <a:pt x="0" y="278"/>
                  </a:lnTo>
                  <a:lnTo>
                    <a:pt x="99" y="219"/>
                  </a:lnTo>
                  <a:lnTo>
                    <a:pt x="13" y="170"/>
                  </a:lnTo>
                  <a:lnTo>
                    <a:pt x="123" y="152"/>
                  </a:lnTo>
                  <a:lnTo>
                    <a:pt x="80" y="92"/>
                  </a:lnTo>
                  <a:lnTo>
                    <a:pt x="186" y="110"/>
                  </a:lnTo>
                  <a:lnTo>
                    <a:pt x="177" y="0"/>
                  </a:lnTo>
                  <a:lnTo>
                    <a:pt x="271" y="121"/>
                  </a:lnTo>
                  <a:close/>
                </a:path>
              </a:pathLst>
            </a:custGeom>
            <a:solidFill>
              <a:srgbClr val="E4D5F7"/>
            </a:solidFill>
            <a:ln w="9525">
              <a:noFill/>
              <a:round/>
              <a:headEnd/>
              <a:tailEnd/>
            </a:ln>
          </p:spPr>
          <p:txBody>
            <a:bodyPr/>
            <a:lstStyle/>
            <a:p>
              <a:endParaRPr lang="en-GB" dirty="0"/>
            </a:p>
          </p:txBody>
        </p:sp>
        <p:sp>
          <p:nvSpPr>
            <p:cNvPr id="33831" name="Freeform 31"/>
            <p:cNvSpPr>
              <a:spLocks/>
            </p:cNvSpPr>
            <p:nvPr/>
          </p:nvSpPr>
          <p:spPr bwMode="auto">
            <a:xfrm>
              <a:off x="1046163" y="1885950"/>
              <a:ext cx="430212" cy="358775"/>
            </a:xfrm>
            <a:custGeom>
              <a:avLst/>
              <a:gdLst>
                <a:gd name="T0" fmla="*/ 2147483647 w 542"/>
                <a:gd name="T1" fmla="*/ 2147483647 h 452"/>
                <a:gd name="T2" fmla="*/ 2147483647 w 542"/>
                <a:gd name="T3" fmla="*/ 2147483647 h 452"/>
                <a:gd name="T4" fmla="*/ 2147483647 w 542"/>
                <a:gd name="T5" fmla="*/ 2147483647 h 452"/>
                <a:gd name="T6" fmla="*/ 2147483647 w 542"/>
                <a:gd name="T7" fmla="*/ 2147483647 h 452"/>
                <a:gd name="T8" fmla="*/ 2147483647 w 542"/>
                <a:gd name="T9" fmla="*/ 2147483647 h 452"/>
                <a:gd name="T10" fmla="*/ 2147483647 w 542"/>
                <a:gd name="T11" fmla="*/ 2147483647 h 452"/>
                <a:gd name="T12" fmla="*/ 2147483647 w 542"/>
                <a:gd name="T13" fmla="*/ 2147483647 h 452"/>
                <a:gd name="T14" fmla="*/ 2147483647 w 542"/>
                <a:gd name="T15" fmla="*/ 2147483647 h 452"/>
                <a:gd name="T16" fmla="*/ 2147483647 w 542"/>
                <a:gd name="T17" fmla="*/ 2147483647 h 452"/>
                <a:gd name="T18" fmla="*/ 2147483647 w 542"/>
                <a:gd name="T19" fmla="*/ 2147483647 h 452"/>
                <a:gd name="T20" fmla="*/ 2147483647 w 542"/>
                <a:gd name="T21" fmla="*/ 2147483647 h 452"/>
                <a:gd name="T22" fmla="*/ 2147483647 w 542"/>
                <a:gd name="T23" fmla="*/ 2147483647 h 452"/>
                <a:gd name="T24" fmla="*/ 2147483647 w 542"/>
                <a:gd name="T25" fmla="*/ 2147483647 h 452"/>
                <a:gd name="T26" fmla="*/ 2147483647 w 542"/>
                <a:gd name="T27" fmla="*/ 2147483647 h 452"/>
                <a:gd name="T28" fmla="*/ 2147483647 w 542"/>
                <a:gd name="T29" fmla="*/ 2147483647 h 452"/>
                <a:gd name="T30" fmla="*/ 2147483647 w 542"/>
                <a:gd name="T31" fmla="*/ 2147483647 h 452"/>
                <a:gd name="T32" fmla="*/ 2147483647 w 542"/>
                <a:gd name="T33" fmla="*/ 2147483647 h 452"/>
                <a:gd name="T34" fmla="*/ 0 w 542"/>
                <a:gd name="T35" fmla="*/ 2147483647 h 452"/>
                <a:gd name="T36" fmla="*/ 2147483647 w 542"/>
                <a:gd name="T37" fmla="*/ 2147483647 h 452"/>
                <a:gd name="T38" fmla="*/ 2147483647 w 542"/>
                <a:gd name="T39" fmla="*/ 2147483647 h 452"/>
                <a:gd name="T40" fmla="*/ 2147483647 w 542"/>
                <a:gd name="T41" fmla="*/ 2147483647 h 452"/>
                <a:gd name="T42" fmla="*/ 2147483647 w 542"/>
                <a:gd name="T43" fmla="*/ 2147483647 h 452"/>
                <a:gd name="T44" fmla="*/ 2147483647 w 542"/>
                <a:gd name="T45" fmla="*/ 2147483647 h 452"/>
                <a:gd name="T46" fmla="*/ 2147483647 w 542"/>
                <a:gd name="T47" fmla="*/ 0 h 452"/>
                <a:gd name="T48" fmla="*/ 2147483647 w 542"/>
                <a:gd name="T49" fmla="*/ 2147483647 h 4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2"/>
                <a:gd name="T76" fmla="*/ 0 h 452"/>
                <a:gd name="T77" fmla="*/ 542 w 542"/>
                <a:gd name="T78" fmla="*/ 452 h 4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2" h="452">
                  <a:moveTo>
                    <a:pt x="271" y="121"/>
                  </a:moveTo>
                  <a:lnTo>
                    <a:pt x="333" y="47"/>
                  </a:lnTo>
                  <a:lnTo>
                    <a:pt x="358" y="132"/>
                  </a:lnTo>
                  <a:lnTo>
                    <a:pt x="533" y="47"/>
                  </a:lnTo>
                  <a:lnTo>
                    <a:pt x="425" y="159"/>
                  </a:lnTo>
                  <a:lnTo>
                    <a:pt x="542" y="181"/>
                  </a:lnTo>
                  <a:lnTo>
                    <a:pt x="448" y="246"/>
                  </a:lnTo>
                  <a:lnTo>
                    <a:pt x="539" y="305"/>
                  </a:lnTo>
                  <a:lnTo>
                    <a:pt x="399" y="291"/>
                  </a:lnTo>
                  <a:lnTo>
                    <a:pt x="423" y="369"/>
                  </a:lnTo>
                  <a:lnTo>
                    <a:pt x="349" y="327"/>
                  </a:lnTo>
                  <a:lnTo>
                    <a:pt x="329" y="452"/>
                  </a:lnTo>
                  <a:lnTo>
                    <a:pt x="277" y="313"/>
                  </a:lnTo>
                  <a:lnTo>
                    <a:pt x="210" y="412"/>
                  </a:lnTo>
                  <a:lnTo>
                    <a:pt x="190" y="302"/>
                  </a:lnTo>
                  <a:lnTo>
                    <a:pt x="87" y="378"/>
                  </a:lnTo>
                  <a:lnTo>
                    <a:pt x="119" y="271"/>
                  </a:lnTo>
                  <a:lnTo>
                    <a:pt x="0" y="278"/>
                  </a:lnTo>
                  <a:lnTo>
                    <a:pt x="99" y="219"/>
                  </a:lnTo>
                  <a:lnTo>
                    <a:pt x="13" y="170"/>
                  </a:lnTo>
                  <a:lnTo>
                    <a:pt x="123" y="152"/>
                  </a:lnTo>
                  <a:lnTo>
                    <a:pt x="80" y="92"/>
                  </a:lnTo>
                  <a:lnTo>
                    <a:pt x="186" y="110"/>
                  </a:lnTo>
                  <a:lnTo>
                    <a:pt x="177" y="0"/>
                  </a:lnTo>
                  <a:lnTo>
                    <a:pt x="271" y="121"/>
                  </a:lnTo>
                  <a:close/>
                </a:path>
              </a:pathLst>
            </a:custGeom>
            <a:noFill/>
            <a:ln w="7938">
              <a:solidFill>
                <a:srgbClr val="000000"/>
              </a:solidFill>
              <a:prstDash val="solid"/>
              <a:round/>
              <a:headEnd/>
              <a:tailEnd/>
            </a:ln>
          </p:spPr>
          <p:txBody>
            <a:bodyPr/>
            <a:lstStyle/>
            <a:p>
              <a:endParaRPr lang="en-GB" dirty="0"/>
            </a:p>
          </p:txBody>
        </p:sp>
        <p:sp>
          <p:nvSpPr>
            <p:cNvPr id="33832" name="Rectangle 32"/>
            <p:cNvSpPr>
              <a:spLocks noChangeArrowheads="1"/>
            </p:cNvSpPr>
            <p:nvPr/>
          </p:nvSpPr>
          <p:spPr bwMode="auto">
            <a:xfrm rot="-6120000">
              <a:off x="1484313" y="1778000"/>
              <a:ext cx="254000" cy="457200"/>
            </a:xfrm>
            <a:prstGeom prst="rect">
              <a:avLst/>
            </a:prstGeom>
            <a:noFill/>
            <a:ln w="9525">
              <a:noFill/>
              <a:miter lim="800000"/>
              <a:headEnd/>
              <a:tailEnd/>
            </a:ln>
          </p:spPr>
          <p:txBody>
            <a:bodyPr wrap="none" lIns="0" tIns="0" rIns="0" bIns="0">
              <a:spAutoFit/>
            </a:bodyPr>
            <a:lstStyle/>
            <a:p>
              <a:r>
                <a:rPr lang="en-US" sz="3000" b="1" dirty="0">
                  <a:solidFill>
                    <a:schemeClr val="tx2"/>
                  </a:solidFill>
                  <a:latin typeface="Arial Rounded MT Bold" pitchFamily="34" charset="0"/>
                  <a:ea typeface="MS PGothic" pitchFamily="34" charset="-128"/>
                </a:rPr>
                <a:t>Y</a:t>
              </a:r>
              <a:endParaRPr lang="en-US" sz="3200" dirty="0">
                <a:solidFill>
                  <a:schemeClr val="tx2"/>
                </a:solidFill>
                <a:ea typeface="MS PGothic" pitchFamily="34" charset="-128"/>
              </a:endParaRPr>
            </a:p>
          </p:txBody>
        </p:sp>
        <p:sp>
          <p:nvSpPr>
            <p:cNvPr id="33833" name="Freeform 33"/>
            <p:cNvSpPr>
              <a:spLocks/>
            </p:cNvSpPr>
            <p:nvPr/>
          </p:nvSpPr>
          <p:spPr bwMode="auto">
            <a:xfrm>
              <a:off x="779463" y="2352675"/>
              <a:ext cx="430212" cy="358775"/>
            </a:xfrm>
            <a:custGeom>
              <a:avLst/>
              <a:gdLst>
                <a:gd name="T0" fmla="*/ 2147483647 w 542"/>
                <a:gd name="T1" fmla="*/ 2147483647 h 451"/>
                <a:gd name="T2" fmla="*/ 2147483647 w 542"/>
                <a:gd name="T3" fmla="*/ 2147483647 h 451"/>
                <a:gd name="T4" fmla="*/ 2147483647 w 542"/>
                <a:gd name="T5" fmla="*/ 2147483647 h 451"/>
                <a:gd name="T6" fmla="*/ 2147483647 w 542"/>
                <a:gd name="T7" fmla="*/ 2147483647 h 451"/>
                <a:gd name="T8" fmla="*/ 2147483647 w 542"/>
                <a:gd name="T9" fmla="*/ 2147483647 h 451"/>
                <a:gd name="T10" fmla="*/ 0 w 542"/>
                <a:gd name="T11" fmla="*/ 2147483647 h 451"/>
                <a:gd name="T12" fmla="*/ 2147483647 w 542"/>
                <a:gd name="T13" fmla="*/ 2147483647 h 451"/>
                <a:gd name="T14" fmla="*/ 2147483647 w 542"/>
                <a:gd name="T15" fmla="*/ 2147483647 h 451"/>
                <a:gd name="T16" fmla="*/ 2147483647 w 542"/>
                <a:gd name="T17" fmla="*/ 2147483647 h 451"/>
                <a:gd name="T18" fmla="*/ 2147483647 w 542"/>
                <a:gd name="T19" fmla="*/ 2147483647 h 451"/>
                <a:gd name="T20" fmla="*/ 2147483647 w 542"/>
                <a:gd name="T21" fmla="*/ 2147483647 h 451"/>
                <a:gd name="T22" fmla="*/ 2147483647 w 542"/>
                <a:gd name="T23" fmla="*/ 0 h 451"/>
                <a:gd name="T24" fmla="*/ 2147483647 w 542"/>
                <a:gd name="T25" fmla="*/ 2147483647 h 451"/>
                <a:gd name="T26" fmla="*/ 2147483647 w 542"/>
                <a:gd name="T27" fmla="*/ 2147483647 h 451"/>
                <a:gd name="T28" fmla="*/ 2147483647 w 542"/>
                <a:gd name="T29" fmla="*/ 2147483647 h 451"/>
                <a:gd name="T30" fmla="*/ 2147483647 w 542"/>
                <a:gd name="T31" fmla="*/ 2147483647 h 451"/>
                <a:gd name="T32" fmla="*/ 2147483647 w 542"/>
                <a:gd name="T33" fmla="*/ 2147483647 h 451"/>
                <a:gd name="T34" fmla="*/ 2147483647 w 542"/>
                <a:gd name="T35" fmla="*/ 2147483647 h 451"/>
                <a:gd name="T36" fmla="*/ 2147483647 w 542"/>
                <a:gd name="T37" fmla="*/ 2147483647 h 451"/>
                <a:gd name="T38" fmla="*/ 2147483647 w 542"/>
                <a:gd name="T39" fmla="*/ 2147483647 h 451"/>
                <a:gd name="T40" fmla="*/ 2147483647 w 542"/>
                <a:gd name="T41" fmla="*/ 2147483647 h 451"/>
                <a:gd name="T42" fmla="*/ 2147483647 w 542"/>
                <a:gd name="T43" fmla="*/ 2147483647 h 451"/>
                <a:gd name="T44" fmla="*/ 2147483647 w 542"/>
                <a:gd name="T45" fmla="*/ 2147483647 h 451"/>
                <a:gd name="T46" fmla="*/ 2147483647 w 542"/>
                <a:gd name="T47" fmla="*/ 2147483647 h 451"/>
                <a:gd name="T48" fmla="*/ 2147483647 w 542"/>
                <a:gd name="T49" fmla="*/ 2147483647 h 4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2"/>
                <a:gd name="T76" fmla="*/ 0 h 451"/>
                <a:gd name="T77" fmla="*/ 542 w 542"/>
                <a:gd name="T78" fmla="*/ 451 h 4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2" h="451">
                  <a:moveTo>
                    <a:pt x="271" y="330"/>
                  </a:moveTo>
                  <a:lnTo>
                    <a:pt x="210" y="403"/>
                  </a:lnTo>
                  <a:lnTo>
                    <a:pt x="184" y="320"/>
                  </a:lnTo>
                  <a:lnTo>
                    <a:pt x="9" y="403"/>
                  </a:lnTo>
                  <a:lnTo>
                    <a:pt x="116" y="292"/>
                  </a:lnTo>
                  <a:lnTo>
                    <a:pt x="0" y="271"/>
                  </a:lnTo>
                  <a:lnTo>
                    <a:pt x="94" y="204"/>
                  </a:lnTo>
                  <a:lnTo>
                    <a:pt x="4" y="146"/>
                  </a:lnTo>
                  <a:lnTo>
                    <a:pt x="143" y="159"/>
                  </a:lnTo>
                  <a:lnTo>
                    <a:pt x="119" y="83"/>
                  </a:lnTo>
                  <a:lnTo>
                    <a:pt x="193" y="125"/>
                  </a:lnTo>
                  <a:lnTo>
                    <a:pt x="213" y="0"/>
                  </a:lnTo>
                  <a:lnTo>
                    <a:pt x="264" y="139"/>
                  </a:lnTo>
                  <a:lnTo>
                    <a:pt x="332" y="38"/>
                  </a:lnTo>
                  <a:lnTo>
                    <a:pt x="352" y="148"/>
                  </a:lnTo>
                  <a:lnTo>
                    <a:pt x="455" y="72"/>
                  </a:lnTo>
                  <a:lnTo>
                    <a:pt x="423" y="181"/>
                  </a:lnTo>
                  <a:lnTo>
                    <a:pt x="542" y="173"/>
                  </a:lnTo>
                  <a:lnTo>
                    <a:pt x="443" y="233"/>
                  </a:lnTo>
                  <a:lnTo>
                    <a:pt x="529" y="282"/>
                  </a:lnTo>
                  <a:lnTo>
                    <a:pt x="419" y="298"/>
                  </a:lnTo>
                  <a:lnTo>
                    <a:pt x="461" y="358"/>
                  </a:lnTo>
                  <a:lnTo>
                    <a:pt x="356" y="339"/>
                  </a:lnTo>
                  <a:lnTo>
                    <a:pt x="365" y="451"/>
                  </a:lnTo>
                  <a:lnTo>
                    <a:pt x="271" y="330"/>
                  </a:lnTo>
                  <a:close/>
                </a:path>
              </a:pathLst>
            </a:custGeom>
            <a:solidFill>
              <a:srgbClr val="E4D5F7"/>
            </a:solidFill>
            <a:ln w="9525">
              <a:noFill/>
              <a:round/>
              <a:headEnd/>
              <a:tailEnd/>
            </a:ln>
          </p:spPr>
          <p:txBody>
            <a:bodyPr/>
            <a:lstStyle/>
            <a:p>
              <a:endParaRPr lang="en-GB" dirty="0"/>
            </a:p>
          </p:txBody>
        </p:sp>
        <p:sp>
          <p:nvSpPr>
            <p:cNvPr id="33834" name="Freeform 34"/>
            <p:cNvSpPr>
              <a:spLocks/>
            </p:cNvSpPr>
            <p:nvPr/>
          </p:nvSpPr>
          <p:spPr bwMode="auto">
            <a:xfrm>
              <a:off x="779463" y="2352675"/>
              <a:ext cx="430212" cy="358775"/>
            </a:xfrm>
            <a:custGeom>
              <a:avLst/>
              <a:gdLst>
                <a:gd name="T0" fmla="*/ 2147483647 w 542"/>
                <a:gd name="T1" fmla="*/ 2147483647 h 451"/>
                <a:gd name="T2" fmla="*/ 2147483647 w 542"/>
                <a:gd name="T3" fmla="*/ 2147483647 h 451"/>
                <a:gd name="T4" fmla="*/ 2147483647 w 542"/>
                <a:gd name="T5" fmla="*/ 2147483647 h 451"/>
                <a:gd name="T6" fmla="*/ 2147483647 w 542"/>
                <a:gd name="T7" fmla="*/ 2147483647 h 451"/>
                <a:gd name="T8" fmla="*/ 2147483647 w 542"/>
                <a:gd name="T9" fmla="*/ 2147483647 h 451"/>
                <a:gd name="T10" fmla="*/ 0 w 542"/>
                <a:gd name="T11" fmla="*/ 2147483647 h 451"/>
                <a:gd name="T12" fmla="*/ 2147483647 w 542"/>
                <a:gd name="T13" fmla="*/ 2147483647 h 451"/>
                <a:gd name="T14" fmla="*/ 2147483647 w 542"/>
                <a:gd name="T15" fmla="*/ 2147483647 h 451"/>
                <a:gd name="T16" fmla="*/ 2147483647 w 542"/>
                <a:gd name="T17" fmla="*/ 2147483647 h 451"/>
                <a:gd name="T18" fmla="*/ 2147483647 w 542"/>
                <a:gd name="T19" fmla="*/ 2147483647 h 451"/>
                <a:gd name="T20" fmla="*/ 2147483647 w 542"/>
                <a:gd name="T21" fmla="*/ 2147483647 h 451"/>
                <a:gd name="T22" fmla="*/ 2147483647 w 542"/>
                <a:gd name="T23" fmla="*/ 0 h 451"/>
                <a:gd name="T24" fmla="*/ 2147483647 w 542"/>
                <a:gd name="T25" fmla="*/ 2147483647 h 451"/>
                <a:gd name="T26" fmla="*/ 2147483647 w 542"/>
                <a:gd name="T27" fmla="*/ 2147483647 h 451"/>
                <a:gd name="T28" fmla="*/ 2147483647 w 542"/>
                <a:gd name="T29" fmla="*/ 2147483647 h 451"/>
                <a:gd name="T30" fmla="*/ 2147483647 w 542"/>
                <a:gd name="T31" fmla="*/ 2147483647 h 451"/>
                <a:gd name="T32" fmla="*/ 2147483647 w 542"/>
                <a:gd name="T33" fmla="*/ 2147483647 h 451"/>
                <a:gd name="T34" fmla="*/ 2147483647 w 542"/>
                <a:gd name="T35" fmla="*/ 2147483647 h 451"/>
                <a:gd name="T36" fmla="*/ 2147483647 w 542"/>
                <a:gd name="T37" fmla="*/ 2147483647 h 451"/>
                <a:gd name="T38" fmla="*/ 2147483647 w 542"/>
                <a:gd name="T39" fmla="*/ 2147483647 h 451"/>
                <a:gd name="T40" fmla="*/ 2147483647 w 542"/>
                <a:gd name="T41" fmla="*/ 2147483647 h 451"/>
                <a:gd name="T42" fmla="*/ 2147483647 w 542"/>
                <a:gd name="T43" fmla="*/ 2147483647 h 451"/>
                <a:gd name="T44" fmla="*/ 2147483647 w 542"/>
                <a:gd name="T45" fmla="*/ 2147483647 h 451"/>
                <a:gd name="T46" fmla="*/ 2147483647 w 542"/>
                <a:gd name="T47" fmla="*/ 2147483647 h 451"/>
                <a:gd name="T48" fmla="*/ 2147483647 w 542"/>
                <a:gd name="T49" fmla="*/ 2147483647 h 4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2"/>
                <a:gd name="T76" fmla="*/ 0 h 451"/>
                <a:gd name="T77" fmla="*/ 542 w 542"/>
                <a:gd name="T78" fmla="*/ 451 h 4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2" h="451">
                  <a:moveTo>
                    <a:pt x="271" y="330"/>
                  </a:moveTo>
                  <a:lnTo>
                    <a:pt x="210" y="403"/>
                  </a:lnTo>
                  <a:lnTo>
                    <a:pt x="184" y="320"/>
                  </a:lnTo>
                  <a:lnTo>
                    <a:pt x="9" y="403"/>
                  </a:lnTo>
                  <a:lnTo>
                    <a:pt x="117" y="292"/>
                  </a:lnTo>
                  <a:lnTo>
                    <a:pt x="0" y="271"/>
                  </a:lnTo>
                  <a:lnTo>
                    <a:pt x="94" y="206"/>
                  </a:lnTo>
                  <a:lnTo>
                    <a:pt x="4" y="146"/>
                  </a:lnTo>
                  <a:lnTo>
                    <a:pt x="143" y="161"/>
                  </a:lnTo>
                  <a:lnTo>
                    <a:pt x="119" y="83"/>
                  </a:lnTo>
                  <a:lnTo>
                    <a:pt x="193" y="125"/>
                  </a:lnTo>
                  <a:lnTo>
                    <a:pt x="213" y="0"/>
                  </a:lnTo>
                  <a:lnTo>
                    <a:pt x="266" y="139"/>
                  </a:lnTo>
                  <a:lnTo>
                    <a:pt x="332" y="38"/>
                  </a:lnTo>
                  <a:lnTo>
                    <a:pt x="352" y="150"/>
                  </a:lnTo>
                  <a:lnTo>
                    <a:pt x="455" y="72"/>
                  </a:lnTo>
                  <a:lnTo>
                    <a:pt x="423" y="181"/>
                  </a:lnTo>
                  <a:lnTo>
                    <a:pt x="542" y="173"/>
                  </a:lnTo>
                  <a:lnTo>
                    <a:pt x="443" y="233"/>
                  </a:lnTo>
                  <a:lnTo>
                    <a:pt x="529" y="282"/>
                  </a:lnTo>
                  <a:lnTo>
                    <a:pt x="419" y="298"/>
                  </a:lnTo>
                  <a:lnTo>
                    <a:pt x="463" y="358"/>
                  </a:lnTo>
                  <a:lnTo>
                    <a:pt x="356" y="339"/>
                  </a:lnTo>
                  <a:lnTo>
                    <a:pt x="365" y="451"/>
                  </a:lnTo>
                  <a:lnTo>
                    <a:pt x="271" y="330"/>
                  </a:lnTo>
                  <a:close/>
                </a:path>
              </a:pathLst>
            </a:custGeom>
            <a:noFill/>
            <a:ln w="7938">
              <a:solidFill>
                <a:srgbClr val="000000"/>
              </a:solidFill>
              <a:prstDash val="solid"/>
              <a:round/>
              <a:headEnd/>
              <a:tailEnd/>
            </a:ln>
          </p:spPr>
          <p:txBody>
            <a:bodyPr/>
            <a:lstStyle/>
            <a:p>
              <a:endParaRPr lang="en-GB" dirty="0"/>
            </a:p>
          </p:txBody>
        </p:sp>
        <p:sp>
          <p:nvSpPr>
            <p:cNvPr id="33835" name="Rectangle 35"/>
            <p:cNvSpPr>
              <a:spLocks noChangeArrowheads="1"/>
            </p:cNvSpPr>
            <p:nvPr/>
          </p:nvSpPr>
          <p:spPr bwMode="auto">
            <a:xfrm rot="4620000">
              <a:off x="561975" y="2338388"/>
              <a:ext cx="254000" cy="457200"/>
            </a:xfrm>
            <a:prstGeom prst="rect">
              <a:avLst/>
            </a:prstGeom>
            <a:noFill/>
            <a:ln w="9525">
              <a:noFill/>
              <a:miter lim="800000"/>
              <a:headEnd/>
              <a:tailEnd/>
            </a:ln>
          </p:spPr>
          <p:txBody>
            <a:bodyPr wrap="none" lIns="0" tIns="0" rIns="0" bIns="0">
              <a:spAutoFit/>
            </a:bodyPr>
            <a:lstStyle/>
            <a:p>
              <a:r>
                <a:rPr lang="en-US" sz="3000" b="1" dirty="0">
                  <a:solidFill>
                    <a:schemeClr val="tx2"/>
                  </a:solidFill>
                  <a:latin typeface="Arial Rounded MT Bold" pitchFamily="34" charset="0"/>
                  <a:ea typeface="MS PGothic" pitchFamily="34" charset="-128"/>
                </a:rPr>
                <a:t>Y</a:t>
              </a:r>
              <a:endParaRPr lang="en-US" sz="3200" dirty="0">
                <a:solidFill>
                  <a:schemeClr val="tx2"/>
                </a:solidFill>
                <a:ea typeface="MS PGothic" pitchFamily="34" charset="-128"/>
              </a:endParaRPr>
            </a:p>
          </p:txBody>
        </p:sp>
        <p:sp>
          <p:nvSpPr>
            <p:cNvPr id="33836" name="Rectangle 36"/>
            <p:cNvSpPr>
              <a:spLocks noChangeArrowheads="1"/>
            </p:cNvSpPr>
            <p:nvPr/>
          </p:nvSpPr>
          <p:spPr bwMode="auto">
            <a:xfrm rot="-3120000">
              <a:off x="1152525" y="2466975"/>
              <a:ext cx="254000" cy="457200"/>
            </a:xfrm>
            <a:prstGeom prst="rect">
              <a:avLst/>
            </a:prstGeom>
            <a:noFill/>
            <a:ln w="9525">
              <a:noFill/>
              <a:miter lim="800000"/>
              <a:headEnd/>
              <a:tailEnd/>
            </a:ln>
          </p:spPr>
          <p:txBody>
            <a:bodyPr wrap="none" lIns="0" tIns="0" rIns="0" bIns="0">
              <a:spAutoFit/>
            </a:bodyPr>
            <a:lstStyle/>
            <a:p>
              <a:r>
                <a:rPr lang="en-US" sz="3000" b="1" dirty="0">
                  <a:solidFill>
                    <a:schemeClr val="tx2"/>
                  </a:solidFill>
                  <a:latin typeface="Arial Rounded MT Bold" pitchFamily="34" charset="0"/>
                  <a:ea typeface="MS PGothic" pitchFamily="34" charset="-128"/>
                </a:rPr>
                <a:t>Y</a:t>
              </a:r>
              <a:endParaRPr lang="en-US" sz="3200" dirty="0">
                <a:solidFill>
                  <a:schemeClr val="tx2"/>
                </a:solidFill>
                <a:ea typeface="MS PGothic" pitchFamily="34" charset="-128"/>
              </a:endParaRPr>
            </a:p>
          </p:txBody>
        </p:sp>
        <p:sp>
          <p:nvSpPr>
            <p:cNvPr id="33837" name="Rectangle 37"/>
            <p:cNvSpPr>
              <a:spLocks noChangeArrowheads="1"/>
            </p:cNvSpPr>
            <p:nvPr/>
          </p:nvSpPr>
          <p:spPr bwMode="auto">
            <a:xfrm>
              <a:off x="869950" y="1828800"/>
              <a:ext cx="254000" cy="457200"/>
            </a:xfrm>
            <a:prstGeom prst="rect">
              <a:avLst/>
            </a:prstGeom>
            <a:noFill/>
            <a:ln w="9525">
              <a:noFill/>
              <a:miter lim="800000"/>
              <a:headEnd/>
              <a:tailEnd/>
            </a:ln>
          </p:spPr>
          <p:txBody>
            <a:bodyPr wrap="none" lIns="0" tIns="0" rIns="0" bIns="0">
              <a:spAutoFit/>
            </a:bodyPr>
            <a:lstStyle/>
            <a:p>
              <a:r>
                <a:rPr lang="en-US" sz="3000" b="1" dirty="0">
                  <a:solidFill>
                    <a:schemeClr val="tx2"/>
                  </a:solidFill>
                  <a:latin typeface="Arial Rounded MT Bold" pitchFamily="34" charset="0"/>
                  <a:ea typeface="MS PGothic" pitchFamily="34" charset="-128"/>
                </a:rPr>
                <a:t>Y</a:t>
              </a:r>
              <a:endParaRPr lang="en-US" sz="3200" dirty="0">
                <a:solidFill>
                  <a:schemeClr val="tx2"/>
                </a:solidFill>
                <a:ea typeface="MS PGothic" pitchFamily="34" charset="-128"/>
              </a:endParaRPr>
            </a:p>
          </p:txBody>
        </p:sp>
        <p:sp>
          <p:nvSpPr>
            <p:cNvPr id="33838" name="Freeform 38"/>
            <p:cNvSpPr>
              <a:spLocks/>
            </p:cNvSpPr>
            <p:nvPr/>
          </p:nvSpPr>
          <p:spPr bwMode="auto">
            <a:xfrm>
              <a:off x="1425575" y="1476375"/>
              <a:ext cx="430213" cy="430213"/>
            </a:xfrm>
            <a:custGeom>
              <a:avLst/>
              <a:gdLst>
                <a:gd name="T0" fmla="*/ 2147483647 w 542"/>
                <a:gd name="T1" fmla="*/ 2147483647 h 541"/>
                <a:gd name="T2" fmla="*/ 2147483647 w 542"/>
                <a:gd name="T3" fmla="*/ 2147483647 h 541"/>
                <a:gd name="T4" fmla="*/ 2147483647 w 542"/>
                <a:gd name="T5" fmla="*/ 2147483647 h 541"/>
                <a:gd name="T6" fmla="*/ 2147483647 w 542"/>
                <a:gd name="T7" fmla="*/ 2147483647 h 541"/>
                <a:gd name="T8" fmla="*/ 2147483647 w 542"/>
                <a:gd name="T9" fmla="*/ 2147483647 h 541"/>
                <a:gd name="T10" fmla="*/ 2147483647 w 542"/>
                <a:gd name="T11" fmla="*/ 2147483647 h 541"/>
                <a:gd name="T12" fmla="*/ 2147483647 w 542"/>
                <a:gd name="T13" fmla="*/ 2147483647 h 541"/>
                <a:gd name="T14" fmla="*/ 2147483647 w 542"/>
                <a:gd name="T15" fmla="*/ 2147483647 h 541"/>
                <a:gd name="T16" fmla="*/ 2147483647 w 542"/>
                <a:gd name="T17" fmla="*/ 2147483647 h 541"/>
                <a:gd name="T18" fmla="*/ 2147483647 w 542"/>
                <a:gd name="T19" fmla="*/ 2147483647 h 541"/>
                <a:gd name="T20" fmla="*/ 2147483647 w 542"/>
                <a:gd name="T21" fmla="*/ 2147483647 h 541"/>
                <a:gd name="T22" fmla="*/ 2147483647 w 542"/>
                <a:gd name="T23" fmla="*/ 2147483647 h 541"/>
                <a:gd name="T24" fmla="*/ 2147483647 w 542"/>
                <a:gd name="T25" fmla="*/ 2147483647 h 541"/>
                <a:gd name="T26" fmla="*/ 2147483647 w 542"/>
                <a:gd name="T27" fmla="*/ 2147483647 h 541"/>
                <a:gd name="T28" fmla="*/ 2147483647 w 542"/>
                <a:gd name="T29" fmla="*/ 2147483647 h 541"/>
                <a:gd name="T30" fmla="*/ 2147483647 w 542"/>
                <a:gd name="T31" fmla="*/ 2147483647 h 541"/>
                <a:gd name="T32" fmla="*/ 2147483647 w 542"/>
                <a:gd name="T33" fmla="*/ 2147483647 h 541"/>
                <a:gd name="T34" fmla="*/ 2147483647 w 542"/>
                <a:gd name="T35" fmla="*/ 2147483647 h 541"/>
                <a:gd name="T36" fmla="*/ 2147483647 w 542"/>
                <a:gd name="T37" fmla="*/ 2147483647 h 541"/>
                <a:gd name="T38" fmla="*/ 2147483647 w 542"/>
                <a:gd name="T39" fmla="*/ 2147483647 h 541"/>
                <a:gd name="T40" fmla="*/ 2147483647 w 542"/>
                <a:gd name="T41" fmla="*/ 2147483647 h 541"/>
                <a:gd name="T42" fmla="*/ 2147483647 w 542"/>
                <a:gd name="T43" fmla="*/ 2147483647 h 541"/>
                <a:gd name="T44" fmla="*/ 2147483647 w 542"/>
                <a:gd name="T45" fmla="*/ 2147483647 h 541"/>
                <a:gd name="T46" fmla="*/ 2147483647 w 542"/>
                <a:gd name="T47" fmla="*/ 0 h 541"/>
                <a:gd name="T48" fmla="*/ 2147483647 w 542"/>
                <a:gd name="T49" fmla="*/ 2147483647 h 541"/>
                <a:gd name="T50" fmla="*/ 2147483647 w 542"/>
                <a:gd name="T51" fmla="*/ 2147483647 h 541"/>
                <a:gd name="T52" fmla="*/ 2147483647 w 542"/>
                <a:gd name="T53" fmla="*/ 2147483647 h 541"/>
                <a:gd name="T54" fmla="*/ 0 w 542"/>
                <a:gd name="T55" fmla="*/ 2147483647 h 541"/>
                <a:gd name="T56" fmla="*/ 2147483647 w 542"/>
                <a:gd name="T57" fmla="*/ 2147483647 h 5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
                <a:gd name="T88" fmla="*/ 0 h 541"/>
                <a:gd name="T89" fmla="*/ 542 w 542"/>
                <a:gd name="T90" fmla="*/ 541 h 5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 h="541">
                  <a:moveTo>
                    <a:pt x="110" y="254"/>
                  </a:moveTo>
                  <a:lnTo>
                    <a:pt x="47" y="298"/>
                  </a:lnTo>
                  <a:lnTo>
                    <a:pt x="161" y="328"/>
                  </a:lnTo>
                  <a:lnTo>
                    <a:pt x="92" y="430"/>
                  </a:lnTo>
                  <a:lnTo>
                    <a:pt x="197" y="408"/>
                  </a:lnTo>
                  <a:lnTo>
                    <a:pt x="208" y="513"/>
                  </a:lnTo>
                  <a:lnTo>
                    <a:pt x="291" y="444"/>
                  </a:lnTo>
                  <a:lnTo>
                    <a:pt x="324" y="541"/>
                  </a:lnTo>
                  <a:lnTo>
                    <a:pt x="387" y="458"/>
                  </a:lnTo>
                  <a:lnTo>
                    <a:pt x="448" y="511"/>
                  </a:lnTo>
                  <a:lnTo>
                    <a:pt x="459" y="422"/>
                  </a:lnTo>
                  <a:lnTo>
                    <a:pt x="542" y="419"/>
                  </a:lnTo>
                  <a:lnTo>
                    <a:pt x="456" y="354"/>
                  </a:lnTo>
                  <a:lnTo>
                    <a:pt x="495" y="325"/>
                  </a:lnTo>
                  <a:lnTo>
                    <a:pt x="437" y="294"/>
                  </a:lnTo>
                  <a:lnTo>
                    <a:pt x="474" y="251"/>
                  </a:lnTo>
                  <a:lnTo>
                    <a:pt x="401" y="236"/>
                  </a:lnTo>
                  <a:lnTo>
                    <a:pt x="437" y="168"/>
                  </a:lnTo>
                  <a:lnTo>
                    <a:pt x="362" y="175"/>
                  </a:lnTo>
                  <a:lnTo>
                    <a:pt x="392" y="68"/>
                  </a:lnTo>
                  <a:lnTo>
                    <a:pt x="309" y="132"/>
                  </a:lnTo>
                  <a:lnTo>
                    <a:pt x="284" y="85"/>
                  </a:lnTo>
                  <a:lnTo>
                    <a:pt x="237" y="117"/>
                  </a:lnTo>
                  <a:lnTo>
                    <a:pt x="168" y="0"/>
                  </a:lnTo>
                  <a:lnTo>
                    <a:pt x="165" y="132"/>
                  </a:lnTo>
                  <a:lnTo>
                    <a:pt x="80" y="90"/>
                  </a:lnTo>
                  <a:lnTo>
                    <a:pt x="147" y="179"/>
                  </a:lnTo>
                  <a:lnTo>
                    <a:pt x="0" y="171"/>
                  </a:lnTo>
                  <a:lnTo>
                    <a:pt x="110" y="254"/>
                  </a:lnTo>
                  <a:close/>
                </a:path>
              </a:pathLst>
            </a:custGeom>
            <a:solidFill>
              <a:srgbClr val="E4D5F7"/>
            </a:solidFill>
            <a:ln w="9525">
              <a:noFill/>
              <a:round/>
              <a:headEnd/>
              <a:tailEnd/>
            </a:ln>
          </p:spPr>
          <p:txBody>
            <a:bodyPr/>
            <a:lstStyle/>
            <a:p>
              <a:endParaRPr lang="en-GB" dirty="0"/>
            </a:p>
          </p:txBody>
        </p:sp>
        <p:sp>
          <p:nvSpPr>
            <p:cNvPr id="33839" name="Freeform 39"/>
            <p:cNvSpPr>
              <a:spLocks/>
            </p:cNvSpPr>
            <p:nvPr/>
          </p:nvSpPr>
          <p:spPr bwMode="auto">
            <a:xfrm>
              <a:off x="1425575" y="1476375"/>
              <a:ext cx="430213" cy="430213"/>
            </a:xfrm>
            <a:custGeom>
              <a:avLst/>
              <a:gdLst>
                <a:gd name="T0" fmla="*/ 2147483647 w 542"/>
                <a:gd name="T1" fmla="*/ 2147483647 h 541"/>
                <a:gd name="T2" fmla="*/ 2147483647 w 542"/>
                <a:gd name="T3" fmla="*/ 2147483647 h 541"/>
                <a:gd name="T4" fmla="*/ 2147483647 w 542"/>
                <a:gd name="T5" fmla="*/ 2147483647 h 541"/>
                <a:gd name="T6" fmla="*/ 2147483647 w 542"/>
                <a:gd name="T7" fmla="*/ 2147483647 h 541"/>
                <a:gd name="T8" fmla="*/ 2147483647 w 542"/>
                <a:gd name="T9" fmla="*/ 2147483647 h 541"/>
                <a:gd name="T10" fmla="*/ 2147483647 w 542"/>
                <a:gd name="T11" fmla="*/ 2147483647 h 541"/>
                <a:gd name="T12" fmla="*/ 2147483647 w 542"/>
                <a:gd name="T13" fmla="*/ 2147483647 h 541"/>
                <a:gd name="T14" fmla="*/ 2147483647 w 542"/>
                <a:gd name="T15" fmla="*/ 2147483647 h 541"/>
                <a:gd name="T16" fmla="*/ 2147483647 w 542"/>
                <a:gd name="T17" fmla="*/ 2147483647 h 541"/>
                <a:gd name="T18" fmla="*/ 2147483647 w 542"/>
                <a:gd name="T19" fmla="*/ 2147483647 h 541"/>
                <a:gd name="T20" fmla="*/ 2147483647 w 542"/>
                <a:gd name="T21" fmla="*/ 2147483647 h 541"/>
                <a:gd name="T22" fmla="*/ 2147483647 w 542"/>
                <a:gd name="T23" fmla="*/ 2147483647 h 541"/>
                <a:gd name="T24" fmla="*/ 2147483647 w 542"/>
                <a:gd name="T25" fmla="*/ 2147483647 h 541"/>
                <a:gd name="T26" fmla="*/ 2147483647 w 542"/>
                <a:gd name="T27" fmla="*/ 2147483647 h 541"/>
                <a:gd name="T28" fmla="*/ 2147483647 w 542"/>
                <a:gd name="T29" fmla="*/ 2147483647 h 541"/>
                <a:gd name="T30" fmla="*/ 2147483647 w 542"/>
                <a:gd name="T31" fmla="*/ 2147483647 h 541"/>
                <a:gd name="T32" fmla="*/ 2147483647 w 542"/>
                <a:gd name="T33" fmla="*/ 2147483647 h 541"/>
                <a:gd name="T34" fmla="*/ 2147483647 w 542"/>
                <a:gd name="T35" fmla="*/ 2147483647 h 541"/>
                <a:gd name="T36" fmla="*/ 2147483647 w 542"/>
                <a:gd name="T37" fmla="*/ 2147483647 h 541"/>
                <a:gd name="T38" fmla="*/ 2147483647 w 542"/>
                <a:gd name="T39" fmla="*/ 2147483647 h 541"/>
                <a:gd name="T40" fmla="*/ 2147483647 w 542"/>
                <a:gd name="T41" fmla="*/ 2147483647 h 541"/>
                <a:gd name="T42" fmla="*/ 2147483647 w 542"/>
                <a:gd name="T43" fmla="*/ 2147483647 h 541"/>
                <a:gd name="T44" fmla="*/ 2147483647 w 542"/>
                <a:gd name="T45" fmla="*/ 2147483647 h 541"/>
                <a:gd name="T46" fmla="*/ 2147483647 w 542"/>
                <a:gd name="T47" fmla="*/ 0 h 541"/>
                <a:gd name="T48" fmla="*/ 2147483647 w 542"/>
                <a:gd name="T49" fmla="*/ 2147483647 h 541"/>
                <a:gd name="T50" fmla="*/ 2147483647 w 542"/>
                <a:gd name="T51" fmla="*/ 2147483647 h 541"/>
                <a:gd name="T52" fmla="*/ 2147483647 w 542"/>
                <a:gd name="T53" fmla="*/ 2147483647 h 541"/>
                <a:gd name="T54" fmla="*/ 0 w 542"/>
                <a:gd name="T55" fmla="*/ 2147483647 h 541"/>
                <a:gd name="T56" fmla="*/ 2147483647 w 542"/>
                <a:gd name="T57" fmla="*/ 2147483647 h 5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
                <a:gd name="T88" fmla="*/ 0 h 541"/>
                <a:gd name="T89" fmla="*/ 542 w 542"/>
                <a:gd name="T90" fmla="*/ 541 h 5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 h="541">
                  <a:moveTo>
                    <a:pt x="110" y="254"/>
                  </a:moveTo>
                  <a:lnTo>
                    <a:pt x="47" y="298"/>
                  </a:lnTo>
                  <a:lnTo>
                    <a:pt x="161" y="328"/>
                  </a:lnTo>
                  <a:lnTo>
                    <a:pt x="92" y="430"/>
                  </a:lnTo>
                  <a:lnTo>
                    <a:pt x="197" y="408"/>
                  </a:lnTo>
                  <a:lnTo>
                    <a:pt x="208" y="513"/>
                  </a:lnTo>
                  <a:lnTo>
                    <a:pt x="291" y="444"/>
                  </a:lnTo>
                  <a:lnTo>
                    <a:pt x="324" y="541"/>
                  </a:lnTo>
                  <a:lnTo>
                    <a:pt x="387" y="458"/>
                  </a:lnTo>
                  <a:lnTo>
                    <a:pt x="448" y="511"/>
                  </a:lnTo>
                  <a:lnTo>
                    <a:pt x="459" y="422"/>
                  </a:lnTo>
                  <a:lnTo>
                    <a:pt x="542" y="419"/>
                  </a:lnTo>
                  <a:lnTo>
                    <a:pt x="456" y="354"/>
                  </a:lnTo>
                  <a:lnTo>
                    <a:pt x="495" y="325"/>
                  </a:lnTo>
                  <a:lnTo>
                    <a:pt x="437" y="294"/>
                  </a:lnTo>
                  <a:lnTo>
                    <a:pt x="474" y="251"/>
                  </a:lnTo>
                  <a:lnTo>
                    <a:pt x="401" y="236"/>
                  </a:lnTo>
                  <a:lnTo>
                    <a:pt x="437" y="168"/>
                  </a:lnTo>
                  <a:lnTo>
                    <a:pt x="362" y="175"/>
                  </a:lnTo>
                  <a:lnTo>
                    <a:pt x="392" y="68"/>
                  </a:lnTo>
                  <a:lnTo>
                    <a:pt x="309" y="132"/>
                  </a:lnTo>
                  <a:lnTo>
                    <a:pt x="284" y="85"/>
                  </a:lnTo>
                  <a:lnTo>
                    <a:pt x="237" y="117"/>
                  </a:lnTo>
                  <a:lnTo>
                    <a:pt x="168" y="0"/>
                  </a:lnTo>
                  <a:lnTo>
                    <a:pt x="165" y="132"/>
                  </a:lnTo>
                  <a:lnTo>
                    <a:pt x="80" y="90"/>
                  </a:lnTo>
                  <a:lnTo>
                    <a:pt x="147" y="179"/>
                  </a:lnTo>
                  <a:lnTo>
                    <a:pt x="0" y="171"/>
                  </a:lnTo>
                  <a:lnTo>
                    <a:pt x="110" y="254"/>
                  </a:lnTo>
                  <a:close/>
                </a:path>
              </a:pathLst>
            </a:custGeom>
            <a:noFill/>
            <a:ln w="7938">
              <a:solidFill>
                <a:srgbClr val="000000"/>
              </a:solidFill>
              <a:prstDash val="solid"/>
              <a:round/>
              <a:headEnd/>
              <a:tailEnd/>
            </a:ln>
          </p:spPr>
          <p:txBody>
            <a:bodyPr/>
            <a:lstStyle/>
            <a:p>
              <a:endParaRPr lang="en-GB" dirty="0"/>
            </a:p>
          </p:txBody>
        </p:sp>
        <p:sp>
          <p:nvSpPr>
            <p:cNvPr id="33840" name="Freeform 40"/>
            <p:cNvSpPr>
              <a:spLocks/>
            </p:cNvSpPr>
            <p:nvPr/>
          </p:nvSpPr>
          <p:spPr bwMode="auto">
            <a:xfrm>
              <a:off x="500063" y="1927225"/>
              <a:ext cx="430212" cy="358775"/>
            </a:xfrm>
            <a:custGeom>
              <a:avLst/>
              <a:gdLst>
                <a:gd name="T0" fmla="*/ 2147483647 w 542"/>
                <a:gd name="T1" fmla="*/ 2147483647 h 451"/>
                <a:gd name="T2" fmla="*/ 2147483647 w 542"/>
                <a:gd name="T3" fmla="*/ 2147483647 h 451"/>
                <a:gd name="T4" fmla="*/ 2147483647 w 542"/>
                <a:gd name="T5" fmla="*/ 2147483647 h 451"/>
                <a:gd name="T6" fmla="*/ 2147483647 w 542"/>
                <a:gd name="T7" fmla="*/ 2147483647 h 451"/>
                <a:gd name="T8" fmla="*/ 2147483647 w 542"/>
                <a:gd name="T9" fmla="*/ 2147483647 h 451"/>
                <a:gd name="T10" fmla="*/ 0 w 542"/>
                <a:gd name="T11" fmla="*/ 2147483647 h 451"/>
                <a:gd name="T12" fmla="*/ 2147483647 w 542"/>
                <a:gd name="T13" fmla="*/ 2147483647 h 451"/>
                <a:gd name="T14" fmla="*/ 2147483647 w 542"/>
                <a:gd name="T15" fmla="*/ 2147483647 h 451"/>
                <a:gd name="T16" fmla="*/ 2147483647 w 542"/>
                <a:gd name="T17" fmla="*/ 2147483647 h 451"/>
                <a:gd name="T18" fmla="*/ 2147483647 w 542"/>
                <a:gd name="T19" fmla="*/ 2147483647 h 451"/>
                <a:gd name="T20" fmla="*/ 2147483647 w 542"/>
                <a:gd name="T21" fmla="*/ 2147483647 h 451"/>
                <a:gd name="T22" fmla="*/ 2147483647 w 542"/>
                <a:gd name="T23" fmla="*/ 2147483647 h 451"/>
                <a:gd name="T24" fmla="*/ 2147483647 w 542"/>
                <a:gd name="T25" fmla="*/ 2147483647 h 451"/>
                <a:gd name="T26" fmla="*/ 2147483647 w 542"/>
                <a:gd name="T27" fmla="*/ 2147483647 h 451"/>
                <a:gd name="T28" fmla="*/ 2147483647 w 542"/>
                <a:gd name="T29" fmla="*/ 2147483647 h 451"/>
                <a:gd name="T30" fmla="*/ 2147483647 w 542"/>
                <a:gd name="T31" fmla="*/ 2147483647 h 451"/>
                <a:gd name="T32" fmla="*/ 2147483647 w 542"/>
                <a:gd name="T33" fmla="*/ 2147483647 h 451"/>
                <a:gd name="T34" fmla="*/ 2147483647 w 542"/>
                <a:gd name="T35" fmla="*/ 2147483647 h 451"/>
                <a:gd name="T36" fmla="*/ 2147483647 w 542"/>
                <a:gd name="T37" fmla="*/ 2147483647 h 451"/>
                <a:gd name="T38" fmla="*/ 2147483647 w 542"/>
                <a:gd name="T39" fmla="*/ 2147483647 h 451"/>
                <a:gd name="T40" fmla="*/ 2147483647 w 542"/>
                <a:gd name="T41" fmla="*/ 2147483647 h 451"/>
                <a:gd name="T42" fmla="*/ 2147483647 w 542"/>
                <a:gd name="T43" fmla="*/ 2147483647 h 451"/>
                <a:gd name="T44" fmla="*/ 2147483647 w 542"/>
                <a:gd name="T45" fmla="*/ 2147483647 h 451"/>
                <a:gd name="T46" fmla="*/ 2147483647 w 542"/>
                <a:gd name="T47" fmla="*/ 0 h 451"/>
                <a:gd name="T48" fmla="*/ 2147483647 w 542"/>
                <a:gd name="T49" fmla="*/ 2147483647 h 4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2"/>
                <a:gd name="T76" fmla="*/ 0 h 451"/>
                <a:gd name="T77" fmla="*/ 542 w 542"/>
                <a:gd name="T78" fmla="*/ 451 h 4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2" h="451">
                  <a:moveTo>
                    <a:pt x="271" y="121"/>
                  </a:moveTo>
                  <a:lnTo>
                    <a:pt x="209" y="47"/>
                  </a:lnTo>
                  <a:lnTo>
                    <a:pt x="184" y="131"/>
                  </a:lnTo>
                  <a:lnTo>
                    <a:pt x="10" y="47"/>
                  </a:lnTo>
                  <a:lnTo>
                    <a:pt x="117" y="159"/>
                  </a:lnTo>
                  <a:lnTo>
                    <a:pt x="0" y="180"/>
                  </a:lnTo>
                  <a:lnTo>
                    <a:pt x="94" y="245"/>
                  </a:lnTo>
                  <a:lnTo>
                    <a:pt x="3" y="305"/>
                  </a:lnTo>
                  <a:lnTo>
                    <a:pt x="142" y="290"/>
                  </a:lnTo>
                  <a:lnTo>
                    <a:pt x="121" y="368"/>
                  </a:lnTo>
                  <a:lnTo>
                    <a:pt x="195" y="326"/>
                  </a:lnTo>
                  <a:lnTo>
                    <a:pt x="213" y="451"/>
                  </a:lnTo>
                  <a:lnTo>
                    <a:pt x="265" y="312"/>
                  </a:lnTo>
                  <a:lnTo>
                    <a:pt x="332" y="411"/>
                  </a:lnTo>
                  <a:lnTo>
                    <a:pt x="352" y="301"/>
                  </a:lnTo>
                  <a:lnTo>
                    <a:pt x="455" y="377"/>
                  </a:lnTo>
                  <a:lnTo>
                    <a:pt x="422" y="270"/>
                  </a:lnTo>
                  <a:lnTo>
                    <a:pt x="542" y="278"/>
                  </a:lnTo>
                  <a:lnTo>
                    <a:pt x="442" y="218"/>
                  </a:lnTo>
                  <a:lnTo>
                    <a:pt x="529" y="169"/>
                  </a:lnTo>
                  <a:lnTo>
                    <a:pt x="419" y="153"/>
                  </a:lnTo>
                  <a:lnTo>
                    <a:pt x="462" y="92"/>
                  </a:lnTo>
                  <a:lnTo>
                    <a:pt x="356" y="112"/>
                  </a:lnTo>
                  <a:lnTo>
                    <a:pt x="365" y="0"/>
                  </a:lnTo>
                  <a:lnTo>
                    <a:pt x="271" y="121"/>
                  </a:lnTo>
                  <a:close/>
                </a:path>
              </a:pathLst>
            </a:custGeom>
            <a:solidFill>
              <a:srgbClr val="E4D5F7"/>
            </a:solidFill>
            <a:ln w="9525">
              <a:noFill/>
              <a:round/>
              <a:headEnd/>
              <a:tailEnd/>
            </a:ln>
          </p:spPr>
          <p:txBody>
            <a:bodyPr/>
            <a:lstStyle/>
            <a:p>
              <a:endParaRPr lang="en-GB" dirty="0"/>
            </a:p>
          </p:txBody>
        </p:sp>
        <p:sp>
          <p:nvSpPr>
            <p:cNvPr id="33841" name="Freeform 41"/>
            <p:cNvSpPr>
              <a:spLocks/>
            </p:cNvSpPr>
            <p:nvPr/>
          </p:nvSpPr>
          <p:spPr bwMode="auto">
            <a:xfrm>
              <a:off x="500063" y="1927225"/>
              <a:ext cx="430212" cy="358775"/>
            </a:xfrm>
            <a:custGeom>
              <a:avLst/>
              <a:gdLst>
                <a:gd name="T0" fmla="*/ 2147483647 w 542"/>
                <a:gd name="T1" fmla="*/ 2147483647 h 451"/>
                <a:gd name="T2" fmla="*/ 2147483647 w 542"/>
                <a:gd name="T3" fmla="*/ 2147483647 h 451"/>
                <a:gd name="T4" fmla="*/ 2147483647 w 542"/>
                <a:gd name="T5" fmla="*/ 2147483647 h 451"/>
                <a:gd name="T6" fmla="*/ 2147483647 w 542"/>
                <a:gd name="T7" fmla="*/ 2147483647 h 451"/>
                <a:gd name="T8" fmla="*/ 2147483647 w 542"/>
                <a:gd name="T9" fmla="*/ 2147483647 h 451"/>
                <a:gd name="T10" fmla="*/ 0 w 542"/>
                <a:gd name="T11" fmla="*/ 2147483647 h 451"/>
                <a:gd name="T12" fmla="*/ 2147483647 w 542"/>
                <a:gd name="T13" fmla="*/ 2147483647 h 451"/>
                <a:gd name="T14" fmla="*/ 2147483647 w 542"/>
                <a:gd name="T15" fmla="*/ 2147483647 h 451"/>
                <a:gd name="T16" fmla="*/ 2147483647 w 542"/>
                <a:gd name="T17" fmla="*/ 2147483647 h 451"/>
                <a:gd name="T18" fmla="*/ 2147483647 w 542"/>
                <a:gd name="T19" fmla="*/ 2147483647 h 451"/>
                <a:gd name="T20" fmla="*/ 2147483647 w 542"/>
                <a:gd name="T21" fmla="*/ 2147483647 h 451"/>
                <a:gd name="T22" fmla="*/ 2147483647 w 542"/>
                <a:gd name="T23" fmla="*/ 2147483647 h 451"/>
                <a:gd name="T24" fmla="*/ 2147483647 w 542"/>
                <a:gd name="T25" fmla="*/ 2147483647 h 451"/>
                <a:gd name="T26" fmla="*/ 2147483647 w 542"/>
                <a:gd name="T27" fmla="*/ 2147483647 h 451"/>
                <a:gd name="T28" fmla="*/ 2147483647 w 542"/>
                <a:gd name="T29" fmla="*/ 2147483647 h 451"/>
                <a:gd name="T30" fmla="*/ 2147483647 w 542"/>
                <a:gd name="T31" fmla="*/ 2147483647 h 451"/>
                <a:gd name="T32" fmla="*/ 2147483647 w 542"/>
                <a:gd name="T33" fmla="*/ 2147483647 h 451"/>
                <a:gd name="T34" fmla="*/ 2147483647 w 542"/>
                <a:gd name="T35" fmla="*/ 2147483647 h 451"/>
                <a:gd name="T36" fmla="*/ 2147483647 w 542"/>
                <a:gd name="T37" fmla="*/ 2147483647 h 451"/>
                <a:gd name="T38" fmla="*/ 2147483647 w 542"/>
                <a:gd name="T39" fmla="*/ 2147483647 h 451"/>
                <a:gd name="T40" fmla="*/ 2147483647 w 542"/>
                <a:gd name="T41" fmla="*/ 2147483647 h 451"/>
                <a:gd name="T42" fmla="*/ 2147483647 w 542"/>
                <a:gd name="T43" fmla="*/ 2147483647 h 451"/>
                <a:gd name="T44" fmla="*/ 2147483647 w 542"/>
                <a:gd name="T45" fmla="*/ 2147483647 h 451"/>
                <a:gd name="T46" fmla="*/ 2147483647 w 542"/>
                <a:gd name="T47" fmla="*/ 0 h 451"/>
                <a:gd name="T48" fmla="*/ 2147483647 w 542"/>
                <a:gd name="T49" fmla="*/ 2147483647 h 4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2"/>
                <a:gd name="T76" fmla="*/ 0 h 451"/>
                <a:gd name="T77" fmla="*/ 542 w 542"/>
                <a:gd name="T78" fmla="*/ 451 h 4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2" h="451">
                  <a:moveTo>
                    <a:pt x="271" y="121"/>
                  </a:moveTo>
                  <a:lnTo>
                    <a:pt x="209" y="47"/>
                  </a:lnTo>
                  <a:lnTo>
                    <a:pt x="184" y="131"/>
                  </a:lnTo>
                  <a:lnTo>
                    <a:pt x="10" y="47"/>
                  </a:lnTo>
                  <a:lnTo>
                    <a:pt x="117" y="159"/>
                  </a:lnTo>
                  <a:lnTo>
                    <a:pt x="0" y="180"/>
                  </a:lnTo>
                  <a:lnTo>
                    <a:pt x="94" y="245"/>
                  </a:lnTo>
                  <a:lnTo>
                    <a:pt x="3" y="305"/>
                  </a:lnTo>
                  <a:lnTo>
                    <a:pt x="142" y="290"/>
                  </a:lnTo>
                  <a:lnTo>
                    <a:pt x="121" y="368"/>
                  </a:lnTo>
                  <a:lnTo>
                    <a:pt x="195" y="326"/>
                  </a:lnTo>
                  <a:lnTo>
                    <a:pt x="213" y="451"/>
                  </a:lnTo>
                  <a:lnTo>
                    <a:pt x="265" y="312"/>
                  </a:lnTo>
                  <a:lnTo>
                    <a:pt x="332" y="411"/>
                  </a:lnTo>
                  <a:lnTo>
                    <a:pt x="352" y="301"/>
                  </a:lnTo>
                  <a:lnTo>
                    <a:pt x="455" y="377"/>
                  </a:lnTo>
                  <a:lnTo>
                    <a:pt x="422" y="270"/>
                  </a:lnTo>
                  <a:lnTo>
                    <a:pt x="542" y="278"/>
                  </a:lnTo>
                  <a:lnTo>
                    <a:pt x="442" y="218"/>
                  </a:lnTo>
                  <a:lnTo>
                    <a:pt x="529" y="169"/>
                  </a:lnTo>
                  <a:lnTo>
                    <a:pt x="419" y="153"/>
                  </a:lnTo>
                  <a:lnTo>
                    <a:pt x="462" y="92"/>
                  </a:lnTo>
                  <a:lnTo>
                    <a:pt x="356" y="112"/>
                  </a:lnTo>
                  <a:lnTo>
                    <a:pt x="365" y="0"/>
                  </a:lnTo>
                  <a:lnTo>
                    <a:pt x="271" y="121"/>
                  </a:lnTo>
                  <a:close/>
                </a:path>
              </a:pathLst>
            </a:custGeom>
            <a:noFill/>
            <a:ln w="7938">
              <a:solidFill>
                <a:srgbClr val="000000"/>
              </a:solidFill>
              <a:prstDash val="solid"/>
              <a:round/>
              <a:headEnd/>
              <a:tailEnd/>
            </a:ln>
          </p:spPr>
          <p:txBody>
            <a:bodyPr/>
            <a:lstStyle/>
            <a:p>
              <a:endParaRPr lang="en-GB" dirty="0"/>
            </a:p>
          </p:txBody>
        </p:sp>
        <p:sp>
          <p:nvSpPr>
            <p:cNvPr id="33842" name="Freeform 42"/>
            <p:cNvSpPr>
              <a:spLocks/>
            </p:cNvSpPr>
            <p:nvPr/>
          </p:nvSpPr>
          <p:spPr bwMode="auto">
            <a:xfrm>
              <a:off x="782638" y="1557338"/>
              <a:ext cx="358775" cy="430212"/>
            </a:xfrm>
            <a:custGeom>
              <a:avLst/>
              <a:gdLst>
                <a:gd name="T0" fmla="*/ 2147483647 w 451"/>
                <a:gd name="T1" fmla="*/ 2147483647 h 541"/>
                <a:gd name="T2" fmla="*/ 2147483647 w 451"/>
                <a:gd name="T3" fmla="*/ 2147483647 h 541"/>
                <a:gd name="T4" fmla="*/ 2147483647 w 451"/>
                <a:gd name="T5" fmla="*/ 2147483647 h 541"/>
                <a:gd name="T6" fmla="*/ 2147483647 w 451"/>
                <a:gd name="T7" fmla="*/ 2147483647 h 541"/>
                <a:gd name="T8" fmla="*/ 2147483647 w 451"/>
                <a:gd name="T9" fmla="*/ 2147483647 h 541"/>
                <a:gd name="T10" fmla="*/ 2147483647 w 451"/>
                <a:gd name="T11" fmla="*/ 2147483647 h 541"/>
                <a:gd name="T12" fmla="*/ 2147483647 w 451"/>
                <a:gd name="T13" fmla="*/ 2147483647 h 541"/>
                <a:gd name="T14" fmla="*/ 0 w 451"/>
                <a:gd name="T15" fmla="*/ 2147483647 h 541"/>
                <a:gd name="T16" fmla="*/ 2147483647 w 451"/>
                <a:gd name="T17" fmla="*/ 2147483647 h 541"/>
                <a:gd name="T18" fmla="*/ 2147483647 w 451"/>
                <a:gd name="T19" fmla="*/ 2147483647 h 541"/>
                <a:gd name="T20" fmla="*/ 2147483647 w 451"/>
                <a:gd name="T21" fmla="*/ 2147483647 h 541"/>
                <a:gd name="T22" fmla="*/ 2147483647 w 451"/>
                <a:gd name="T23" fmla="*/ 0 h 541"/>
                <a:gd name="T24" fmla="*/ 2147483647 w 451"/>
                <a:gd name="T25" fmla="*/ 2147483647 h 541"/>
                <a:gd name="T26" fmla="*/ 2147483647 w 451"/>
                <a:gd name="T27" fmla="*/ 2147483647 h 541"/>
                <a:gd name="T28" fmla="*/ 2147483647 w 451"/>
                <a:gd name="T29" fmla="*/ 2147483647 h 541"/>
                <a:gd name="T30" fmla="*/ 2147483647 w 451"/>
                <a:gd name="T31" fmla="*/ 2147483647 h 541"/>
                <a:gd name="T32" fmla="*/ 2147483647 w 451"/>
                <a:gd name="T33" fmla="*/ 2147483647 h 541"/>
                <a:gd name="T34" fmla="*/ 2147483647 w 451"/>
                <a:gd name="T35" fmla="*/ 2147483647 h 541"/>
                <a:gd name="T36" fmla="*/ 2147483647 w 451"/>
                <a:gd name="T37" fmla="*/ 2147483647 h 541"/>
                <a:gd name="T38" fmla="*/ 2147483647 w 451"/>
                <a:gd name="T39" fmla="*/ 2147483647 h 541"/>
                <a:gd name="T40" fmla="*/ 2147483647 w 451"/>
                <a:gd name="T41" fmla="*/ 2147483647 h 541"/>
                <a:gd name="T42" fmla="*/ 2147483647 w 451"/>
                <a:gd name="T43" fmla="*/ 2147483647 h 541"/>
                <a:gd name="T44" fmla="*/ 2147483647 w 451"/>
                <a:gd name="T45" fmla="*/ 2147483647 h 541"/>
                <a:gd name="T46" fmla="*/ 2147483647 w 451"/>
                <a:gd name="T47" fmla="*/ 2147483647 h 541"/>
                <a:gd name="T48" fmla="*/ 2147483647 w 451"/>
                <a:gd name="T49" fmla="*/ 2147483647 h 541"/>
                <a:gd name="T50" fmla="*/ 2147483647 w 451"/>
                <a:gd name="T51" fmla="*/ 2147483647 h 541"/>
                <a:gd name="T52" fmla="*/ 2147483647 w 451"/>
                <a:gd name="T53" fmla="*/ 2147483647 h 541"/>
                <a:gd name="T54" fmla="*/ 2147483647 w 451"/>
                <a:gd name="T55" fmla="*/ 2147483647 h 541"/>
                <a:gd name="T56" fmla="*/ 2147483647 w 451"/>
                <a:gd name="T57" fmla="*/ 2147483647 h 5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1"/>
                <a:gd name="T88" fmla="*/ 0 h 541"/>
                <a:gd name="T89" fmla="*/ 451 w 451"/>
                <a:gd name="T90" fmla="*/ 541 h 5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1" h="541">
                  <a:moveTo>
                    <a:pt x="240" y="431"/>
                  </a:moveTo>
                  <a:lnTo>
                    <a:pt x="204" y="493"/>
                  </a:lnTo>
                  <a:lnTo>
                    <a:pt x="178" y="381"/>
                  </a:lnTo>
                  <a:lnTo>
                    <a:pt x="94" y="449"/>
                  </a:lnTo>
                  <a:lnTo>
                    <a:pt x="112" y="345"/>
                  </a:lnTo>
                  <a:lnTo>
                    <a:pt x="25" y="334"/>
                  </a:lnTo>
                  <a:lnTo>
                    <a:pt x="83" y="251"/>
                  </a:lnTo>
                  <a:lnTo>
                    <a:pt x="0" y="218"/>
                  </a:lnTo>
                  <a:lnTo>
                    <a:pt x="70" y="155"/>
                  </a:lnTo>
                  <a:lnTo>
                    <a:pt x="27" y="94"/>
                  </a:lnTo>
                  <a:lnTo>
                    <a:pt x="101" y="83"/>
                  </a:lnTo>
                  <a:lnTo>
                    <a:pt x="103" y="0"/>
                  </a:lnTo>
                  <a:lnTo>
                    <a:pt x="157" y="86"/>
                  </a:lnTo>
                  <a:lnTo>
                    <a:pt x="182" y="47"/>
                  </a:lnTo>
                  <a:lnTo>
                    <a:pt x="207" y="104"/>
                  </a:lnTo>
                  <a:lnTo>
                    <a:pt x="244" y="68"/>
                  </a:lnTo>
                  <a:lnTo>
                    <a:pt x="254" y="141"/>
                  </a:lnTo>
                  <a:lnTo>
                    <a:pt x="312" y="104"/>
                  </a:lnTo>
                  <a:lnTo>
                    <a:pt x="307" y="180"/>
                  </a:lnTo>
                  <a:lnTo>
                    <a:pt x="395" y="148"/>
                  </a:lnTo>
                  <a:lnTo>
                    <a:pt x="343" y="233"/>
                  </a:lnTo>
                  <a:lnTo>
                    <a:pt x="383" y="258"/>
                  </a:lnTo>
                  <a:lnTo>
                    <a:pt x="356" y="305"/>
                  </a:lnTo>
                  <a:lnTo>
                    <a:pt x="451" y="373"/>
                  </a:lnTo>
                  <a:lnTo>
                    <a:pt x="343" y="377"/>
                  </a:lnTo>
                  <a:lnTo>
                    <a:pt x="377" y="460"/>
                  </a:lnTo>
                  <a:lnTo>
                    <a:pt x="303" y="395"/>
                  </a:lnTo>
                  <a:lnTo>
                    <a:pt x="309" y="541"/>
                  </a:lnTo>
                  <a:lnTo>
                    <a:pt x="240" y="431"/>
                  </a:lnTo>
                  <a:close/>
                </a:path>
              </a:pathLst>
            </a:custGeom>
            <a:solidFill>
              <a:srgbClr val="E4D5F7"/>
            </a:solidFill>
            <a:ln w="9525">
              <a:noFill/>
              <a:round/>
              <a:headEnd/>
              <a:tailEnd/>
            </a:ln>
          </p:spPr>
          <p:txBody>
            <a:bodyPr/>
            <a:lstStyle/>
            <a:p>
              <a:endParaRPr lang="en-GB" dirty="0"/>
            </a:p>
          </p:txBody>
        </p:sp>
        <p:sp>
          <p:nvSpPr>
            <p:cNvPr id="33843" name="Freeform 43"/>
            <p:cNvSpPr>
              <a:spLocks/>
            </p:cNvSpPr>
            <p:nvPr/>
          </p:nvSpPr>
          <p:spPr bwMode="auto">
            <a:xfrm>
              <a:off x="782638" y="1557338"/>
              <a:ext cx="358775" cy="430212"/>
            </a:xfrm>
            <a:custGeom>
              <a:avLst/>
              <a:gdLst>
                <a:gd name="T0" fmla="*/ 2147483647 w 451"/>
                <a:gd name="T1" fmla="*/ 2147483647 h 541"/>
                <a:gd name="T2" fmla="*/ 2147483647 w 451"/>
                <a:gd name="T3" fmla="*/ 2147483647 h 541"/>
                <a:gd name="T4" fmla="*/ 2147483647 w 451"/>
                <a:gd name="T5" fmla="*/ 2147483647 h 541"/>
                <a:gd name="T6" fmla="*/ 2147483647 w 451"/>
                <a:gd name="T7" fmla="*/ 2147483647 h 541"/>
                <a:gd name="T8" fmla="*/ 2147483647 w 451"/>
                <a:gd name="T9" fmla="*/ 2147483647 h 541"/>
                <a:gd name="T10" fmla="*/ 2147483647 w 451"/>
                <a:gd name="T11" fmla="*/ 2147483647 h 541"/>
                <a:gd name="T12" fmla="*/ 2147483647 w 451"/>
                <a:gd name="T13" fmla="*/ 2147483647 h 541"/>
                <a:gd name="T14" fmla="*/ 0 w 451"/>
                <a:gd name="T15" fmla="*/ 2147483647 h 541"/>
                <a:gd name="T16" fmla="*/ 2147483647 w 451"/>
                <a:gd name="T17" fmla="*/ 2147483647 h 541"/>
                <a:gd name="T18" fmla="*/ 2147483647 w 451"/>
                <a:gd name="T19" fmla="*/ 2147483647 h 541"/>
                <a:gd name="T20" fmla="*/ 2147483647 w 451"/>
                <a:gd name="T21" fmla="*/ 2147483647 h 541"/>
                <a:gd name="T22" fmla="*/ 2147483647 w 451"/>
                <a:gd name="T23" fmla="*/ 0 h 541"/>
                <a:gd name="T24" fmla="*/ 2147483647 w 451"/>
                <a:gd name="T25" fmla="*/ 2147483647 h 541"/>
                <a:gd name="T26" fmla="*/ 2147483647 w 451"/>
                <a:gd name="T27" fmla="*/ 2147483647 h 541"/>
                <a:gd name="T28" fmla="*/ 2147483647 w 451"/>
                <a:gd name="T29" fmla="*/ 2147483647 h 541"/>
                <a:gd name="T30" fmla="*/ 2147483647 w 451"/>
                <a:gd name="T31" fmla="*/ 2147483647 h 541"/>
                <a:gd name="T32" fmla="*/ 2147483647 w 451"/>
                <a:gd name="T33" fmla="*/ 2147483647 h 541"/>
                <a:gd name="T34" fmla="*/ 2147483647 w 451"/>
                <a:gd name="T35" fmla="*/ 2147483647 h 541"/>
                <a:gd name="T36" fmla="*/ 2147483647 w 451"/>
                <a:gd name="T37" fmla="*/ 2147483647 h 541"/>
                <a:gd name="T38" fmla="*/ 2147483647 w 451"/>
                <a:gd name="T39" fmla="*/ 2147483647 h 541"/>
                <a:gd name="T40" fmla="*/ 2147483647 w 451"/>
                <a:gd name="T41" fmla="*/ 2147483647 h 541"/>
                <a:gd name="T42" fmla="*/ 2147483647 w 451"/>
                <a:gd name="T43" fmla="*/ 2147483647 h 541"/>
                <a:gd name="T44" fmla="*/ 2147483647 w 451"/>
                <a:gd name="T45" fmla="*/ 2147483647 h 541"/>
                <a:gd name="T46" fmla="*/ 2147483647 w 451"/>
                <a:gd name="T47" fmla="*/ 2147483647 h 541"/>
                <a:gd name="T48" fmla="*/ 2147483647 w 451"/>
                <a:gd name="T49" fmla="*/ 2147483647 h 541"/>
                <a:gd name="T50" fmla="*/ 2147483647 w 451"/>
                <a:gd name="T51" fmla="*/ 2147483647 h 541"/>
                <a:gd name="T52" fmla="*/ 2147483647 w 451"/>
                <a:gd name="T53" fmla="*/ 2147483647 h 541"/>
                <a:gd name="T54" fmla="*/ 2147483647 w 451"/>
                <a:gd name="T55" fmla="*/ 2147483647 h 541"/>
                <a:gd name="T56" fmla="*/ 2147483647 w 451"/>
                <a:gd name="T57" fmla="*/ 2147483647 h 5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1"/>
                <a:gd name="T88" fmla="*/ 0 h 541"/>
                <a:gd name="T89" fmla="*/ 451 w 451"/>
                <a:gd name="T90" fmla="*/ 541 h 5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1" h="541">
                  <a:moveTo>
                    <a:pt x="240" y="431"/>
                  </a:moveTo>
                  <a:lnTo>
                    <a:pt x="204" y="493"/>
                  </a:lnTo>
                  <a:lnTo>
                    <a:pt x="178" y="381"/>
                  </a:lnTo>
                  <a:lnTo>
                    <a:pt x="94" y="449"/>
                  </a:lnTo>
                  <a:lnTo>
                    <a:pt x="112" y="345"/>
                  </a:lnTo>
                  <a:lnTo>
                    <a:pt x="25" y="334"/>
                  </a:lnTo>
                  <a:lnTo>
                    <a:pt x="83" y="251"/>
                  </a:lnTo>
                  <a:lnTo>
                    <a:pt x="0" y="218"/>
                  </a:lnTo>
                  <a:lnTo>
                    <a:pt x="70" y="155"/>
                  </a:lnTo>
                  <a:lnTo>
                    <a:pt x="27" y="94"/>
                  </a:lnTo>
                  <a:lnTo>
                    <a:pt x="101" y="83"/>
                  </a:lnTo>
                  <a:lnTo>
                    <a:pt x="103" y="0"/>
                  </a:lnTo>
                  <a:lnTo>
                    <a:pt x="157" y="86"/>
                  </a:lnTo>
                  <a:lnTo>
                    <a:pt x="182" y="47"/>
                  </a:lnTo>
                  <a:lnTo>
                    <a:pt x="207" y="104"/>
                  </a:lnTo>
                  <a:lnTo>
                    <a:pt x="244" y="68"/>
                  </a:lnTo>
                  <a:lnTo>
                    <a:pt x="254" y="141"/>
                  </a:lnTo>
                  <a:lnTo>
                    <a:pt x="312" y="104"/>
                  </a:lnTo>
                  <a:lnTo>
                    <a:pt x="307" y="180"/>
                  </a:lnTo>
                  <a:lnTo>
                    <a:pt x="395" y="148"/>
                  </a:lnTo>
                  <a:lnTo>
                    <a:pt x="343" y="233"/>
                  </a:lnTo>
                  <a:lnTo>
                    <a:pt x="383" y="258"/>
                  </a:lnTo>
                  <a:lnTo>
                    <a:pt x="356" y="305"/>
                  </a:lnTo>
                  <a:lnTo>
                    <a:pt x="451" y="373"/>
                  </a:lnTo>
                  <a:lnTo>
                    <a:pt x="343" y="377"/>
                  </a:lnTo>
                  <a:lnTo>
                    <a:pt x="377" y="460"/>
                  </a:lnTo>
                  <a:lnTo>
                    <a:pt x="303" y="395"/>
                  </a:lnTo>
                  <a:lnTo>
                    <a:pt x="309" y="541"/>
                  </a:lnTo>
                  <a:lnTo>
                    <a:pt x="240" y="431"/>
                  </a:lnTo>
                  <a:close/>
                </a:path>
              </a:pathLst>
            </a:custGeom>
            <a:noFill/>
            <a:ln w="7938">
              <a:solidFill>
                <a:srgbClr val="000000"/>
              </a:solidFill>
              <a:prstDash val="solid"/>
              <a:round/>
              <a:headEnd/>
              <a:tailEnd/>
            </a:ln>
          </p:spPr>
          <p:txBody>
            <a:bodyPr/>
            <a:lstStyle/>
            <a:p>
              <a:endParaRPr lang="en-GB" dirty="0"/>
            </a:p>
          </p:txBody>
        </p:sp>
        <p:sp>
          <p:nvSpPr>
            <p:cNvPr id="33844" name="Freeform 44"/>
            <p:cNvSpPr>
              <a:spLocks/>
            </p:cNvSpPr>
            <p:nvPr/>
          </p:nvSpPr>
          <p:spPr bwMode="auto">
            <a:xfrm>
              <a:off x="1768475" y="1965325"/>
              <a:ext cx="357188" cy="430213"/>
            </a:xfrm>
            <a:custGeom>
              <a:avLst/>
              <a:gdLst>
                <a:gd name="T0" fmla="*/ 2147483647 w 452"/>
                <a:gd name="T1" fmla="*/ 2147483647 h 541"/>
                <a:gd name="T2" fmla="*/ 2147483647 w 452"/>
                <a:gd name="T3" fmla="*/ 2147483647 h 541"/>
                <a:gd name="T4" fmla="*/ 2147483647 w 452"/>
                <a:gd name="T5" fmla="*/ 2147483647 h 541"/>
                <a:gd name="T6" fmla="*/ 2147483647 w 452"/>
                <a:gd name="T7" fmla="*/ 2147483647 h 541"/>
                <a:gd name="T8" fmla="*/ 2147483647 w 452"/>
                <a:gd name="T9" fmla="*/ 2147483647 h 541"/>
                <a:gd name="T10" fmla="*/ 2147483647 w 452"/>
                <a:gd name="T11" fmla="*/ 2147483647 h 541"/>
                <a:gd name="T12" fmla="*/ 2147483647 w 452"/>
                <a:gd name="T13" fmla="*/ 2147483647 h 541"/>
                <a:gd name="T14" fmla="*/ 2147483647 w 452"/>
                <a:gd name="T15" fmla="*/ 2147483647 h 541"/>
                <a:gd name="T16" fmla="*/ 2147483647 w 452"/>
                <a:gd name="T17" fmla="*/ 2147483647 h 541"/>
                <a:gd name="T18" fmla="*/ 2147483647 w 452"/>
                <a:gd name="T19" fmla="*/ 2147483647 h 541"/>
                <a:gd name="T20" fmla="*/ 2147483647 w 452"/>
                <a:gd name="T21" fmla="*/ 2147483647 h 541"/>
                <a:gd name="T22" fmla="*/ 2147483647 w 452"/>
                <a:gd name="T23" fmla="*/ 2147483647 h 541"/>
                <a:gd name="T24" fmla="*/ 2147483647 w 452"/>
                <a:gd name="T25" fmla="*/ 2147483647 h 541"/>
                <a:gd name="T26" fmla="*/ 2147483647 w 452"/>
                <a:gd name="T27" fmla="*/ 2147483647 h 541"/>
                <a:gd name="T28" fmla="*/ 2147483647 w 452"/>
                <a:gd name="T29" fmla="*/ 2147483647 h 541"/>
                <a:gd name="T30" fmla="*/ 2147483647 w 452"/>
                <a:gd name="T31" fmla="*/ 2147483647 h 541"/>
                <a:gd name="T32" fmla="*/ 2147483647 w 452"/>
                <a:gd name="T33" fmla="*/ 2147483647 h 541"/>
                <a:gd name="T34" fmla="*/ 2147483647 w 452"/>
                <a:gd name="T35" fmla="*/ 0 h 541"/>
                <a:gd name="T36" fmla="*/ 2147483647 w 452"/>
                <a:gd name="T37" fmla="*/ 2147483647 h 541"/>
                <a:gd name="T38" fmla="*/ 2147483647 w 452"/>
                <a:gd name="T39" fmla="*/ 2147483647 h 541"/>
                <a:gd name="T40" fmla="*/ 2147483647 w 452"/>
                <a:gd name="T41" fmla="*/ 2147483647 h 541"/>
                <a:gd name="T42" fmla="*/ 2147483647 w 452"/>
                <a:gd name="T43" fmla="*/ 2147483647 h 541"/>
                <a:gd name="T44" fmla="*/ 2147483647 w 452"/>
                <a:gd name="T45" fmla="*/ 2147483647 h 541"/>
                <a:gd name="T46" fmla="*/ 0 w 452"/>
                <a:gd name="T47" fmla="*/ 2147483647 h 541"/>
                <a:gd name="T48" fmla="*/ 2147483647 w 452"/>
                <a:gd name="T49" fmla="*/ 2147483647 h 5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2"/>
                <a:gd name="T76" fmla="*/ 0 h 541"/>
                <a:gd name="T77" fmla="*/ 452 w 452"/>
                <a:gd name="T78" fmla="*/ 541 h 5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2" h="541">
                  <a:moveTo>
                    <a:pt x="121" y="270"/>
                  </a:moveTo>
                  <a:lnTo>
                    <a:pt x="47" y="332"/>
                  </a:lnTo>
                  <a:lnTo>
                    <a:pt x="132" y="357"/>
                  </a:lnTo>
                  <a:lnTo>
                    <a:pt x="47" y="532"/>
                  </a:lnTo>
                  <a:lnTo>
                    <a:pt x="159" y="426"/>
                  </a:lnTo>
                  <a:lnTo>
                    <a:pt x="181" y="541"/>
                  </a:lnTo>
                  <a:lnTo>
                    <a:pt x="246" y="447"/>
                  </a:lnTo>
                  <a:lnTo>
                    <a:pt x="305" y="538"/>
                  </a:lnTo>
                  <a:lnTo>
                    <a:pt x="291" y="399"/>
                  </a:lnTo>
                  <a:lnTo>
                    <a:pt x="369" y="422"/>
                  </a:lnTo>
                  <a:lnTo>
                    <a:pt x="327" y="348"/>
                  </a:lnTo>
                  <a:lnTo>
                    <a:pt x="452" y="328"/>
                  </a:lnTo>
                  <a:lnTo>
                    <a:pt x="313" y="278"/>
                  </a:lnTo>
                  <a:lnTo>
                    <a:pt x="412" y="209"/>
                  </a:lnTo>
                  <a:lnTo>
                    <a:pt x="302" y="189"/>
                  </a:lnTo>
                  <a:lnTo>
                    <a:pt x="378" y="86"/>
                  </a:lnTo>
                  <a:lnTo>
                    <a:pt x="271" y="119"/>
                  </a:lnTo>
                  <a:lnTo>
                    <a:pt x="278" y="0"/>
                  </a:lnTo>
                  <a:lnTo>
                    <a:pt x="219" y="99"/>
                  </a:lnTo>
                  <a:lnTo>
                    <a:pt x="170" y="12"/>
                  </a:lnTo>
                  <a:lnTo>
                    <a:pt x="152" y="122"/>
                  </a:lnTo>
                  <a:lnTo>
                    <a:pt x="92" y="81"/>
                  </a:lnTo>
                  <a:lnTo>
                    <a:pt x="110" y="186"/>
                  </a:lnTo>
                  <a:lnTo>
                    <a:pt x="0" y="177"/>
                  </a:lnTo>
                  <a:lnTo>
                    <a:pt x="121" y="270"/>
                  </a:lnTo>
                  <a:close/>
                </a:path>
              </a:pathLst>
            </a:custGeom>
            <a:solidFill>
              <a:srgbClr val="E4D5F7"/>
            </a:solidFill>
            <a:ln w="9525">
              <a:noFill/>
              <a:round/>
              <a:headEnd/>
              <a:tailEnd/>
            </a:ln>
          </p:spPr>
          <p:txBody>
            <a:bodyPr/>
            <a:lstStyle/>
            <a:p>
              <a:endParaRPr lang="en-GB" dirty="0"/>
            </a:p>
          </p:txBody>
        </p:sp>
        <p:sp>
          <p:nvSpPr>
            <p:cNvPr id="33845" name="Freeform 45"/>
            <p:cNvSpPr>
              <a:spLocks/>
            </p:cNvSpPr>
            <p:nvPr/>
          </p:nvSpPr>
          <p:spPr bwMode="auto">
            <a:xfrm>
              <a:off x="1768475" y="1965325"/>
              <a:ext cx="357188" cy="430213"/>
            </a:xfrm>
            <a:custGeom>
              <a:avLst/>
              <a:gdLst>
                <a:gd name="T0" fmla="*/ 2147483647 w 452"/>
                <a:gd name="T1" fmla="*/ 2147483647 h 541"/>
                <a:gd name="T2" fmla="*/ 2147483647 w 452"/>
                <a:gd name="T3" fmla="*/ 2147483647 h 541"/>
                <a:gd name="T4" fmla="*/ 2147483647 w 452"/>
                <a:gd name="T5" fmla="*/ 2147483647 h 541"/>
                <a:gd name="T6" fmla="*/ 2147483647 w 452"/>
                <a:gd name="T7" fmla="*/ 2147483647 h 541"/>
                <a:gd name="T8" fmla="*/ 2147483647 w 452"/>
                <a:gd name="T9" fmla="*/ 2147483647 h 541"/>
                <a:gd name="T10" fmla="*/ 2147483647 w 452"/>
                <a:gd name="T11" fmla="*/ 2147483647 h 541"/>
                <a:gd name="T12" fmla="*/ 2147483647 w 452"/>
                <a:gd name="T13" fmla="*/ 2147483647 h 541"/>
                <a:gd name="T14" fmla="*/ 2147483647 w 452"/>
                <a:gd name="T15" fmla="*/ 2147483647 h 541"/>
                <a:gd name="T16" fmla="*/ 2147483647 w 452"/>
                <a:gd name="T17" fmla="*/ 2147483647 h 541"/>
                <a:gd name="T18" fmla="*/ 2147483647 w 452"/>
                <a:gd name="T19" fmla="*/ 2147483647 h 541"/>
                <a:gd name="T20" fmla="*/ 2147483647 w 452"/>
                <a:gd name="T21" fmla="*/ 2147483647 h 541"/>
                <a:gd name="T22" fmla="*/ 2147483647 w 452"/>
                <a:gd name="T23" fmla="*/ 2147483647 h 541"/>
                <a:gd name="T24" fmla="*/ 2147483647 w 452"/>
                <a:gd name="T25" fmla="*/ 2147483647 h 541"/>
                <a:gd name="T26" fmla="*/ 2147483647 w 452"/>
                <a:gd name="T27" fmla="*/ 2147483647 h 541"/>
                <a:gd name="T28" fmla="*/ 2147483647 w 452"/>
                <a:gd name="T29" fmla="*/ 2147483647 h 541"/>
                <a:gd name="T30" fmla="*/ 2147483647 w 452"/>
                <a:gd name="T31" fmla="*/ 2147483647 h 541"/>
                <a:gd name="T32" fmla="*/ 2147483647 w 452"/>
                <a:gd name="T33" fmla="*/ 2147483647 h 541"/>
                <a:gd name="T34" fmla="*/ 2147483647 w 452"/>
                <a:gd name="T35" fmla="*/ 0 h 541"/>
                <a:gd name="T36" fmla="*/ 2147483647 w 452"/>
                <a:gd name="T37" fmla="*/ 2147483647 h 541"/>
                <a:gd name="T38" fmla="*/ 2147483647 w 452"/>
                <a:gd name="T39" fmla="*/ 2147483647 h 541"/>
                <a:gd name="T40" fmla="*/ 2147483647 w 452"/>
                <a:gd name="T41" fmla="*/ 2147483647 h 541"/>
                <a:gd name="T42" fmla="*/ 2147483647 w 452"/>
                <a:gd name="T43" fmla="*/ 2147483647 h 541"/>
                <a:gd name="T44" fmla="*/ 2147483647 w 452"/>
                <a:gd name="T45" fmla="*/ 2147483647 h 541"/>
                <a:gd name="T46" fmla="*/ 0 w 452"/>
                <a:gd name="T47" fmla="*/ 2147483647 h 541"/>
                <a:gd name="T48" fmla="*/ 2147483647 w 452"/>
                <a:gd name="T49" fmla="*/ 2147483647 h 5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2"/>
                <a:gd name="T76" fmla="*/ 0 h 541"/>
                <a:gd name="T77" fmla="*/ 452 w 452"/>
                <a:gd name="T78" fmla="*/ 541 h 5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2" h="541">
                  <a:moveTo>
                    <a:pt x="121" y="270"/>
                  </a:moveTo>
                  <a:lnTo>
                    <a:pt x="47" y="332"/>
                  </a:lnTo>
                  <a:lnTo>
                    <a:pt x="132" y="357"/>
                  </a:lnTo>
                  <a:lnTo>
                    <a:pt x="47" y="532"/>
                  </a:lnTo>
                  <a:lnTo>
                    <a:pt x="159" y="426"/>
                  </a:lnTo>
                  <a:lnTo>
                    <a:pt x="181" y="541"/>
                  </a:lnTo>
                  <a:lnTo>
                    <a:pt x="246" y="447"/>
                  </a:lnTo>
                  <a:lnTo>
                    <a:pt x="305" y="538"/>
                  </a:lnTo>
                  <a:lnTo>
                    <a:pt x="291" y="399"/>
                  </a:lnTo>
                  <a:lnTo>
                    <a:pt x="369" y="422"/>
                  </a:lnTo>
                  <a:lnTo>
                    <a:pt x="327" y="348"/>
                  </a:lnTo>
                  <a:lnTo>
                    <a:pt x="452" y="328"/>
                  </a:lnTo>
                  <a:lnTo>
                    <a:pt x="313" y="278"/>
                  </a:lnTo>
                  <a:lnTo>
                    <a:pt x="412" y="209"/>
                  </a:lnTo>
                  <a:lnTo>
                    <a:pt x="302" y="189"/>
                  </a:lnTo>
                  <a:lnTo>
                    <a:pt x="378" y="86"/>
                  </a:lnTo>
                  <a:lnTo>
                    <a:pt x="271" y="119"/>
                  </a:lnTo>
                  <a:lnTo>
                    <a:pt x="278" y="0"/>
                  </a:lnTo>
                  <a:lnTo>
                    <a:pt x="219" y="99"/>
                  </a:lnTo>
                  <a:lnTo>
                    <a:pt x="170" y="12"/>
                  </a:lnTo>
                  <a:lnTo>
                    <a:pt x="152" y="122"/>
                  </a:lnTo>
                  <a:lnTo>
                    <a:pt x="92" y="81"/>
                  </a:lnTo>
                  <a:lnTo>
                    <a:pt x="110" y="186"/>
                  </a:lnTo>
                  <a:lnTo>
                    <a:pt x="0" y="177"/>
                  </a:lnTo>
                  <a:lnTo>
                    <a:pt x="121" y="270"/>
                  </a:lnTo>
                  <a:close/>
                </a:path>
              </a:pathLst>
            </a:custGeom>
            <a:noFill/>
            <a:ln w="7938">
              <a:solidFill>
                <a:srgbClr val="000000"/>
              </a:solidFill>
              <a:prstDash val="solid"/>
              <a:round/>
              <a:headEnd/>
              <a:tailEnd/>
            </a:ln>
          </p:spPr>
          <p:txBody>
            <a:bodyPr/>
            <a:lstStyle/>
            <a:p>
              <a:endParaRPr lang="en-GB" dirty="0"/>
            </a:p>
          </p:txBody>
        </p:sp>
        <p:sp>
          <p:nvSpPr>
            <p:cNvPr id="33846" name="Rectangle 46"/>
            <p:cNvSpPr>
              <a:spLocks noChangeArrowheads="1"/>
            </p:cNvSpPr>
            <p:nvPr/>
          </p:nvSpPr>
          <p:spPr bwMode="auto">
            <a:xfrm rot="-7800000">
              <a:off x="1065213" y="1301750"/>
              <a:ext cx="254000" cy="457200"/>
            </a:xfrm>
            <a:prstGeom prst="rect">
              <a:avLst/>
            </a:prstGeom>
            <a:noFill/>
            <a:ln w="9525">
              <a:noFill/>
              <a:miter lim="800000"/>
              <a:headEnd/>
              <a:tailEnd/>
            </a:ln>
          </p:spPr>
          <p:txBody>
            <a:bodyPr wrap="none" lIns="0" tIns="0" rIns="0" bIns="0">
              <a:spAutoFit/>
            </a:bodyPr>
            <a:lstStyle/>
            <a:p>
              <a:r>
                <a:rPr lang="en-US" sz="3000" b="1" dirty="0">
                  <a:solidFill>
                    <a:srgbClr val="990000"/>
                  </a:solidFill>
                  <a:latin typeface="Arial Rounded MT Bold" pitchFamily="34" charset="0"/>
                  <a:ea typeface="MS PGothic" pitchFamily="34" charset="-128"/>
                </a:rPr>
                <a:t>Y</a:t>
              </a:r>
              <a:endParaRPr lang="en-US" sz="3200" dirty="0">
                <a:solidFill>
                  <a:srgbClr val="990000"/>
                </a:solidFill>
                <a:ea typeface="MS PGothic" pitchFamily="34" charset="-128"/>
              </a:endParaRPr>
            </a:p>
          </p:txBody>
        </p:sp>
        <p:sp>
          <p:nvSpPr>
            <p:cNvPr id="33847" name="Freeform 47"/>
            <p:cNvSpPr>
              <a:spLocks/>
            </p:cNvSpPr>
            <p:nvPr/>
          </p:nvSpPr>
          <p:spPr bwMode="auto">
            <a:xfrm>
              <a:off x="1673225" y="2444750"/>
              <a:ext cx="358775" cy="430213"/>
            </a:xfrm>
            <a:custGeom>
              <a:avLst/>
              <a:gdLst>
                <a:gd name="T0" fmla="*/ 2147483647 w 452"/>
                <a:gd name="T1" fmla="*/ 2147483647 h 541"/>
                <a:gd name="T2" fmla="*/ 2147483647 w 452"/>
                <a:gd name="T3" fmla="*/ 2147483647 h 541"/>
                <a:gd name="T4" fmla="*/ 2147483647 w 452"/>
                <a:gd name="T5" fmla="*/ 2147483647 h 541"/>
                <a:gd name="T6" fmla="*/ 2147483647 w 452"/>
                <a:gd name="T7" fmla="*/ 2147483647 h 541"/>
                <a:gd name="T8" fmla="*/ 2147483647 w 452"/>
                <a:gd name="T9" fmla="*/ 2147483647 h 541"/>
                <a:gd name="T10" fmla="*/ 2147483647 w 452"/>
                <a:gd name="T11" fmla="*/ 2147483647 h 541"/>
                <a:gd name="T12" fmla="*/ 2147483647 w 452"/>
                <a:gd name="T13" fmla="*/ 2147483647 h 541"/>
                <a:gd name="T14" fmla="*/ 0 w 452"/>
                <a:gd name="T15" fmla="*/ 2147483647 h 541"/>
                <a:gd name="T16" fmla="*/ 2147483647 w 452"/>
                <a:gd name="T17" fmla="*/ 2147483647 h 541"/>
                <a:gd name="T18" fmla="*/ 2147483647 w 452"/>
                <a:gd name="T19" fmla="*/ 2147483647 h 541"/>
                <a:gd name="T20" fmla="*/ 2147483647 w 452"/>
                <a:gd name="T21" fmla="*/ 2147483647 h 541"/>
                <a:gd name="T22" fmla="*/ 2147483647 w 452"/>
                <a:gd name="T23" fmla="*/ 2147483647 h 541"/>
                <a:gd name="T24" fmla="*/ 2147483647 w 452"/>
                <a:gd name="T25" fmla="*/ 2147483647 h 541"/>
                <a:gd name="T26" fmla="*/ 2147483647 w 452"/>
                <a:gd name="T27" fmla="*/ 2147483647 h 541"/>
                <a:gd name="T28" fmla="*/ 2147483647 w 452"/>
                <a:gd name="T29" fmla="*/ 2147483647 h 541"/>
                <a:gd name="T30" fmla="*/ 2147483647 w 452"/>
                <a:gd name="T31" fmla="*/ 2147483647 h 541"/>
                <a:gd name="T32" fmla="*/ 2147483647 w 452"/>
                <a:gd name="T33" fmla="*/ 2147483647 h 541"/>
                <a:gd name="T34" fmla="*/ 2147483647 w 452"/>
                <a:gd name="T35" fmla="*/ 2147483647 h 541"/>
                <a:gd name="T36" fmla="*/ 2147483647 w 452"/>
                <a:gd name="T37" fmla="*/ 2147483647 h 541"/>
                <a:gd name="T38" fmla="*/ 2147483647 w 452"/>
                <a:gd name="T39" fmla="*/ 2147483647 h 541"/>
                <a:gd name="T40" fmla="*/ 2147483647 w 452"/>
                <a:gd name="T41" fmla="*/ 2147483647 h 541"/>
                <a:gd name="T42" fmla="*/ 2147483647 w 452"/>
                <a:gd name="T43" fmla="*/ 2147483647 h 541"/>
                <a:gd name="T44" fmla="*/ 2147483647 w 452"/>
                <a:gd name="T45" fmla="*/ 2147483647 h 541"/>
                <a:gd name="T46" fmla="*/ 2147483647 w 452"/>
                <a:gd name="T47" fmla="*/ 2147483647 h 541"/>
                <a:gd name="T48" fmla="*/ 2147483647 w 452"/>
                <a:gd name="T49" fmla="*/ 2147483647 h 541"/>
                <a:gd name="T50" fmla="*/ 2147483647 w 452"/>
                <a:gd name="T51" fmla="*/ 2147483647 h 541"/>
                <a:gd name="T52" fmla="*/ 2147483647 w 452"/>
                <a:gd name="T53" fmla="*/ 2147483647 h 541"/>
                <a:gd name="T54" fmla="*/ 2147483647 w 452"/>
                <a:gd name="T55" fmla="*/ 0 h 541"/>
                <a:gd name="T56" fmla="*/ 2147483647 w 452"/>
                <a:gd name="T57" fmla="*/ 2147483647 h 5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2"/>
                <a:gd name="T88" fmla="*/ 0 h 541"/>
                <a:gd name="T89" fmla="*/ 452 w 452"/>
                <a:gd name="T90" fmla="*/ 541 h 5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2" h="541">
                  <a:moveTo>
                    <a:pt x="240" y="110"/>
                  </a:moveTo>
                  <a:lnTo>
                    <a:pt x="204" y="48"/>
                  </a:lnTo>
                  <a:lnTo>
                    <a:pt x="179" y="160"/>
                  </a:lnTo>
                  <a:lnTo>
                    <a:pt x="94" y="92"/>
                  </a:lnTo>
                  <a:lnTo>
                    <a:pt x="112" y="196"/>
                  </a:lnTo>
                  <a:lnTo>
                    <a:pt x="25" y="207"/>
                  </a:lnTo>
                  <a:lnTo>
                    <a:pt x="83" y="290"/>
                  </a:lnTo>
                  <a:lnTo>
                    <a:pt x="0" y="323"/>
                  </a:lnTo>
                  <a:lnTo>
                    <a:pt x="70" y="386"/>
                  </a:lnTo>
                  <a:lnTo>
                    <a:pt x="27" y="447"/>
                  </a:lnTo>
                  <a:lnTo>
                    <a:pt x="101" y="458"/>
                  </a:lnTo>
                  <a:lnTo>
                    <a:pt x="103" y="541"/>
                  </a:lnTo>
                  <a:lnTo>
                    <a:pt x="157" y="455"/>
                  </a:lnTo>
                  <a:lnTo>
                    <a:pt x="182" y="494"/>
                  </a:lnTo>
                  <a:lnTo>
                    <a:pt x="206" y="437"/>
                  </a:lnTo>
                  <a:lnTo>
                    <a:pt x="244" y="473"/>
                  </a:lnTo>
                  <a:lnTo>
                    <a:pt x="255" y="400"/>
                  </a:lnTo>
                  <a:lnTo>
                    <a:pt x="312" y="437"/>
                  </a:lnTo>
                  <a:lnTo>
                    <a:pt x="307" y="361"/>
                  </a:lnTo>
                  <a:lnTo>
                    <a:pt x="396" y="393"/>
                  </a:lnTo>
                  <a:lnTo>
                    <a:pt x="343" y="308"/>
                  </a:lnTo>
                  <a:lnTo>
                    <a:pt x="383" y="283"/>
                  </a:lnTo>
                  <a:lnTo>
                    <a:pt x="356" y="236"/>
                  </a:lnTo>
                  <a:lnTo>
                    <a:pt x="452" y="167"/>
                  </a:lnTo>
                  <a:lnTo>
                    <a:pt x="343" y="164"/>
                  </a:lnTo>
                  <a:lnTo>
                    <a:pt x="377" y="81"/>
                  </a:lnTo>
                  <a:lnTo>
                    <a:pt x="303" y="146"/>
                  </a:lnTo>
                  <a:lnTo>
                    <a:pt x="309" y="0"/>
                  </a:lnTo>
                  <a:lnTo>
                    <a:pt x="240" y="110"/>
                  </a:lnTo>
                  <a:close/>
                </a:path>
              </a:pathLst>
            </a:custGeom>
            <a:solidFill>
              <a:srgbClr val="E4D5F7"/>
            </a:solidFill>
            <a:ln w="9525">
              <a:noFill/>
              <a:round/>
              <a:headEnd/>
              <a:tailEnd/>
            </a:ln>
          </p:spPr>
          <p:txBody>
            <a:bodyPr/>
            <a:lstStyle/>
            <a:p>
              <a:endParaRPr lang="en-GB" dirty="0"/>
            </a:p>
          </p:txBody>
        </p:sp>
        <p:sp>
          <p:nvSpPr>
            <p:cNvPr id="33848" name="Freeform 48"/>
            <p:cNvSpPr>
              <a:spLocks/>
            </p:cNvSpPr>
            <p:nvPr/>
          </p:nvSpPr>
          <p:spPr bwMode="auto">
            <a:xfrm>
              <a:off x="1673225" y="2444750"/>
              <a:ext cx="358775" cy="430213"/>
            </a:xfrm>
            <a:custGeom>
              <a:avLst/>
              <a:gdLst>
                <a:gd name="T0" fmla="*/ 2147483647 w 452"/>
                <a:gd name="T1" fmla="*/ 2147483647 h 541"/>
                <a:gd name="T2" fmla="*/ 2147483647 w 452"/>
                <a:gd name="T3" fmla="*/ 2147483647 h 541"/>
                <a:gd name="T4" fmla="*/ 2147483647 w 452"/>
                <a:gd name="T5" fmla="*/ 2147483647 h 541"/>
                <a:gd name="T6" fmla="*/ 2147483647 w 452"/>
                <a:gd name="T7" fmla="*/ 2147483647 h 541"/>
                <a:gd name="T8" fmla="*/ 2147483647 w 452"/>
                <a:gd name="T9" fmla="*/ 2147483647 h 541"/>
                <a:gd name="T10" fmla="*/ 2147483647 w 452"/>
                <a:gd name="T11" fmla="*/ 2147483647 h 541"/>
                <a:gd name="T12" fmla="*/ 2147483647 w 452"/>
                <a:gd name="T13" fmla="*/ 2147483647 h 541"/>
                <a:gd name="T14" fmla="*/ 0 w 452"/>
                <a:gd name="T15" fmla="*/ 2147483647 h 541"/>
                <a:gd name="T16" fmla="*/ 2147483647 w 452"/>
                <a:gd name="T17" fmla="*/ 2147483647 h 541"/>
                <a:gd name="T18" fmla="*/ 2147483647 w 452"/>
                <a:gd name="T19" fmla="*/ 2147483647 h 541"/>
                <a:gd name="T20" fmla="*/ 2147483647 w 452"/>
                <a:gd name="T21" fmla="*/ 2147483647 h 541"/>
                <a:gd name="T22" fmla="*/ 2147483647 w 452"/>
                <a:gd name="T23" fmla="*/ 2147483647 h 541"/>
                <a:gd name="T24" fmla="*/ 2147483647 w 452"/>
                <a:gd name="T25" fmla="*/ 2147483647 h 541"/>
                <a:gd name="T26" fmla="*/ 2147483647 w 452"/>
                <a:gd name="T27" fmla="*/ 2147483647 h 541"/>
                <a:gd name="T28" fmla="*/ 2147483647 w 452"/>
                <a:gd name="T29" fmla="*/ 2147483647 h 541"/>
                <a:gd name="T30" fmla="*/ 2147483647 w 452"/>
                <a:gd name="T31" fmla="*/ 2147483647 h 541"/>
                <a:gd name="T32" fmla="*/ 2147483647 w 452"/>
                <a:gd name="T33" fmla="*/ 2147483647 h 541"/>
                <a:gd name="T34" fmla="*/ 2147483647 w 452"/>
                <a:gd name="T35" fmla="*/ 2147483647 h 541"/>
                <a:gd name="T36" fmla="*/ 2147483647 w 452"/>
                <a:gd name="T37" fmla="*/ 2147483647 h 541"/>
                <a:gd name="T38" fmla="*/ 2147483647 w 452"/>
                <a:gd name="T39" fmla="*/ 2147483647 h 541"/>
                <a:gd name="T40" fmla="*/ 2147483647 w 452"/>
                <a:gd name="T41" fmla="*/ 2147483647 h 541"/>
                <a:gd name="T42" fmla="*/ 2147483647 w 452"/>
                <a:gd name="T43" fmla="*/ 2147483647 h 541"/>
                <a:gd name="T44" fmla="*/ 2147483647 w 452"/>
                <a:gd name="T45" fmla="*/ 2147483647 h 541"/>
                <a:gd name="T46" fmla="*/ 2147483647 w 452"/>
                <a:gd name="T47" fmla="*/ 2147483647 h 541"/>
                <a:gd name="T48" fmla="*/ 2147483647 w 452"/>
                <a:gd name="T49" fmla="*/ 2147483647 h 541"/>
                <a:gd name="T50" fmla="*/ 2147483647 w 452"/>
                <a:gd name="T51" fmla="*/ 2147483647 h 541"/>
                <a:gd name="T52" fmla="*/ 2147483647 w 452"/>
                <a:gd name="T53" fmla="*/ 2147483647 h 541"/>
                <a:gd name="T54" fmla="*/ 2147483647 w 452"/>
                <a:gd name="T55" fmla="*/ 0 h 541"/>
                <a:gd name="T56" fmla="*/ 2147483647 w 452"/>
                <a:gd name="T57" fmla="*/ 2147483647 h 5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2"/>
                <a:gd name="T88" fmla="*/ 0 h 541"/>
                <a:gd name="T89" fmla="*/ 452 w 452"/>
                <a:gd name="T90" fmla="*/ 541 h 5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2" h="541">
                  <a:moveTo>
                    <a:pt x="240" y="110"/>
                  </a:moveTo>
                  <a:lnTo>
                    <a:pt x="204" y="48"/>
                  </a:lnTo>
                  <a:lnTo>
                    <a:pt x="179" y="160"/>
                  </a:lnTo>
                  <a:lnTo>
                    <a:pt x="94" y="92"/>
                  </a:lnTo>
                  <a:lnTo>
                    <a:pt x="112" y="196"/>
                  </a:lnTo>
                  <a:lnTo>
                    <a:pt x="25" y="207"/>
                  </a:lnTo>
                  <a:lnTo>
                    <a:pt x="83" y="290"/>
                  </a:lnTo>
                  <a:lnTo>
                    <a:pt x="0" y="323"/>
                  </a:lnTo>
                  <a:lnTo>
                    <a:pt x="70" y="386"/>
                  </a:lnTo>
                  <a:lnTo>
                    <a:pt x="27" y="447"/>
                  </a:lnTo>
                  <a:lnTo>
                    <a:pt x="101" y="458"/>
                  </a:lnTo>
                  <a:lnTo>
                    <a:pt x="103" y="541"/>
                  </a:lnTo>
                  <a:lnTo>
                    <a:pt x="157" y="455"/>
                  </a:lnTo>
                  <a:lnTo>
                    <a:pt x="182" y="494"/>
                  </a:lnTo>
                  <a:lnTo>
                    <a:pt x="206" y="437"/>
                  </a:lnTo>
                  <a:lnTo>
                    <a:pt x="244" y="473"/>
                  </a:lnTo>
                  <a:lnTo>
                    <a:pt x="255" y="400"/>
                  </a:lnTo>
                  <a:lnTo>
                    <a:pt x="312" y="437"/>
                  </a:lnTo>
                  <a:lnTo>
                    <a:pt x="307" y="361"/>
                  </a:lnTo>
                  <a:lnTo>
                    <a:pt x="396" y="393"/>
                  </a:lnTo>
                  <a:lnTo>
                    <a:pt x="343" y="308"/>
                  </a:lnTo>
                  <a:lnTo>
                    <a:pt x="383" y="283"/>
                  </a:lnTo>
                  <a:lnTo>
                    <a:pt x="356" y="236"/>
                  </a:lnTo>
                  <a:lnTo>
                    <a:pt x="452" y="167"/>
                  </a:lnTo>
                  <a:lnTo>
                    <a:pt x="343" y="164"/>
                  </a:lnTo>
                  <a:lnTo>
                    <a:pt x="377" y="81"/>
                  </a:lnTo>
                  <a:lnTo>
                    <a:pt x="303" y="146"/>
                  </a:lnTo>
                  <a:lnTo>
                    <a:pt x="309" y="0"/>
                  </a:lnTo>
                  <a:lnTo>
                    <a:pt x="240" y="110"/>
                  </a:lnTo>
                  <a:close/>
                </a:path>
              </a:pathLst>
            </a:custGeom>
            <a:noFill/>
            <a:ln w="7938">
              <a:solidFill>
                <a:srgbClr val="000000"/>
              </a:solidFill>
              <a:prstDash val="solid"/>
              <a:round/>
              <a:headEnd/>
              <a:tailEnd/>
            </a:ln>
          </p:spPr>
          <p:txBody>
            <a:bodyPr/>
            <a:lstStyle/>
            <a:p>
              <a:endParaRPr lang="en-GB" dirty="0"/>
            </a:p>
          </p:txBody>
        </p:sp>
        <p:sp>
          <p:nvSpPr>
            <p:cNvPr id="33849" name="Rectangle 49"/>
            <p:cNvSpPr>
              <a:spLocks noChangeArrowheads="1"/>
            </p:cNvSpPr>
            <p:nvPr/>
          </p:nvSpPr>
          <p:spPr bwMode="auto">
            <a:xfrm rot="7140000">
              <a:off x="1447800" y="2284413"/>
              <a:ext cx="254000" cy="457200"/>
            </a:xfrm>
            <a:prstGeom prst="rect">
              <a:avLst/>
            </a:prstGeom>
            <a:noFill/>
            <a:ln w="9525">
              <a:noFill/>
              <a:miter lim="800000"/>
              <a:headEnd/>
              <a:tailEnd/>
            </a:ln>
          </p:spPr>
          <p:txBody>
            <a:bodyPr wrap="none" lIns="0" tIns="0" rIns="0" bIns="0">
              <a:spAutoFit/>
            </a:bodyPr>
            <a:lstStyle/>
            <a:p>
              <a:r>
                <a:rPr lang="en-US" sz="3000" b="1" dirty="0">
                  <a:solidFill>
                    <a:schemeClr val="tx2"/>
                  </a:solidFill>
                  <a:latin typeface="Arial Rounded MT Bold" pitchFamily="34" charset="0"/>
                  <a:ea typeface="MS PGothic" pitchFamily="34" charset="-128"/>
                </a:rPr>
                <a:t>Y</a:t>
              </a:r>
              <a:endParaRPr lang="en-US" sz="3200" dirty="0">
                <a:solidFill>
                  <a:schemeClr val="tx2"/>
                </a:solidFill>
                <a:ea typeface="MS PGothic" pitchFamily="34" charset="-128"/>
              </a:endParaRPr>
            </a:p>
          </p:txBody>
        </p:sp>
        <p:sp>
          <p:nvSpPr>
            <p:cNvPr id="33850" name="Rectangle 50"/>
            <p:cNvSpPr>
              <a:spLocks noChangeArrowheads="1"/>
            </p:cNvSpPr>
            <p:nvPr/>
          </p:nvSpPr>
          <p:spPr bwMode="auto">
            <a:xfrm>
              <a:off x="1689100" y="2789238"/>
              <a:ext cx="254000" cy="457200"/>
            </a:xfrm>
            <a:prstGeom prst="rect">
              <a:avLst/>
            </a:prstGeom>
            <a:noFill/>
            <a:ln w="9525">
              <a:noFill/>
              <a:miter lim="800000"/>
              <a:headEnd/>
              <a:tailEnd/>
            </a:ln>
          </p:spPr>
          <p:txBody>
            <a:bodyPr wrap="none" lIns="0" tIns="0" rIns="0" bIns="0">
              <a:spAutoFit/>
            </a:bodyPr>
            <a:lstStyle/>
            <a:p>
              <a:r>
                <a:rPr lang="en-US" sz="3000" b="1" dirty="0">
                  <a:solidFill>
                    <a:schemeClr val="tx2"/>
                  </a:solidFill>
                  <a:latin typeface="Arial Rounded MT Bold" pitchFamily="34" charset="0"/>
                  <a:ea typeface="MS PGothic" pitchFamily="34" charset="-128"/>
                </a:rPr>
                <a:t>Y</a:t>
              </a:r>
              <a:endParaRPr lang="en-US" sz="3200" dirty="0">
                <a:solidFill>
                  <a:schemeClr val="tx2"/>
                </a:solidFill>
                <a:ea typeface="MS PGothic" pitchFamily="34" charset="-128"/>
              </a:endParaRPr>
            </a:p>
          </p:txBody>
        </p:sp>
        <p:sp>
          <p:nvSpPr>
            <p:cNvPr id="33851" name="Freeform 51"/>
            <p:cNvSpPr>
              <a:spLocks/>
            </p:cNvSpPr>
            <p:nvPr/>
          </p:nvSpPr>
          <p:spPr bwMode="auto">
            <a:xfrm>
              <a:off x="1731963" y="2282825"/>
              <a:ext cx="358775" cy="430213"/>
            </a:xfrm>
            <a:custGeom>
              <a:avLst/>
              <a:gdLst>
                <a:gd name="T0" fmla="*/ 2147483647 w 452"/>
                <a:gd name="T1" fmla="*/ 2147483647 h 541"/>
                <a:gd name="T2" fmla="*/ 2147483647 w 452"/>
                <a:gd name="T3" fmla="*/ 2147483647 h 541"/>
                <a:gd name="T4" fmla="*/ 2147483647 w 452"/>
                <a:gd name="T5" fmla="*/ 2147483647 h 541"/>
                <a:gd name="T6" fmla="*/ 2147483647 w 452"/>
                <a:gd name="T7" fmla="*/ 2147483647 h 541"/>
                <a:gd name="T8" fmla="*/ 2147483647 w 452"/>
                <a:gd name="T9" fmla="*/ 2147483647 h 541"/>
                <a:gd name="T10" fmla="*/ 2147483647 w 452"/>
                <a:gd name="T11" fmla="*/ 2147483647 h 541"/>
                <a:gd name="T12" fmla="*/ 2147483647 w 452"/>
                <a:gd name="T13" fmla="*/ 2147483647 h 541"/>
                <a:gd name="T14" fmla="*/ 0 w 452"/>
                <a:gd name="T15" fmla="*/ 2147483647 h 541"/>
                <a:gd name="T16" fmla="*/ 2147483647 w 452"/>
                <a:gd name="T17" fmla="*/ 2147483647 h 541"/>
                <a:gd name="T18" fmla="*/ 2147483647 w 452"/>
                <a:gd name="T19" fmla="*/ 2147483647 h 541"/>
                <a:gd name="T20" fmla="*/ 2147483647 w 452"/>
                <a:gd name="T21" fmla="*/ 2147483647 h 541"/>
                <a:gd name="T22" fmla="*/ 2147483647 w 452"/>
                <a:gd name="T23" fmla="*/ 2147483647 h 541"/>
                <a:gd name="T24" fmla="*/ 2147483647 w 452"/>
                <a:gd name="T25" fmla="*/ 2147483647 h 541"/>
                <a:gd name="T26" fmla="*/ 2147483647 w 452"/>
                <a:gd name="T27" fmla="*/ 2147483647 h 541"/>
                <a:gd name="T28" fmla="*/ 2147483647 w 452"/>
                <a:gd name="T29" fmla="*/ 2147483647 h 541"/>
                <a:gd name="T30" fmla="*/ 2147483647 w 452"/>
                <a:gd name="T31" fmla="*/ 2147483647 h 541"/>
                <a:gd name="T32" fmla="*/ 2147483647 w 452"/>
                <a:gd name="T33" fmla="*/ 2147483647 h 541"/>
                <a:gd name="T34" fmla="*/ 2147483647 w 452"/>
                <a:gd name="T35" fmla="*/ 2147483647 h 541"/>
                <a:gd name="T36" fmla="*/ 2147483647 w 452"/>
                <a:gd name="T37" fmla="*/ 2147483647 h 541"/>
                <a:gd name="T38" fmla="*/ 2147483647 w 452"/>
                <a:gd name="T39" fmla="*/ 2147483647 h 541"/>
                <a:gd name="T40" fmla="*/ 2147483647 w 452"/>
                <a:gd name="T41" fmla="*/ 2147483647 h 541"/>
                <a:gd name="T42" fmla="*/ 2147483647 w 452"/>
                <a:gd name="T43" fmla="*/ 2147483647 h 541"/>
                <a:gd name="T44" fmla="*/ 2147483647 w 452"/>
                <a:gd name="T45" fmla="*/ 2147483647 h 541"/>
                <a:gd name="T46" fmla="*/ 2147483647 w 452"/>
                <a:gd name="T47" fmla="*/ 2147483647 h 541"/>
                <a:gd name="T48" fmla="*/ 2147483647 w 452"/>
                <a:gd name="T49" fmla="*/ 2147483647 h 541"/>
                <a:gd name="T50" fmla="*/ 2147483647 w 452"/>
                <a:gd name="T51" fmla="*/ 2147483647 h 541"/>
                <a:gd name="T52" fmla="*/ 2147483647 w 452"/>
                <a:gd name="T53" fmla="*/ 2147483647 h 541"/>
                <a:gd name="T54" fmla="*/ 2147483647 w 452"/>
                <a:gd name="T55" fmla="*/ 0 h 541"/>
                <a:gd name="T56" fmla="*/ 2147483647 w 452"/>
                <a:gd name="T57" fmla="*/ 2147483647 h 5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2"/>
                <a:gd name="T88" fmla="*/ 0 h 541"/>
                <a:gd name="T89" fmla="*/ 452 w 452"/>
                <a:gd name="T90" fmla="*/ 541 h 5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2" h="541">
                  <a:moveTo>
                    <a:pt x="240" y="110"/>
                  </a:moveTo>
                  <a:lnTo>
                    <a:pt x="204" y="48"/>
                  </a:lnTo>
                  <a:lnTo>
                    <a:pt x="179" y="160"/>
                  </a:lnTo>
                  <a:lnTo>
                    <a:pt x="94" y="92"/>
                  </a:lnTo>
                  <a:lnTo>
                    <a:pt x="112" y="196"/>
                  </a:lnTo>
                  <a:lnTo>
                    <a:pt x="25" y="207"/>
                  </a:lnTo>
                  <a:lnTo>
                    <a:pt x="83" y="290"/>
                  </a:lnTo>
                  <a:lnTo>
                    <a:pt x="0" y="323"/>
                  </a:lnTo>
                  <a:lnTo>
                    <a:pt x="70" y="386"/>
                  </a:lnTo>
                  <a:lnTo>
                    <a:pt x="27" y="447"/>
                  </a:lnTo>
                  <a:lnTo>
                    <a:pt x="101" y="458"/>
                  </a:lnTo>
                  <a:lnTo>
                    <a:pt x="103" y="541"/>
                  </a:lnTo>
                  <a:lnTo>
                    <a:pt x="157" y="455"/>
                  </a:lnTo>
                  <a:lnTo>
                    <a:pt x="182" y="494"/>
                  </a:lnTo>
                  <a:lnTo>
                    <a:pt x="206" y="437"/>
                  </a:lnTo>
                  <a:lnTo>
                    <a:pt x="244" y="473"/>
                  </a:lnTo>
                  <a:lnTo>
                    <a:pt x="255" y="400"/>
                  </a:lnTo>
                  <a:lnTo>
                    <a:pt x="312" y="437"/>
                  </a:lnTo>
                  <a:lnTo>
                    <a:pt x="307" y="361"/>
                  </a:lnTo>
                  <a:lnTo>
                    <a:pt x="396" y="393"/>
                  </a:lnTo>
                  <a:lnTo>
                    <a:pt x="343" y="308"/>
                  </a:lnTo>
                  <a:lnTo>
                    <a:pt x="383" y="283"/>
                  </a:lnTo>
                  <a:lnTo>
                    <a:pt x="356" y="236"/>
                  </a:lnTo>
                  <a:lnTo>
                    <a:pt x="452" y="167"/>
                  </a:lnTo>
                  <a:lnTo>
                    <a:pt x="343" y="164"/>
                  </a:lnTo>
                  <a:lnTo>
                    <a:pt x="377" y="81"/>
                  </a:lnTo>
                  <a:lnTo>
                    <a:pt x="303" y="146"/>
                  </a:lnTo>
                  <a:lnTo>
                    <a:pt x="309" y="0"/>
                  </a:lnTo>
                  <a:lnTo>
                    <a:pt x="240" y="110"/>
                  </a:lnTo>
                  <a:close/>
                </a:path>
              </a:pathLst>
            </a:custGeom>
            <a:solidFill>
              <a:srgbClr val="E4D5F7"/>
            </a:solidFill>
            <a:ln w="9525">
              <a:solidFill>
                <a:schemeClr val="tx1"/>
              </a:solidFill>
              <a:round/>
              <a:headEnd/>
              <a:tailEnd/>
            </a:ln>
          </p:spPr>
          <p:txBody>
            <a:bodyPr/>
            <a:lstStyle/>
            <a:p>
              <a:endParaRPr lang="en-GB" dirty="0"/>
            </a:p>
          </p:txBody>
        </p:sp>
        <p:sp>
          <p:nvSpPr>
            <p:cNvPr id="33852" name="Freeform 52"/>
            <p:cNvSpPr>
              <a:spLocks/>
            </p:cNvSpPr>
            <p:nvPr/>
          </p:nvSpPr>
          <p:spPr bwMode="auto">
            <a:xfrm>
              <a:off x="1673225" y="2444750"/>
              <a:ext cx="358775" cy="430213"/>
            </a:xfrm>
            <a:custGeom>
              <a:avLst/>
              <a:gdLst>
                <a:gd name="T0" fmla="*/ 2147483647 w 452"/>
                <a:gd name="T1" fmla="*/ 2147483647 h 541"/>
                <a:gd name="T2" fmla="*/ 2147483647 w 452"/>
                <a:gd name="T3" fmla="*/ 2147483647 h 541"/>
                <a:gd name="T4" fmla="*/ 2147483647 w 452"/>
                <a:gd name="T5" fmla="*/ 2147483647 h 541"/>
                <a:gd name="T6" fmla="*/ 2147483647 w 452"/>
                <a:gd name="T7" fmla="*/ 2147483647 h 541"/>
                <a:gd name="T8" fmla="*/ 2147483647 w 452"/>
                <a:gd name="T9" fmla="*/ 2147483647 h 541"/>
                <a:gd name="T10" fmla="*/ 2147483647 w 452"/>
                <a:gd name="T11" fmla="*/ 2147483647 h 541"/>
                <a:gd name="T12" fmla="*/ 2147483647 w 452"/>
                <a:gd name="T13" fmla="*/ 2147483647 h 541"/>
                <a:gd name="T14" fmla="*/ 0 w 452"/>
                <a:gd name="T15" fmla="*/ 2147483647 h 541"/>
                <a:gd name="T16" fmla="*/ 2147483647 w 452"/>
                <a:gd name="T17" fmla="*/ 2147483647 h 541"/>
                <a:gd name="T18" fmla="*/ 2147483647 w 452"/>
                <a:gd name="T19" fmla="*/ 2147483647 h 541"/>
                <a:gd name="T20" fmla="*/ 2147483647 w 452"/>
                <a:gd name="T21" fmla="*/ 2147483647 h 541"/>
                <a:gd name="T22" fmla="*/ 2147483647 w 452"/>
                <a:gd name="T23" fmla="*/ 2147483647 h 541"/>
                <a:gd name="T24" fmla="*/ 2147483647 w 452"/>
                <a:gd name="T25" fmla="*/ 2147483647 h 541"/>
                <a:gd name="T26" fmla="*/ 2147483647 w 452"/>
                <a:gd name="T27" fmla="*/ 2147483647 h 541"/>
                <a:gd name="T28" fmla="*/ 2147483647 w 452"/>
                <a:gd name="T29" fmla="*/ 2147483647 h 541"/>
                <a:gd name="T30" fmla="*/ 2147483647 w 452"/>
                <a:gd name="T31" fmla="*/ 2147483647 h 541"/>
                <a:gd name="T32" fmla="*/ 2147483647 w 452"/>
                <a:gd name="T33" fmla="*/ 2147483647 h 541"/>
                <a:gd name="T34" fmla="*/ 2147483647 w 452"/>
                <a:gd name="T35" fmla="*/ 2147483647 h 541"/>
                <a:gd name="T36" fmla="*/ 2147483647 w 452"/>
                <a:gd name="T37" fmla="*/ 2147483647 h 541"/>
                <a:gd name="T38" fmla="*/ 2147483647 w 452"/>
                <a:gd name="T39" fmla="*/ 2147483647 h 541"/>
                <a:gd name="T40" fmla="*/ 2147483647 w 452"/>
                <a:gd name="T41" fmla="*/ 2147483647 h 541"/>
                <a:gd name="T42" fmla="*/ 2147483647 w 452"/>
                <a:gd name="T43" fmla="*/ 2147483647 h 541"/>
                <a:gd name="T44" fmla="*/ 2147483647 w 452"/>
                <a:gd name="T45" fmla="*/ 2147483647 h 541"/>
                <a:gd name="T46" fmla="*/ 2147483647 w 452"/>
                <a:gd name="T47" fmla="*/ 2147483647 h 541"/>
                <a:gd name="T48" fmla="*/ 2147483647 w 452"/>
                <a:gd name="T49" fmla="*/ 2147483647 h 541"/>
                <a:gd name="T50" fmla="*/ 2147483647 w 452"/>
                <a:gd name="T51" fmla="*/ 2147483647 h 541"/>
                <a:gd name="T52" fmla="*/ 2147483647 w 452"/>
                <a:gd name="T53" fmla="*/ 2147483647 h 541"/>
                <a:gd name="T54" fmla="*/ 2147483647 w 452"/>
                <a:gd name="T55" fmla="*/ 0 h 541"/>
                <a:gd name="T56" fmla="*/ 2147483647 w 452"/>
                <a:gd name="T57" fmla="*/ 2147483647 h 5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2"/>
                <a:gd name="T88" fmla="*/ 0 h 541"/>
                <a:gd name="T89" fmla="*/ 452 w 452"/>
                <a:gd name="T90" fmla="*/ 541 h 5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2" h="541">
                  <a:moveTo>
                    <a:pt x="240" y="110"/>
                  </a:moveTo>
                  <a:lnTo>
                    <a:pt x="204" y="48"/>
                  </a:lnTo>
                  <a:lnTo>
                    <a:pt x="179" y="160"/>
                  </a:lnTo>
                  <a:lnTo>
                    <a:pt x="94" y="92"/>
                  </a:lnTo>
                  <a:lnTo>
                    <a:pt x="112" y="196"/>
                  </a:lnTo>
                  <a:lnTo>
                    <a:pt x="25" y="207"/>
                  </a:lnTo>
                  <a:lnTo>
                    <a:pt x="83" y="290"/>
                  </a:lnTo>
                  <a:lnTo>
                    <a:pt x="0" y="323"/>
                  </a:lnTo>
                  <a:lnTo>
                    <a:pt x="70" y="386"/>
                  </a:lnTo>
                  <a:lnTo>
                    <a:pt x="27" y="447"/>
                  </a:lnTo>
                  <a:lnTo>
                    <a:pt x="101" y="458"/>
                  </a:lnTo>
                  <a:lnTo>
                    <a:pt x="103" y="541"/>
                  </a:lnTo>
                  <a:lnTo>
                    <a:pt x="157" y="455"/>
                  </a:lnTo>
                  <a:lnTo>
                    <a:pt x="182" y="494"/>
                  </a:lnTo>
                  <a:lnTo>
                    <a:pt x="206" y="437"/>
                  </a:lnTo>
                  <a:lnTo>
                    <a:pt x="244" y="473"/>
                  </a:lnTo>
                  <a:lnTo>
                    <a:pt x="255" y="400"/>
                  </a:lnTo>
                  <a:lnTo>
                    <a:pt x="312" y="437"/>
                  </a:lnTo>
                  <a:lnTo>
                    <a:pt x="307" y="361"/>
                  </a:lnTo>
                  <a:lnTo>
                    <a:pt x="396" y="393"/>
                  </a:lnTo>
                  <a:lnTo>
                    <a:pt x="343" y="308"/>
                  </a:lnTo>
                  <a:lnTo>
                    <a:pt x="383" y="283"/>
                  </a:lnTo>
                  <a:lnTo>
                    <a:pt x="356" y="236"/>
                  </a:lnTo>
                  <a:lnTo>
                    <a:pt x="452" y="167"/>
                  </a:lnTo>
                  <a:lnTo>
                    <a:pt x="343" y="164"/>
                  </a:lnTo>
                  <a:lnTo>
                    <a:pt x="377" y="81"/>
                  </a:lnTo>
                  <a:lnTo>
                    <a:pt x="303" y="146"/>
                  </a:lnTo>
                  <a:lnTo>
                    <a:pt x="309" y="0"/>
                  </a:lnTo>
                  <a:lnTo>
                    <a:pt x="240" y="110"/>
                  </a:lnTo>
                  <a:close/>
                </a:path>
              </a:pathLst>
            </a:custGeom>
            <a:noFill/>
            <a:ln w="7938">
              <a:solidFill>
                <a:srgbClr val="000000"/>
              </a:solidFill>
              <a:prstDash val="solid"/>
              <a:round/>
              <a:headEnd/>
              <a:tailEnd/>
            </a:ln>
          </p:spPr>
          <p:txBody>
            <a:bodyPr/>
            <a:lstStyle/>
            <a:p>
              <a:endParaRPr lang="en-GB" dirty="0"/>
            </a:p>
          </p:txBody>
        </p:sp>
        <p:sp>
          <p:nvSpPr>
            <p:cNvPr id="33853" name="Rectangle 53"/>
            <p:cNvSpPr>
              <a:spLocks noChangeArrowheads="1"/>
            </p:cNvSpPr>
            <p:nvPr/>
          </p:nvSpPr>
          <p:spPr bwMode="auto">
            <a:xfrm rot="7140000">
              <a:off x="1446213" y="2282825"/>
              <a:ext cx="254000" cy="457200"/>
            </a:xfrm>
            <a:prstGeom prst="rect">
              <a:avLst/>
            </a:prstGeom>
            <a:noFill/>
            <a:ln w="9525">
              <a:noFill/>
              <a:miter lim="800000"/>
              <a:headEnd/>
              <a:tailEnd/>
            </a:ln>
          </p:spPr>
          <p:txBody>
            <a:bodyPr wrap="none" lIns="0" tIns="0" rIns="0" bIns="0">
              <a:spAutoFit/>
            </a:bodyPr>
            <a:lstStyle/>
            <a:p>
              <a:r>
                <a:rPr lang="en-US" sz="3000" b="1" dirty="0">
                  <a:solidFill>
                    <a:srgbClr val="990000"/>
                  </a:solidFill>
                  <a:latin typeface="Arial Rounded MT Bold" pitchFamily="34" charset="0"/>
                  <a:ea typeface="MS PGothic" pitchFamily="34" charset="-128"/>
                </a:rPr>
                <a:t>Y</a:t>
              </a:r>
              <a:endParaRPr lang="en-US" sz="3200" dirty="0">
                <a:solidFill>
                  <a:srgbClr val="990000"/>
                </a:solidFill>
                <a:ea typeface="MS PGothic" pitchFamily="34" charset="-128"/>
              </a:endParaRPr>
            </a:p>
          </p:txBody>
        </p:sp>
        <p:sp>
          <p:nvSpPr>
            <p:cNvPr id="33854" name="Rectangle 54"/>
            <p:cNvSpPr>
              <a:spLocks noChangeArrowheads="1"/>
            </p:cNvSpPr>
            <p:nvPr/>
          </p:nvSpPr>
          <p:spPr bwMode="auto">
            <a:xfrm>
              <a:off x="1689100" y="2789238"/>
              <a:ext cx="254000" cy="457200"/>
            </a:xfrm>
            <a:prstGeom prst="rect">
              <a:avLst/>
            </a:prstGeom>
            <a:noFill/>
            <a:ln w="9525">
              <a:noFill/>
              <a:miter lim="800000"/>
              <a:headEnd/>
              <a:tailEnd/>
            </a:ln>
          </p:spPr>
          <p:txBody>
            <a:bodyPr wrap="none" lIns="0" tIns="0" rIns="0" bIns="0">
              <a:spAutoFit/>
            </a:bodyPr>
            <a:lstStyle/>
            <a:p>
              <a:r>
                <a:rPr lang="en-US" sz="3000" b="1" dirty="0">
                  <a:solidFill>
                    <a:srgbClr val="990000"/>
                  </a:solidFill>
                  <a:latin typeface="Arial Rounded MT Bold" pitchFamily="34" charset="0"/>
                  <a:ea typeface="MS PGothic" pitchFamily="34" charset="-128"/>
                </a:rPr>
                <a:t>Y</a:t>
              </a:r>
              <a:endParaRPr lang="en-US" sz="3200" dirty="0">
                <a:solidFill>
                  <a:srgbClr val="990000"/>
                </a:solidFill>
                <a:ea typeface="MS PGothic" pitchFamily="34" charset="-128"/>
              </a:endParaRPr>
            </a:p>
          </p:txBody>
        </p:sp>
        <p:sp>
          <p:nvSpPr>
            <p:cNvPr id="33855" name="Rectangle 55"/>
            <p:cNvSpPr>
              <a:spLocks noChangeArrowheads="1"/>
            </p:cNvSpPr>
            <p:nvPr/>
          </p:nvSpPr>
          <p:spPr bwMode="auto">
            <a:xfrm rot="10560000">
              <a:off x="1465263" y="1143000"/>
              <a:ext cx="254000" cy="457200"/>
            </a:xfrm>
            <a:prstGeom prst="rect">
              <a:avLst/>
            </a:prstGeom>
            <a:noFill/>
            <a:ln w="9525">
              <a:noFill/>
              <a:miter lim="800000"/>
              <a:headEnd/>
              <a:tailEnd/>
            </a:ln>
          </p:spPr>
          <p:txBody>
            <a:bodyPr wrap="none" lIns="0" tIns="0" rIns="0" bIns="0">
              <a:spAutoFit/>
            </a:bodyPr>
            <a:lstStyle/>
            <a:p>
              <a:r>
                <a:rPr lang="en-US" sz="3000" b="1" dirty="0">
                  <a:solidFill>
                    <a:srgbClr val="990000"/>
                  </a:solidFill>
                  <a:latin typeface="Arial Rounded MT Bold" pitchFamily="34" charset="0"/>
                  <a:ea typeface="MS PGothic" pitchFamily="34" charset="-128"/>
                </a:rPr>
                <a:t>Y</a:t>
              </a:r>
              <a:endParaRPr lang="en-US" sz="3200" dirty="0">
                <a:solidFill>
                  <a:srgbClr val="990000"/>
                </a:solidFill>
                <a:ea typeface="MS PGothic" pitchFamily="34" charset="-128"/>
              </a:endParaRPr>
            </a:p>
          </p:txBody>
        </p:sp>
        <p:sp>
          <p:nvSpPr>
            <p:cNvPr id="33856" name="Freeform 56"/>
            <p:cNvSpPr>
              <a:spLocks/>
            </p:cNvSpPr>
            <p:nvPr/>
          </p:nvSpPr>
          <p:spPr bwMode="auto">
            <a:xfrm>
              <a:off x="1046163" y="1885950"/>
              <a:ext cx="430212" cy="358775"/>
            </a:xfrm>
            <a:custGeom>
              <a:avLst/>
              <a:gdLst>
                <a:gd name="T0" fmla="*/ 2147483647 w 542"/>
                <a:gd name="T1" fmla="*/ 2147483647 h 452"/>
                <a:gd name="T2" fmla="*/ 2147483647 w 542"/>
                <a:gd name="T3" fmla="*/ 2147483647 h 452"/>
                <a:gd name="T4" fmla="*/ 2147483647 w 542"/>
                <a:gd name="T5" fmla="*/ 2147483647 h 452"/>
                <a:gd name="T6" fmla="*/ 2147483647 w 542"/>
                <a:gd name="T7" fmla="*/ 2147483647 h 452"/>
                <a:gd name="T8" fmla="*/ 2147483647 w 542"/>
                <a:gd name="T9" fmla="*/ 2147483647 h 452"/>
                <a:gd name="T10" fmla="*/ 2147483647 w 542"/>
                <a:gd name="T11" fmla="*/ 2147483647 h 452"/>
                <a:gd name="T12" fmla="*/ 2147483647 w 542"/>
                <a:gd name="T13" fmla="*/ 2147483647 h 452"/>
                <a:gd name="T14" fmla="*/ 2147483647 w 542"/>
                <a:gd name="T15" fmla="*/ 2147483647 h 452"/>
                <a:gd name="T16" fmla="*/ 2147483647 w 542"/>
                <a:gd name="T17" fmla="*/ 2147483647 h 452"/>
                <a:gd name="T18" fmla="*/ 2147483647 w 542"/>
                <a:gd name="T19" fmla="*/ 2147483647 h 452"/>
                <a:gd name="T20" fmla="*/ 2147483647 w 542"/>
                <a:gd name="T21" fmla="*/ 2147483647 h 452"/>
                <a:gd name="T22" fmla="*/ 2147483647 w 542"/>
                <a:gd name="T23" fmla="*/ 2147483647 h 452"/>
                <a:gd name="T24" fmla="*/ 2147483647 w 542"/>
                <a:gd name="T25" fmla="*/ 2147483647 h 452"/>
                <a:gd name="T26" fmla="*/ 2147483647 w 542"/>
                <a:gd name="T27" fmla="*/ 2147483647 h 452"/>
                <a:gd name="T28" fmla="*/ 2147483647 w 542"/>
                <a:gd name="T29" fmla="*/ 2147483647 h 452"/>
                <a:gd name="T30" fmla="*/ 2147483647 w 542"/>
                <a:gd name="T31" fmla="*/ 2147483647 h 452"/>
                <a:gd name="T32" fmla="*/ 2147483647 w 542"/>
                <a:gd name="T33" fmla="*/ 2147483647 h 452"/>
                <a:gd name="T34" fmla="*/ 0 w 542"/>
                <a:gd name="T35" fmla="*/ 2147483647 h 452"/>
                <a:gd name="T36" fmla="*/ 2147483647 w 542"/>
                <a:gd name="T37" fmla="*/ 2147483647 h 452"/>
                <a:gd name="T38" fmla="*/ 2147483647 w 542"/>
                <a:gd name="T39" fmla="*/ 2147483647 h 452"/>
                <a:gd name="T40" fmla="*/ 2147483647 w 542"/>
                <a:gd name="T41" fmla="*/ 2147483647 h 452"/>
                <a:gd name="T42" fmla="*/ 2147483647 w 542"/>
                <a:gd name="T43" fmla="*/ 2147483647 h 452"/>
                <a:gd name="T44" fmla="*/ 2147483647 w 542"/>
                <a:gd name="T45" fmla="*/ 2147483647 h 452"/>
                <a:gd name="T46" fmla="*/ 2147483647 w 542"/>
                <a:gd name="T47" fmla="*/ 0 h 452"/>
                <a:gd name="T48" fmla="*/ 2147483647 w 542"/>
                <a:gd name="T49" fmla="*/ 2147483647 h 4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2"/>
                <a:gd name="T76" fmla="*/ 0 h 452"/>
                <a:gd name="T77" fmla="*/ 542 w 542"/>
                <a:gd name="T78" fmla="*/ 452 h 4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2" h="452">
                  <a:moveTo>
                    <a:pt x="271" y="121"/>
                  </a:moveTo>
                  <a:lnTo>
                    <a:pt x="333" y="47"/>
                  </a:lnTo>
                  <a:lnTo>
                    <a:pt x="358" y="132"/>
                  </a:lnTo>
                  <a:lnTo>
                    <a:pt x="533" y="47"/>
                  </a:lnTo>
                  <a:lnTo>
                    <a:pt x="425" y="159"/>
                  </a:lnTo>
                  <a:lnTo>
                    <a:pt x="542" y="181"/>
                  </a:lnTo>
                  <a:lnTo>
                    <a:pt x="448" y="246"/>
                  </a:lnTo>
                  <a:lnTo>
                    <a:pt x="539" y="305"/>
                  </a:lnTo>
                  <a:lnTo>
                    <a:pt x="399" y="291"/>
                  </a:lnTo>
                  <a:lnTo>
                    <a:pt x="423" y="369"/>
                  </a:lnTo>
                  <a:lnTo>
                    <a:pt x="349" y="327"/>
                  </a:lnTo>
                  <a:lnTo>
                    <a:pt x="329" y="452"/>
                  </a:lnTo>
                  <a:lnTo>
                    <a:pt x="277" y="313"/>
                  </a:lnTo>
                  <a:lnTo>
                    <a:pt x="210" y="412"/>
                  </a:lnTo>
                  <a:lnTo>
                    <a:pt x="190" y="302"/>
                  </a:lnTo>
                  <a:lnTo>
                    <a:pt x="87" y="378"/>
                  </a:lnTo>
                  <a:lnTo>
                    <a:pt x="119" y="271"/>
                  </a:lnTo>
                  <a:lnTo>
                    <a:pt x="0" y="278"/>
                  </a:lnTo>
                  <a:lnTo>
                    <a:pt x="99" y="219"/>
                  </a:lnTo>
                  <a:lnTo>
                    <a:pt x="13" y="170"/>
                  </a:lnTo>
                  <a:lnTo>
                    <a:pt x="123" y="152"/>
                  </a:lnTo>
                  <a:lnTo>
                    <a:pt x="80" y="92"/>
                  </a:lnTo>
                  <a:lnTo>
                    <a:pt x="186" y="110"/>
                  </a:lnTo>
                  <a:lnTo>
                    <a:pt x="177" y="0"/>
                  </a:lnTo>
                  <a:lnTo>
                    <a:pt x="271" y="121"/>
                  </a:lnTo>
                  <a:close/>
                </a:path>
              </a:pathLst>
            </a:custGeom>
            <a:solidFill>
              <a:srgbClr val="E4D5F7"/>
            </a:solidFill>
            <a:ln w="9525">
              <a:noFill/>
              <a:round/>
              <a:headEnd/>
              <a:tailEnd/>
            </a:ln>
          </p:spPr>
          <p:txBody>
            <a:bodyPr/>
            <a:lstStyle/>
            <a:p>
              <a:endParaRPr lang="en-GB" dirty="0"/>
            </a:p>
          </p:txBody>
        </p:sp>
        <p:sp>
          <p:nvSpPr>
            <p:cNvPr id="33857" name="Freeform 57"/>
            <p:cNvSpPr>
              <a:spLocks/>
            </p:cNvSpPr>
            <p:nvPr/>
          </p:nvSpPr>
          <p:spPr bwMode="auto">
            <a:xfrm>
              <a:off x="1046163" y="1885950"/>
              <a:ext cx="430212" cy="358775"/>
            </a:xfrm>
            <a:custGeom>
              <a:avLst/>
              <a:gdLst>
                <a:gd name="T0" fmla="*/ 2147483647 w 542"/>
                <a:gd name="T1" fmla="*/ 2147483647 h 452"/>
                <a:gd name="T2" fmla="*/ 2147483647 w 542"/>
                <a:gd name="T3" fmla="*/ 2147483647 h 452"/>
                <a:gd name="T4" fmla="*/ 2147483647 w 542"/>
                <a:gd name="T5" fmla="*/ 2147483647 h 452"/>
                <a:gd name="T6" fmla="*/ 2147483647 w 542"/>
                <a:gd name="T7" fmla="*/ 2147483647 h 452"/>
                <a:gd name="T8" fmla="*/ 2147483647 w 542"/>
                <a:gd name="T9" fmla="*/ 2147483647 h 452"/>
                <a:gd name="T10" fmla="*/ 2147483647 w 542"/>
                <a:gd name="T11" fmla="*/ 2147483647 h 452"/>
                <a:gd name="T12" fmla="*/ 2147483647 w 542"/>
                <a:gd name="T13" fmla="*/ 2147483647 h 452"/>
                <a:gd name="T14" fmla="*/ 2147483647 w 542"/>
                <a:gd name="T15" fmla="*/ 2147483647 h 452"/>
                <a:gd name="T16" fmla="*/ 2147483647 w 542"/>
                <a:gd name="T17" fmla="*/ 2147483647 h 452"/>
                <a:gd name="T18" fmla="*/ 2147483647 w 542"/>
                <a:gd name="T19" fmla="*/ 2147483647 h 452"/>
                <a:gd name="T20" fmla="*/ 2147483647 w 542"/>
                <a:gd name="T21" fmla="*/ 2147483647 h 452"/>
                <a:gd name="T22" fmla="*/ 2147483647 w 542"/>
                <a:gd name="T23" fmla="*/ 2147483647 h 452"/>
                <a:gd name="T24" fmla="*/ 2147483647 w 542"/>
                <a:gd name="T25" fmla="*/ 2147483647 h 452"/>
                <a:gd name="T26" fmla="*/ 2147483647 w 542"/>
                <a:gd name="T27" fmla="*/ 2147483647 h 452"/>
                <a:gd name="T28" fmla="*/ 2147483647 w 542"/>
                <a:gd name="T29" fmla="*/ 2147483647 h 452"/>
                <a:gd name="T30" fmla="*/ 2147483647 w 542"/>
                <a:gd name="T31" fmla="*/ 2147483647 h 452"/>
                <a:gd name="T32" fmla="*/ 2147483647 w 542"/>
                <a:gd name="T33" fmla="*/ 2147483647 h 452"/>
                <a:gd name="T34" fmla="*/ 0 w 542"/>
                <a:gd name="T35" fmla="*/ 2147483647 h 452"/>
                <a:gd name="T36" fmla="*/ 2147483647 w 542"/>
                <a:gd name="T37" fmla="*/ 2147483647 h 452"/>
                <a:gd name="T38" fmla="*/ 2147483647 w 542"/>
                <a:gd name="T39" fmla="*/ 2147483647 h 452"/>
                <a:gd name="T40" fmla="*/ 2147483647 w 542"/>
                <a:gd name="T41" fmla="*/ 2147483647 h 452"/>
                <a:gd name="T42" fmla="*/ 2147483647 w 542"/>
                <a:gd name="T43" fmla="*/ 2147483647 h 452"/>
                <a:gd name="T44" fmla="*/ 2147483647 w 542"/>
                <a:gd name="T45" fmla="*/ 2147483647 h 452"/>
                <a:gd name="T46" fmla="*/ 2147483647 w 542"/>
                <a:gd name="T47" fmla="*/ 0 h 452"/>
                <a:gd name="T48" fmla="*/ 2147483647 w 542"/>
                <a:gd name="T49" fmla="*/ 2147483647 h 4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2"/>
                <a:gd name="T76" fmla="*/ 0 h 452"/>
                <a:gd name="T77" fmla="*/ 542 w 542"/>
                <a:gd name="T78" fmla="*/ 452 h 4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2" h="452">
                  <a:moveTo>
                    <a:pt x="271" y="121"/>
                  </a:moveTo>
                  <a:lnTo>
                    <a:pt x="333" y="47"/>
                  </a:lnTo>
                  <a:lnTo>
                    <a:pt x="358" y="132"/>
                  </a:lnTo>
                  <a:lnTo>
                    <a:pt x="533" y="47"/>
                  </a:lnTo>
                  <a:lnTo>
                    <a:pt x="425" y="159"/>
                  </a:lnTo>
                  <a:lnTo>
                    <a:pt x="542" y="181"/>
                  </a:lnTo>
                  <a:lnTo>
                    <a:pt x="448" y="246"/>
                  </a:lnTo>
                  <a:lnTo>
                    <a:pt x="539" y="305"/>
                  </a:lnTo>
                  <a:lnTo>
                    <a:pt x="399" y="291"/>
                  </a:lnTo>
                  <a:lnTo>
                    <a:pt x="423" y="369"/>
                  </a:lnTo>
                  <a:lnTo>
                    <a:pt x="349" y="327"/>
                  </a:lnTo>
                  <a:lnTo>
                    <a:pt x="329" y="452"/>
                  </a:lnTo>
                  <a:lnTo>
                    <a:pt x="277" y="313"/>
                  </a:lnTo>
                  <a:lnTo>
                    <a:pt x="210" y="412"/>
                  </a:lnTo>
                  <a:lnTo>
                    <a:pt x="190" y="302"/>
                  </a:lnTo>
                  <a:lnTo>
                    <a:pt x="87" y="378"/>
                  </a:lnTo>
                  <a:lnTo>
                    <a:pt x="119" y="271"/>
                  </a:lnTo>
                  <a:lnTo>
                    <a:pt x="0" y="278"/>
                  </a:lnTo>
                  <a:lnTo>
                    <a:pt x="99" y="219"/>
                  </a:lnTo>
                  <a:lnTo>
                    <a:pt x="13" y="170"/>
                  </a:lnTo>
                  <a:lnTo>
                    <a:pt x="123" y="152"/>
                  </a:lnTo>
                  <a:lnTo>
                    <a:pt x="80" y="92"/>
                  </a:lnTo>
                  <a:lnTo>
                    <a:pt x="186" y="110"/>
                  </a:lnTo>
                  <a:lnTo>
                    <a:pt x="177" y="0"/>
                  </a:lnTo>
                  <a:lnTo>
                    <a:pt x="271" y="121"/>
                  </a:lnTo>
                  <a:close/>
                </a:path>
              </a:pathLst>
            </a:custGeom>
            <a:noFill/>
            <a:ln w="7938">
              <a:solidFill>
                <a:srgbClr val="000000"/>
              </a:solidFill>
              <a:prstDash val="solid"/>
              <a:round/>
              <a:headEnd/>
              <a:tailEnd/>
            </a:ln>
          </p:spPr>
          <p:txBody>
            <a:bodyPr/>
            <a:lstStyle/>
            <a:p>
              <a:endParaRPr lang="en-GB" dirty="0"/>
            </a:p>
          </p:txBody>
        </p:sp>
        <p:sp>
          <p:nvSpPr>
            <p:cNvPr id="33858" name="Rectangle 58"/>
            <p:cNvSpPr>
              <a:spLocks noChangeArrowheads="1"/>
            </p:cNvSpPr>
            <p:nvPr/>
          </p:nvSpPr>
          <p:spPr bwMode="auto">
            <a:xfrm rot="-6120000">
              <a:off x="1484313" y="1778000"/>
              <a:ext cx="254000" cy="457200"/>
            </a:xfrm>
            <a:prstGeom prst="rect">
              <a:avLst/>
            </a:prstGeom>
            <a:noFill/>
            <a:ln w="9525">
              <a:noFill/>
              <a:miter lim="800000"/>
              <a:headEnd/>
              <a:tailEnd/>
            </a:ln>
          </p:spPr>
          <p:txBody>
            <a:bodyPr wrap="none" lIns="0" tIns="0" rIns="0" bIns="0">
              <a:spAutoFit/>
            </a:bodyPr>
            <a:lstStyle/>
            <a:p>
              <a:r>
                <a:rPr lang="en-US" sz="3000" b="1" dirty="0">
                  <a:solidFill>
                    <a:schemeClr val="tx2"/>
                  </a:solidFill>
                  <a:latin typeface="Arial Rounded MT Bold" pitchFamily="34" charset="0"/>
                  <a:ea typeface="MS PGothic" pitchFamily="34" charset="-128"/>
                </a:rPr>
                <a:t>Y</a:t>
              </a:r>
              <a:endParaRPr lang="en-US" sz="3200" dirty="0">
                <a:solidFill>
                  <a:schemeClr val="tx2"/>
                </a:solidFill>
                <a:ea typeface="MS PGothic" pitchFamily="34" charset="-128"/>
              </a:endParaRPr>
            </a:p>
          </p:txBody>
        </p:sp>
        <p:sp>
          <p:nvSpPr>
            <p:cNvPr id="33859" name="Freeform 59"/>
            <p:cNvSpPr>
              <a:spLocks/>
            </p:cNvSpPr>
            <p:nvPr/>
          </p:nvSpPr>
          <p:spPr bwMode="auto">
            <a:xfrm>
              <a:off x="1046163" y="1885950"/>
              <a:ext cx="430212" cy="358775"/>
            </a:xfrm>
            <a:custGeom>
              <a:avLst/>
              <a:gdLst>
                <a:gd name="T0" fmla="*/ 2147483647 w 542"/>
                <a:gd name="T1" fmla="*/ 2147483647 h 452"/>
                <a:gd name="T2" fmla="*/ 2147483647 w 542"/>
                <a:gd name="T3" fmla="*/ 2147483647 h 452"/>
                <a:gd name="T4" fmla="*/ 2147483647 w 542"/>
                <a:gd name="T5" fmla="*/ 2147483647 h 452"/>
                <a:gd name="T6" fmla="*/ 2147483647 w 542"/>
                <a:gd name="T7" fmla="*/ 2147483647 h 452"/>
                <a:gd name="T8" fmla="*/ 2147483647 w 542"/>
                <a:gd name="T9" fmla="*/ 2147483647 h 452"/>
                <a:gd name="T10" fmla="*/ 2147483647 w 542"/>
                <a:gd name="T11" fmla="*/ 2147483647 h 452"/>
                <a:gd name="T12" fmla="*/ 2147483647 w 542"/>
                <a:gd name="T13" fmla="*/ 2147483647 h 452"/>
                <a:gd name="T14" fmla="*/ 2147483647 w 542"/>
                <a:gd name="T15" fmla="*/ 2147483647 h 452"/>
                <a:gd name="T16" fmla="*/ 2147483647 w 542"/>
                <a:gd name="T17" fmla="*/ 2147483647 h 452"/>
                <a:gd name="T18" fmla="*/ 2147483647 w 542"/>
                <a:gd name="T19" fmla="*/ 2147483647 h 452"/>
                <a:gd name="T20" fmla="*/ 2147483647 w 542"/>
                <a:gd name="T21" fmla="*/ 2147483647 h 452"/>
                <a:gd name="T22" fmla="*/ 2147483647 w 542"/>
                <a:gd name="T23" fmla="*/ 2147483647 h 452"/>
                <a:gd name="T24" fmla="*/ 2147483647 w 542"/>
                <a:gd name="T25" fmla="*/ 2147483647 h 452"/>
                <a:gd name="T26" fmla="*/ 2147483647 w 542"/>
                <a:gd name="T27" fmla="*/ 2147483647 h 452"/>
                <a:gd name="T28" fmla="*/ 2147483647 w 542"/>
                <a:gd name="T29" fmla="*/ 2147483647 h 452"/>
                <a:gd name="T30" fmla="*/ 2147483647 w 542"/>
                <a:gd name="T31" fmla="*/ 2147483647 h 452"/>
                <a:gd name="T32" fmla="*/ 2147483647 w 542"/>
                <a:gd name="T33" fmla="*/ 2147483647 h 452"/>
                <a:gd name="T34" fmla="*/ 0 w 542"/>
                <a:gd name="T35" fmla="*/ 2147483647 h 452"/>
                <a:gd name="T36" fmla="*/ 2147483647 w 542"/>
                <a:gd name="T37" fmla="*/ 2147483647 h 452"/>
                <a:gd name="T38" fmla="*/ 2147483647 w 542"/>
                <a:gd name="T39" fmla="*/ 2147483647 h 452"/>
                <a:gd name="T40" fmla="*/ 2147483647 w 542"/>
                <a:gd name="T41" fmla="*/ 2147483647 h 452"/>
                <a:gd name="T42" fmla="*/ 2147483647 w 542"/>
                <a:gd name="T43" fmla="*/ 2147483647 h 452"/>
                <a:gd name="T44" fmla="*/ 2147483647 w 542"/>
                <a:gd name="T45" fmla="*/ 2147483647 h 452"/>
                <a:gd name="T46" fmla="*/ 2147483647 w 542"/>
                <a:gd name="T47" fmla="*/ 0 h 452"/>
                <a:gd name="T48" fmla="*/ 2147483647 w 542"/>
                <a:gd name="T49" fmla="*/ 2147483647 h 4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2"/>
                <a:gd name="T76" fmla="*/ 0 h 452"/>
                <a:gd name="T77" fmla="*/ 542 w 542"/>
                <a:gd name="T78" fmla="*/ 452 h 4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2" h="452">
                  <a:moveTo>
                    <a:pt x="271" y="121"/>
                  </a:moveTo>
                  <a:lnTo>
                    <a:pt x="333" y="47"/>
                  </a:lnTo>
                  <a:lnTo>
                    <a:pt x="358" y="132"/>
                  </a:lnTo>
                  <a:lnTo>
                    <a:pt x="533" y="47"/>
                  </a:lnTo>
                  <a:lnTo>
                    <a:pt x="425" y="159"/>
                  </a:lnTo>
                  <a:lnTo>
                    <a:pt x="542" y="181"/>
                  </a:lnTo>
                  <a:lnTo>
                    <a:pt x="448" y="246"/>
                  </a:lnTo>
                  <a:lnTo>
                    <a:pt x="539" y="305"/>
                  </a:lnTo>
                  <a:lnTo>
                    <a:pt x="399" y="291"/>
                  </a:lnTo>
                  <a:lnTo>
                    <a:pt x="423" y="369"/>
                  </a:lnTo>
                  <a:lnTo>
                    <a:pt x="349" y="327"/>
                  </a:lnTo>
                  <a:lnTo>
                    <a:pt x="329" y="452"/>
                  </a:lnTo>
                  <a:lnTo>
                    <a:pt x="277" y="313"/>
                  </a:lnTo>
                  <a:lnTo>
                    <a:pt x="210" y="412"/>
                  </a:lnTo>
                  <a:lnTo>
                    <a:pt x="190" y="302"/>
                  </a:lnTo>
                  <a:lnTo>
                    <a:pt x="87" y="378"/>
                  </a:lnTo>
                  <a:lnTo>
                    <a:pt x="119" y="271"/>
                  </a:lnTo>
                  <a:lnTo>
                    <a:pt x="0" y="278"/>
                  </a:lnTo>
                  <a:lnTo>
                    <a:pt x="99" y="219"/>
                  </a:lnTo>
                  <a:lnTo>
                    <a:pt x="13" y="170"/>
                  </a:lnTo>
                  <a:lnTo>
                    <a:pt x="123" y="152"/>
                  </a:lnTo>
                  <a:lnTo>
                    <a:pt x="80" y="92"/>
                  </a:lnTo>
                  <a:lnTo>
                    <a:pt x="186" y="110"/>
                  </a:lnTo>
                  <a:lnTo>
                    <a:pt x="177" y="0"/>
                  </a:lnTo>
                  <a:lnTo>
                    <a:pt x="271" y="121"/>
                  </a:lnTo>
                  <a:close/>
                </a:path>
              </a:pathLst>
            </a:custGeom>
            <a:solidFill>
              <a:srgbClr val="E4D5F7"/>
            </a:solidFill>
            <a:ln w="9525">
              <a:noFill/>
              <a:round/>
              <a:headEnd/>
              <a:tailEnd/>
            </a:ln>
          </p:spPr>
          <p:txBody>
            <a:bodyPr/>
            <a:lstStyle/>
            <a:p>
              <a:endParaRPr lang="en-GB" dirty="0"/>
            </a:p>
          </p:txBody>
        </p:sp>
        <p:sp>
          <p:nvSpPr>
            <p:cNvPr id="33860" name="Freeform 60"/>
            <p:cNvSpPr>
              <a:spLocks/>
            </p:cNvSpPr>
            <p:nvPr/>
          </p:nvSpPr>
          <p:spPr bwMode="auto">
            <a:xfrm>
              <a:off x="1046163" y="1885950"/>
              <a:ext cx="430212" cy="358775"/>
            </a:xfrm>
            <a:custGeom>
              <a:avLst/>
              <a:gdLst>
                <a:gd name="T0" fmla="*/ 2147483647 w 542"/>
                <a:gd name="T1" fmla="*/ 2147483647 h 452"/>
                <a:gd name="T2" fmla="*/ 2147483647 w 542"/>
                <a:gd name="T3" fmla="*/ 2147483647 h 452"/>
                <a:gd name="T4" fmla="*/ 2147483647 w 542"/>
                <a:gd name="T5" fmla="*/ 2147483647 h 452"/>
                <a:gd name="T6" fmla="*/ 2147483647 w 542"/>
                <a:gd name="T7" fmla="*/ 2147483647 h 452"/>
                <a:gd name="T8" fmla="*/ 2147483647 w 542"/>
                <a:gd name="T9" fmla="*/ 2147483647 h 452"/>
                <a:gd name="T10" fmla="*/ 2147483647 w 542"/>
                <a:gd name="T11" fmla="*/ 2147483647 h 452"/>
                <a:gd name="T12" fmla="*/ 2147483647 w 542"/>
                <a:gd name="T13" fmla="*/ 2147483647 h 452"/>
                <a:gd name="T14" fmla="*/ 2147483647 w 542"/>
                <a:gd name="T15" fmla="*/ 2147483647 h 452"/>
                <a:gd name="T16" fmla="*/ 2147483647 w 542"/>
                <a:gd name="T17" fmla="*/ 2147483647 h 452"/>
                <a:gd name="T18" fmla="*/ 2147483647 w 542"/>
                <a:gd name="T19" fmla="*/ 2147483647 h 452"/>
                <a:gd name="T20" fmla="*/ 2147483647 w 542"/>
                <a:gd name="T21" fmla="*/ 2147483647 h 452"/>
                <a:gd name="T22" fmla="*/ 2147483647 w 542"/>
                <a:gd name="T23" fmla="*/ 2147483647 h 452"/>
                <a:gd name="T24" fmla="*/ 2147483647 w 542"/>
                <a:gd name="T25" fmla="*/ 2147483647 h 452"/>
                <a:gd name="T26" fmla="*/ 2147483647 w 542"/>
                <a:gd name="T27" fmla="*/ 2147483647 h 452"/>
                <a:gd name="T28" fmla="*/ 2147483647 w 542"/>
                <a:gd name="T29" fmla="*/ 2147483647 h 452"/>
                <a:gd name="T30" fmla="*/ 2147483647 w 542"/>
                <a:gd name="T31" fmla="*/ 2147483647 h 452"/>
                <a:gd name="T32" fmla="*/ 2147483647 w 542"/>
                <a:gd name="T33" fmla="*/ 2147483647 h 452"/>
                <a:gd name="T34" fmla="*/ 0 w 542"/>
                <a:gd name="T35" fmla="*/ 2147483647 h 452"/>
                <a:gd name="T36" fmla="*/ 2147483647 w 542"/>
                <a:gd name="T37" fmla="*/ 2147483647 h 452"/>
                <a:gd name="T38" fmla="*/ 2147483647 w 542"/>
                <a:gd name="T39" fmla="*/ 2147483647 h 452"/>
                <a:gd name="T40" fmla="*/ 2147483647 w 542"/>
                <a:gd name="T41" fmla="*/ 2147483647 h 452"/>
                <a:gd name="T42" fmla="*/ 2147483647 w 542"/>
                <a:gd name="T43" fmla="*/ 2147483647 h 452"/>
                <a:gd name="T44" fmla="*/ 2147483647 w 542"/>
                <a:gd name="T45" fmla="*/ 2147483647 h 452"/>
                <a:gd name="T46" fmla="*/ 2147483647 w 542"/>
                <a:gd name="T47" fmla="*/ 0 h 452"/>
                <a:gd name="T48" fmla="*/ 2147483647 w 542"/>
                <a:gd name="T49" fmla="*/ 2147483647 h 4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2"/>
                <a:gd name="T76" fmla="*/ 0 h 452"/>
                <a:gd name="T77" fmla="*/ 542 w 542"/>
                <a:gd name="T78" fmla="*/ 452 h 4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2" h="452">
                  <a:moveTo>
                    <a:pt x="271" y="121"/>
                  </a:moveTo>
                  <a:lnTo>
                    <a:pt x="333" y="47"/>
                  </a:lnTo>
                  <a:lnTo>
                    <a:pt x="358" y="132"/>
                  </a:lnTo>
                  <a:lnTo>
                    <a:pt x="533" y="47"/>
                  </a:lnTo>
                  <a:lnTo>
                    <a:pt x="425" y="159"/>
                  </a:lnTo>
                  <a:lnTo>
                    <a:pt x="542" y="181"/>
                  </a:lnTo>
                  <a:lnTo>
                    <a:pt x="448" y="246"/>
                  </a:lnTo>
                  <a:lnTo>
                    <a:pt x="539" y="305"/>
                  </a:lnTo>
                  <a:lnTo>
                    <a:pt x="399" y="291"/>
                  </a:lnTo>
                  <a:lnTo>
                    <a:pt x="423" y="369"/>
                  </a:lnTo>
                  <a:lnTo>
                    <a:pt x="349" y="327"/>
                  </a:lnTo>
                  <a:lnTo>
                    <a:pt x="329" y="452"/>
                  </a:lnTo>
                  <a:lnTo>
                    <a:pt x="277" y="313"/>
                  </a:lnTo>
                  <a:lnTo>
                    <a:pt x="210" y="412"/>
                  </a:lnTo>
                  <a:lnTo>
                    <a:pt x="190" y="302"/>
                  </a:lnTo>
                  <a:lnTo>
                    <a:pt x="87" y="378"/>
                  </a:lnTo>
                  <a:lnTo>
                    <a:pt x="119" y="271"/>
                  </a:lnTo>
                  <a:lnTo>
                    <a:pt x="0" y="278"/>
                  </a:lnTo>
                  <a:lnTo>
                    <a:pt x="99" y="219"/>
                  </a:lnTo>
                  <a:lnTo>
                    <a:pt x="13" y="170"/>
                  </a:lnTo>
                  <a:lnTo>
                    <a:pt x="123" y="152"/>
                  </a:lnTo>
                  <a:lnTo>
                    <a:pt x="80" y="92"/>
                  </a:lnTo>
                  <a:lnTo>
                    <a:pt x="186" y="110"/>
                  </a:lnTo>
                  <a:lnTo>
                    <a:pt x="177" y="0"/>
                  </a:lnTo>
                  <a:lnTo>
                    <a:pt x="271" y="121"/>
                  </a:lnTo>
                  <a:close/>
                </a:path>
              </a:pathLst>
            </a:custGeom>
            <a:noFill/>
            <a:ln w="7938">
              <a:solidFill>
                <a:srgbClr val="000000"/>
              </a:solidFill>
              <a:prstDash val="solid"/>
              <a:round/>
              <a:headEnd/>
              <a:tailEnd/>
            </a:ln>
          </p:spPr>
          <p:txBody>
            <a:bodyPr/>
            <a:lstStyle/>
            <a:p>
              <a:endParaRPr lang="en-GB" dirty="0"/>
            </a:p>
          </p:txBody>
        </p:sp>
        <p:sp>
          <p:nvSpPr>
            <p:cNvPr id="33861" name="Rectangle 61"/>
            <p:cNvSpPr>
              <a:spLocks noChangeArrowheads="1"/>
            </p:cNvSpPr>
            <p:nvPr/>
          </p:nvSpPr>
          <p:spPr bwMode="auto">
            <a:xfrm rot="-6120000">
              <a:off x="1481138" y="1774825"/>
              <a:ext cx="254000" cy="457200"/>
            </a:xfrm>
            <a:prstGeom prst="rect">
              <a:avLst/>
            </a:prstGeom>
            <a:noFill/>
            <a:ln w="9525">
              <a:noFill/>
              <a:miter lim="800000"/>
              <a:headEnd/>
              <a:tailEnd/>
            </a:ln>
          </p:spPr>
          <p:txBody>
            <a:bodyPr wrap="none" lIns="0" tIns="0" rIns="0" bIns="0">
              <a:spAutoFit/>
            </a:bodyPr>
            <a:lstStyle/>
            <a:p>
              <a:r>
                <a:rPr lang="en-US" sz="3000" b="1" dirty="0">
                  <a:solidFill>
                    <a:srgbClr val="990000"/>
                  </a:solidFill>
                  <a:latin typeface="Arial Rounded MT Bold" pitchFamily="34" charset="0"/>
                  <a:ea typeface="MS PGothic" pitchFamily="34" charset="-128"/>
                </a:rPr>
                <a:t>Y</a:t>
              </a:r>
              <a:endParaRPr lang="en-US" sz="3200" dirty="0">
                <a:solidFill>
                  <a:srgbClr val="990000"/>
                </a:solidFill>
                <a:ea typeface="MS PGothic" pitchFamily="34" charset="-128"/>
              </a:endParaRPr>
            </a:p>
          </p:txBody>
        </p:sp>
        <p:sp>
          <p:nvSpPr>
            <p:cNvPr id="33862" name="Freeform 62"/>
            <p:cNvSpPr>
              <a:spLocks/>
            </p:cNvSpPr>
            <p:nvPr/>
          </p:nvSpPr>
          <p:spPr bwMode="auto">
            <a:xfrm>
              <a:off x="779463" y="2352675"/>
              <a:ext cx="430212" cy="358775"/>
            </a:xfrm>
            <a:custGeom>
              <a:avLst/>
              <a:gdLst>
                <a:gd name="T0" fmla="*/ 2147483647 w 542"/>
                <a:gd name="T1" fmla="*/ 2147483647 h 451"/>
                <a:gd name="T2" fmla="*/ 2147483647 w 542"/>
                <a:gd name="T3" fmla="*/ 2147483647 h 451"/>
                <a:gd name="T4" fmla="*/ 2147483647 w 542"/>
                <a:gd name="T5" fmla="*/ 2147483647 h 451"/>
                <a:gd name="T6" fmla="*/ 2147483647 w 542"/>
                <a:gd name="T7" fmla="*/ 2147483647 h 451"/>
                <a:gd name="T8" fmla="*/ 2147483647 w 542"/>
                <a:gd name="T9" fmla="*/ 2147483647 h 451"/>
                <a:gd name="T10" fmla="*/ 0 w 542"/>
                <a:gd name="T11" fmla="*/ 2147483647 h 451"/>
                <a:gd name="T12" fmla="*/ 2147483647 w 542"/>
                <a:gd name="T13" fmla="*/ 2147483647 h 451"/>
                <a:gd name="T14" fmla="*/ 2147483647 w 542"/>
                <a:gd name="T15" fmla="*/ 2147483647 h 451"/>
                <a:gd name="T16" fmla="*/ 2147483647 w 542"/>
                <a:gd name="T17" fmla="*/ 2147483647 h 451"/>
                <a:gd name="T18" fmla="*/ 2147483647 w 542"/>
                <a:gd name="T19" fmla="*/ 2147483647 h 451"/>
                <a:gd name="T20" fmla="*/ 2147483647 w 542"/>
                <a:gd name="T21" fmla="*/ 2147483647 h 451"/>
                <a:gd name="T22" fmla="*/ 2147483647 w 542"/>
                <a:gd name="T23" fmla="*/ 0 h 451"/>
                <a:gd name="T24" fmla="*/ 2147483647 w 542"/>
                <a:gd name="T25" fmla="*/ 2147483647 h 451"/>
                <a:gd name="T26" fmla="*/ 2147483647 w 542"/>
                <a:gd name="T27" fmla="*/ 2147483647 h 451"/>
                <a:gd name="T28" fmla="*/ 2147483647 w 542"/>
                <a:gd name="T29" fmla="*/ 2147483647 h 451"/>
                <a:gd name="T30" fmla="*/ 2147483647 w 542"/>
                <a:gd name="T31" fmla="*/ 2147483647 h 451"/>
                <a:gd name="T32" fmla="*/ 2147483647 w 542"/>
                <a:gd name="T33" fmla="*/ 2147483647 h 451"/>
                <a:gd name="T34" fmla="*/ 2147483647 w 542"/>
                <a:gd name="T35" fmla="*/ 2147483647 h 451"/>
                <a:gd name="T36" fmla="*/ 2147483647 w 542"/>
                <a:gd name="T37" fmla="*/ 2147483647 h 451"/>
                <a:gd name="T38" fmla="*/ 2147483647 w 542"/>
                <a:gd name="T39" fmla="*/ 2147483647 h 451"/>
                <a:gd name="T40" fmla="*/ 2147483647 w 542"/>
                <a:gd name="T41" fmla="*/ 2147483647 h 451"/>
                <a:gd name="T42" fmla="*/ 2147483647 w 542"/>
                <a:gd name="T43" fmla="*/ 2147483647 h 451"/>
                <a:gd name="T44" fmla="*/ 2147483647 w 542"/>
                <a:gd name="T45" fmla="*/ 2147483647 h 451"/>
                <a:gd name="T46" fmla="*/ 2147483647 w 542"/>
                <a:gd name="T47" fmla="*/ 2147483647 h 451"/>
                <a:gd name="T48" fmla="*/ 2147483647 w 542"/>
                <a:gd name="T49" fmla="*/ 2147483647 h 4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2"/>
                <a:gd name="T76" fmla="*/ 0 h 451"/>
                <a:gd name="T77" fmla="*/ 542 w 542"/>
                <a:gd name="T78" fmla="*/ 451 h 4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2" h="451">
                  <a:moveTo>
                    <a:pt x="271" y="330"/>
                  </a:moveTo>
                  <a:lnTo>
                    <a:pt x="210" y="403"/>
                  </a:lnTo>
                  <a:lnTo>
                    <a:pt x="184" y="320"/>
                  </a:lnTo>
                  <a:lnTo>
                    <a:pt x="9" y="403"/>
                  </a:lnTo>
                  <a:lnTo>
                    <a:pt x="116" y="292"/>
                  </a:lnTo>
                  <a:lnTo>
                    <a:pt x="0" y="271"/>
                  </a:lnTo>
                  <a:lnTo>
                    <a:pt x="94" y="204"/>
                  </a:lnTo>
                  <a:lnTo>
                    <a:pt x="4" y="146"/>
                  </a:lnTo>
                  <a:lnTo>
                    <a:pt x="143" y="159"/>
                  </a:lnTo>
                  <a:lnTo>
                    <a:pt x="119" y="83"/>
                  </a:lnTo>
                  <a:lnTo>
                    <a:pt x="193" y="125"/>
                  </a:lnTo>
                  <a:lnTo>
                    <a:pt x="213" y="0"/>
                  </a:lnTo>
                  <a:lnTo>
                    <a:pt x="264" y="139"/>
                  </a:lnTo>
                  <a:lnTo>
                    <a:pt x="332" y="38"/>
                  </a:lnTo>
                  <a:lnTo>
                    <a:pt x="352" y="148"/>
                  </a:lnTo>
                  <a:lnTo>
                    <a:pt x="455" y="72"/>
                  </a:lnTo>
                  <a:lnTo>
                    <a:pt x="423" y="181"/>
                  </a:lnTo>
                  <a:lnTo>
                    <a:pt x="542" y="173"/>
                  </a:lnTo>
                  <a:lnTo>
                    <a:pt x="443" y="233"/>
                  </a:lnTo>
                  <a:lnTo>
                    <a:pt x="529" y="282"/>
                  </a:lnTo>
                  <a:lnTo>
                    <a:pt x="419" y="298"/>
                  </a:lnTo>
                  <a:lnTo>
                    <a:pt x="461" y="358"/>
                  </a:lnTo>
                  <a:lnTo>
                    <a:pt x="356" y="339"/>
                  </a:lnTo>
                  <a:lnTo>
                    <a:pt x="365" y="451"/>
                  </a:lnTo>
                  <a:lnTo>
                    <a:pt x="271" y="330"/>
                  </a:lnTo>
                  <a:close/>
                </a:path>
              </a:pathLst>
            </a:custGeom>
            <a:solidFill>
              <a:srgbClr val="E4D5F7"/>
            </a:solidFill>
            <a:ln w="9525">
              <a:noFill/>
              <a:round/>
              <a:headEnd/>
              <a:tailEnd/>
            </a:ln>
          </p:spPr>
          <p:txBody>
            <a:bodyPr/>
            <a:lstStyle/>
            <a:p>
              <a:endParaRPr lang="en-GB" dirty="0"/>
            </a:p>
          </p:txBody>
        </p:sp>
        <p:sp>
          <p:nvSpPr>
            <p:cNvPr id="33863" name="Freeform 63"/>
            <p:cNvSpPr>
              <a:spLocks/>
            </p:cNvSpPr>
            <p:nvPr/>
          </p:nvSpPr>
          <p:spPr bwMode="auto">
            <a:xfrm>
              <a:off x="779463" y="2352675"/>
              <a:ext cx="430212" cy="358775"/>
            </a:xfrm>
            <a:custGeom>
              <a:avLst/>
              <a:gdLst>
                <a:gd name="T0" fmla="*/ 2147483647 w 542"/>
                <a:gd name="T1" fmla="*/ 2147483647 h 451"/>
                <a:gd name="T2" fmla="*/ 2147483647 w 542"/>
                <a:gd name="T3" fmla="*/ 2147483647 h 451"/>
                <a:gd name="T4" fmla="*/ 2147483647 w 542"/>
                <a:gd name="T5" fmla="*/ 2147483647 h 451"/>
                <a:gd name="T6" fmla="*/ 2147483647 w 542"/>
                <a:gd name="T7" fmla="*/ 2147483647 h 451"/>
                <a:gd name="T8" fmla="*/ 2147483647 w 542"/>
                <a:gd name="T9" fmla="*/ 2147483647 h 451"/>
                <a:gd name="T10" fmla="*/ 0 w 542"/>
                <a:gd name="T11" fmla="*/ 2147483647 h 451"/>
                <a:gd name="T12" fmla="*/ 2147483647 w 542"/>
                <a:gd name="T13" fmla="*/ 2147483647 h 451"/>
                <a:gd name="T14" fmla="*/ 2147483647 w 542"/>
                <a:gd name="T15" fmla="*/ 2147483647 h 451"/>
                <a:gd name="T16" fmla="*/ 2147483647 w 542"/>
                <a:gd name="T17" fmla="*/ 2147483647 h 451"/>
                <a:gd name="T18" fmla="*/ 2147483647 w 542"/>
                <a:gd name="T19" fmla="*/ 2147483647 h 451"/>
                <a:gd name="T20" fmla="*/ 2147483647 w 542"/>
                <a:gd name="T21" fmla="*/ 2147483647 h 451"/>
                <a:gd name="T22" fmla="*/ 2147483647 w 542"/>
                <a:gd name="T23" fmla="*/ 0 h 451"/>
                <a:gd name="T24" fmla="*/ 2147483647 w 542"/>
                <a:gd name="T25" fmla="*/ 2147483647 h 451"/>
                <a:gd name="T26" fmla="*/ 2147483647 w 542"/>
                <a:gd name="T27" fmla="*/ 2147483647 h 451"/>
                <a:gd name="T28" fmla="*/ 2147483647 w 542"/>
                <a:gd name="T29" fmla="*/ 2147483647 h 451"/>
                <a:gd name="T30" fmla="*/ 2147483647 w 542"/>
                <a:gd name="T31" fmla="*/ 2147483647 h 451"/>
                <a:gd name="T32" fmla="*/ 2147483647 w 542"/>
                <a:gd name="T33" fmla="*/ 2147483647 h 451"/>
                <a:gd name="T34" fmla="*/ 2147483647 w 542"/>
                <a:gd name="T35" fmla="*/ 2147483647 h 451"/>
                <a:gd name="T36" fmla="*/ 2147483647 w 542"/>
                <a:gd name="T37" fmla="*/ 2147483647 h 451"/>
                <a:gd name="T38" fmla="*/ 2147483647 w 542"/>
                <a:gd name="T39" fmla="*/ 2147483647 h 451"/>
                <a:gd name="T40" fmla="*/ 2147483647 w 542"/>
                <a:gd name="T41" fmla="*/ 2147483647 h 451"/>
                <a:gd name="T42" fmla="*/ 2147483647 w 542"/>
                <a:gd name="T43" fmla="*/ 2147483647 h 451"/>
                <a:gd name="T44" fmla="*/ 2147483647 w 542"/>
                <a:gd name="T45" fmla="*/ 2147483647 h 451"/>
                <a:gd name="T46" fmla="*/ 2147483647 w 542"/>
                <a:gd name="T47" fmla="*/ 2147483647 h 451"/>
                <a:gd name="T48" fmla="*/ 2147483647 w 542"/>
                <a:gd name="T49" fmla="*/ 2147483647 h 4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2"/>
                <a:gd name="T76" fmla="*/ 0 h 451"/>
                <a:gd name="T77" fmla="*/ 542 w 542"/>
                <a:gd name="T78" fmla="*/ 451 h 4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2" h="451">
                  <a:moveTo>
                    <a:pt x="271" y="330"/>
                  </a:moveTo>
                  <a:lnTo>
                    <a:pt x="210" y="403"/>
                  </a:lnTo>
                  <a:lnTo>
                    <a:pt x="184" y="320"/>
                  </a:lnTo>
                  <a:lnTo>
                    <a:pt x="9" y="403"/>
                  </a:lnTo>
                  <a:lnTo>
                    <a:pt x="117" y="292"/>
                  </a:lnTo>
                  <a:lnTo>
                    <a:pt x="0" y="271"/>
                  </a:lnTo>
                  <a:lnTo>
                    <a:pt x="94" y="206"/>
                  </a:lnTo>
                  <a:lnTo>
                    <a:pt x="4" y="146"/>
                  </a:lnTo>
                  <a:lnTo>
                    <a:pt x="143" y="161"/>
                  </a:lnTo>
                  <a:lnTo>
                    <a:pt x="119" y="83"/>
                  </a:lnTo>
                  <a:lnTo>
                    <a:pt x="193" y="125"/>
                  </a:lnTo>
                  <a:lnTo>
                    <a:pt x="213" y="0"/>
                  </a:lnTo>
                  <a:lnTo>
                    <a:pt x="266" y="139"/>
                  </a:lnTo>
                  <a:lnTo>
                    <a:pt x="332" y="38"/>
                  </a:lnTo>
                  <a:lnTo>
                    <a:pt x="352" y="150"/>
                  </a:lnTo>
                  <a:lnTo>
                    <a:pt x="455" y="72"/>
                  </a:lnTo>
                  <a:lnTo>
                    <a:pt x="423" y="181"/>
                  </a:lnTo>
                  <a:lnTo>
                    <a:pt x="542" y="173"/>
                  </a:lnTo>
                  <a:lnTo>
                    <a:pt x="443" y="233"/>
                  </a:lnTo>
                  <a:lnTo>
                    <a:pt x="529" y="282"/>
                  </a:lnTo>
                  <a:lnTo>
                    <a:pt x="419" y="298"/>
                  </a:lnTo>
                  <a:lnTo>
                    <a:pt x="463" y="358"/>
                  </a:lnTo>
                  <a:lnTo>
                    <a:pt x="356" y="339"/>
                  </a:lnTo>
                  <a:lnTo>
                    <a:pt x="365" y="451"/>
                  </a:lnTo>
                  <a:lnTo>
                    <a:pt x="271" y="330"/>
                  </a:lnTo>
                  <a:close/>
                </a:path>
              </a:pathLst>
            </a:custGeom>
            <a:noFill/>
            <a:ln w="7938">
              <a:solidFill>
                <a:srgbClr val="000000"/>
              </a:solidFill>
              <a:prstDash val="solid"/>
              <a:round/>
              <a:headEnd/>
              <a:tailEnd/>
            </a:ln>
          </p:spPr>
          <p:txBody>
            <a:bodyPr/>
            <a:lstStyle/>
            <a:p>
              <a:endParaRPr lang="en-GB" dirty="0"/>
            </a:p>
          </p:txBody>
        </p:sp>
        <p:sp>
          <p:nvSpPr>
            <p:cNvPr id="33864" name="Rectangle 64"/>
            <p:cNvSpPr>
              <a:spLocks noChangeArrowheads="1"/>
            </p:cNvSpPr>
            <p:nvPr/>
          </p:nvSpPr>
          <p:spPr bwMode="auto">
            <a:xfrm rot="4620000">
              <a:off x="558800" y="2338388"/>
              <a:ext cx="254000" cy="457200"/>
            </a:xfrm>
            <a:prstGeom prst="rect">
              <a:avLst/>
            </a:prstGeom>
            <a:noFill/>
            <a:ln w="9525">
              <a:noFill/>
              <a:miter lim="800000"/>
              <a:headEnd/>
              <a:tailEnd/>
            </a:ln>
          </p:spPr>
          <p:txBody>
            <a:bodyPr wrap="none" lIns="0" tIns="0" rIns="0" bIns="0">
              <a:spAutoFit/>
            </a:bodyPr>
            <a:lstStyle/>
            <a:p>
              <a:r>
                <a:rPr lang="en-US" sz="3000" b="1" dirty="0">
                  <a:solidFill>
                    <a:srgbClr val="990000"/>
                  </a:solidFill>
                  <a:latin typeface="Arial Rounded MT Bold" pitchFamily="34" charset="0"/>
                  <a:ea typeface="MS PGothic" pitchFamily="34" charset="-128"/>
                </a:rPr>
                <a:t>Y</a:t>
              </a:r>
              <a:endParaRPr lang="en-US" sz="3200" dirty="0">
                <a:solidFill>
                  <a:srgbClr val="990000"/>
                </a:solidFill>
                <a:ea typeface="MS PGothic" pitchFamily="34" charset="-128"/>
              </a:endParaRPr>
            </a:p>
          </p:txBody>
        </p:sp>
        <p:sp>
          <p:nvSpPr>
            <p:cNvPr id="33865" name="Rectangle 65"/>
            <p:cNvSpPr>
              <a:spLocks noChangeArrowheads="1"/>
            </p:cNvSpPr>
            <p:nvPr/>
          </p:nvSpPr>
          <p:spPr bwMode="auto">
            <a:xfrm rot="-3120000">
              <a:off x="1152525" y="2463800"/>
              <a:ext cx="254000" cy="457200"/>
            </a:xfrm>
            <a:prstGeom prst="rect">
              <a:avLst/>
            </a:prstGeom>
            <a:noFill/>
            <a:ln w="9525">
              <a:noFill/>
              <a:miter lim="800000"/>
              <a:headEnd/>
              <a:tailEnd/>
            </a:ln>
          </p:spPr>
          <p:txBody>
            <a:bodyPr wrap="none" lIns="0" tIns="0" rIns="0" bIns="0">
              <a:spAutoFit/>
            </a:bodyPr>
            <a:lstStyle/>
            <a:p>
              <a:r>
                <a:rPr lang="en-US" sz="3000" b="1" dirty="0">
                  <a:solidFill>
                    <a:srgbClr val="990000"/>
                  </a:solidFill>
                  <a:latin typeface="Arial Rounded MT Bold" pitchFamily="34" charset="0"/>
                  <a:ea typeface="MS PGothic" pitchFamily="34" charset="-128"/>
                </a:rPr>
                <a:t>Y</a:t>
              </a:r>
              <a:endParaRPr lang="en-US" sz="3200" dirty="0">
                <a:solidFill>
                  <a:srgbClr val="990000"/>
                </a:solidFill>
                <a:ea typeface="MS PGothic" pitchFamily="34" charset="-128"/>
              </a:endParaRPr>
            </a:p>
          </p:txBody>
        </p:sp>
        <p:sp>
          <p:nvSpPr>
            <p:cNvPr id="33866" name="Rectangle 66"/>
            <p:cNvSpPr>
              <a:spLocks noChangeArrowheads="1"/>
            </p:cNvSpPr>
            <p:nvPr/>
          </p:nvSpPr>
          <p:spPr bwMode="auto">
            <a:xfrm>
              <a:off x="869950" y="1828800"/>
              <a:ext cx="254000" cy="457200"/>
            </a:xfrm>
            <a:prstGeom prst="rect">
              <a:avLst/>
            </a:prstGeom>
            <a:noFill/>
            <a:ln w="9525">
              <a:noFill/>
              <a:miter lim="800000"/>
              <a:headEnd/>
              <a:tailEnd/>
            </a:ln>
          </p:spPr>
          <p:txBody>
            <a:bodyPr wrap="none" lIns="0" tIns="0" rIns="0" bIns="0">
              <a:spAutoFit/>
            </a:bodyPr>
            <a:lstStyle/>
            <a:p>
              <a:r>
                <a:rPr lang="en-US" sz="3000" b="1" dirty="0">
                  <a:solidFill>
                    <a:srgbClr val="990000"/>
                  </a:solidFill>
                  <a:latin typeface="Arial Rounded MT Bold" pitchFamily="34" charset="0"/>
                  <a:ea typeface="MS PGothic" pitchFamily="34" charset="-128"/>
                </a:rPr>
                <a:t>Y</a:t>
              </a:r>
              <a:endParaRPr lang="en-US" sz="3200" dirty="0">
                <a:solidFill>
                  <a:srgbClr val="990000"/>
                </a:solidFill>
                <a:ea typeface="MS PGothic" pitchFamily="34" charset="-128"/>
              </a:endParaRPr>
            </a:p>
          </p:txBody>
        </p:sp>
        <p:sp>
          <p:nvSpPr>
            <p:cNvPr id="33867" name="Rectangle 68"/>
            <p:cNvSpPr>
              <a:spLocks noChangeArrowheads="1"/>
            </p:cNvSpPr>
            <p:nvPr/>
          </p:nvSpPr>
          <p:spPr bwMode="auto">
            <a:xfrm>
              <a:off x="5591175" y="3789363"/>
              <a:ext cx="254000" cy="457200"/>
            </a:xfrm>
            <a:prstGeom prst="rect">
              <a:avLst/>
            </a:prstGeom>
            <a:noFill/>
            <a:ln w="9525">
              <a:noFill/>
              <a:miter lim="800000"/>
              <a:headEnd/>
              <a:tailEnd/>
            </a:ln>
          </p:spPr>
          <p:txBody>
            <a:bodyPr wrap="none" lIns="0" tIns="0" rIns="0" bIns="0">
              <a:spAutoFit/>
            </a:bodyPr>
            <a:lstStyle/>
            <a:p>
              <a:r>
                <a:rPr lang="en-US" sz="3000" b="1" dirty="0">
                  <a:solidFill>
                    <a:srgbClr val="990000"/>
                  </a:solidFill>
                  <a:latin typeface="Arial Rounded MT Bold" pitchFamily="34" charset="0"/>
                  <a:ea typeface="MS PGothic" pitchFamily="34" charset="-128"/>
                </a:rPr>
                <a:t>Y</a:t>
              </a:r>
              <a:endParaRPr lang="en-US" sz="3200" dirty="0">
                <a:solidFill>
                  <a:srgbClr val="990000"/>
                </a:solidFill>
                <a:ea typeface="MS PGothic" pitchFamily="34" charset="-128"/>
              </a:endParaRPr>
            </a:p>
          </p:txBody>
        </p:sp>
        <p:sp>
          <p:nvSpPr>
            <p:cNvPr id="33868" name="Rectangle 69"/>
            <p:cNvSpPr>
              <a:spLocks noChangeArrowheads="1"/>
            </p:cNvSpPr>
            <p:nvPr/>
          </p:nvSpPr>
          <p:spPr bwMode="auto">
            <a:xfrm>
              <a:off x="4965700" y="3548063"/>
              <a:ext cx="254000" cy="457200"/>
            </a:xfrm>
            <a:prstGeom prst="rect">
              <a:avLst/>
            </a:prstGeom>
            <a:noFill/>
            <a:ln w="9525">
              <a:noFill/>
              <a:miter lim="800000"/>
              <a:headEnd/>
              <a:tailEnd/>
            </a:ln>
          </p:spPr>
          <p:txBody>
            <a:bodyPr wrap="none" lIns="0" tIns="0" rIns="0" bIns="0">
              <a:spAutoFit/>
            </a:bodyPr>
            <a:lstStyle/>
            <a:p>
              <a:r>
                <a:rPr lang="en-US" sz="3000" b="1" dirty="0">
                  <a:solidFill>
                    <a:srgbClr val="990000"/>
                  </a:solidFill>
                  <a:latin typeface="Arial Rounded MT Bold" pitchFamily="34" charset="0"/>
                  <a:ea typeface="MS PGothic" pitchFamily="34" charset="-128"/>
                </a:rPr>
                <a:t>Y</a:t>
              </a:r>
              <a:endParaRPr lang="en-US" sz="3200" dirty="0">
                <a:solidFill>
                  <a:srgbClr val="990000"/>
                </a:solidFill>
                <a:ea typeface="MS PGothic" pitchFamily="34" charset="-128"/>
              </a:endParaRPr>
            </a:p>
          </p:txBody>
        </p:sp>
        <p:sp>
          <p:nvSpPr>
            <p:cNvPr id="33869" name="Text Box 70"/>
            <p:cNvSpPr txBox="1">
              <a:spLocks noChangeArrowheads="1"/>
            </p:cNvSpPr>
            <p:nvPr/>
          </p:nvSpPr>
          <p:spPr bwMode="auto">
            <a:xfrm rot="-9765513">
              <a:off x="4956175" y="3756026"/>
              <a:ext cx="455613" cy="579438"/>
            </a:xfrm>
            <a:prstGeom prst="rect">
              <a:avLst/>
            </a:prstGeom>
            <a:noFill/>
            <a:ln w="9525">
              <a:noFill/>
              <a:miter lim="800000"/>
              <a:headEnd/>
              <a:tailEnd/>
            </a:ln>
          </p:spPr>
          <p:txBody>
            <a:bodyPr wrap="none">
              <a:spAutoFit/>
            </a:bodyPr>
            <a:lstStyle/>
            <a:p>
              <a:r>
                <a:rPr lang="en-US" sz="3200" b="1" dirty="0">
                  <a:solidFill>
                    <a:srgbClr val="990000"/>
                  </a:solidFill>
                  <a:latin typeface="Arial Rounded MT Bold" pitchFamily="34" charset="0"/>
                  <a:ea typeface="MS PGothic" pitchFamily="34" charset="-128"/>
                </a:rPr>
                <a:t>Y</a:t>
              </a:r>
            </a:p>
          </p:txBody>
        </p:sp>
        <p:sp>
          <p:nvSpPr>
            <p:cNvPr id="33870" name="Text Box 71"/>
            <p:cNvSpPr txBox="1">
              <a:spLocks noChangeArrowheads="1"/>
            </p:cNvSpPr>
            <p:nvPr/>
          </p:nvSpPr>
          <p:spPr bwMode="auto">
            <a:xfrm rot="9231498">
              <a:off x="5140325" y="3389313"/>
              <a:ext cx="455613" cy="579438"/>
            </a:xfrm>
            <a:prstGeom prst="rect">
              <a:avLst/>
            </a:prstGeom>
            <a:noFill/>
            <a:ln w="9525">
              <a:noFill/>
              <a:miter lim="800000"/>
              <a:headEnd/>
              <a:tailEnd/>
            </a:ln>
          </p:spPr>
          <p:txBody>
            <a:bodyPr wrap="none">
              <a:spAutoFit/>
            </a:bodyPr>
            <a:lstStyle/>
            <a:p>
              <a:r>
                <a:rPr lang="en-US" sz="3200" b="1" dirty="0">
                  <a:solidFill>
                    <a:srgbClr val="990000"/>
                  </a:solidFill>
                  <a:latin typeface="Arial Rounded MT Bold" pitchFamily="34" charset="0"/>
                  <a:ea typeface="MS PGothic" pitchFamily="34" charset="-128"/>
                </a:rPr>
                <a:t>Y</a:t>
              </a:r>
            </a:p>
          </p:txBody>
        </p:sp>
        <p:sp>
          <p:nvSpPr>
            <p:cNvPr id="33871" name="Text Box 72"/>
            <p:cNvSpPr txBox="1">
              <a:spLocks noChangeArrowheads="1"/>
            </p:cNvSpPr>
            <p:nvPr/>
          </p:nvSpPr>
          <p:spPr bwMode="auto">
            <a:xfrm rot="10017487">
              <a:off x="5203825" y="3748088"/>
              <a:ext cx="455613" cy="579438"/>
            </a:xfrm>
            <a:prstGeom prst="rect">
              <a:avLst/>
            </a:prstGeom>
            <a:noFill/>
            <a:ln w="9525">
              <a:noFill/>
              <a:miter lim="800000"/>
              <a:headEnd/>
              <a:tailEnd/>
            </a:ln>
          </p:spPr>
          <p:txBody>
            <a:bodyPr wrap="none">
              <a:spAutoFit/>
            </a:bodyPr>
            <a:lstStyle/>
            <a:p>
              <a:r>
                <a:rPr lang="en-US" sz="3200" b="1" dirty="0">
                  <a:solidFill>
                    <a:srgbClr val="990000"/>
                  </a:solidFill>
                  <a:latin typeface="Arial Rounded MT Bold" pitchFamily="34" charset="0"/>
                  <a:ea typeface="MS PGothic" pitchFamily="34" charset="-128"/>
                </a:rPr>
                <a:t>Y</a:t>
              </a:r>
            </a:p>
          </p:txBody>
        </p:sp>
        <p:sp>
          <p:nvSpPr>
            <p:cNvPr id="33872" name="Text Box 73"/>
            <p:cNvSpPr txBox="1">
              <a:spLocks noChangeArrowheads="1"/>
            </p:cNvSpPr>
            <p:nvPr/>
          </p:nvSpPr>
          <p:spPr bwMode="auto">
            <a:xfrm>
              <a:off x="6773863" y="3694113"/>
              <a:ext cx="1519237" cy="579437"/>
            </a:xfrm>
            <a:prstGeom prst="rect">
              <a:avLst/>
            </a:prstGeom>
            <a:noFill/>
            <a:ln w="9525">
              <a:noFill/>
              <a:miter lim="800000"/>
              <a:headEnd/>
              <a:tailEnd/>
            </a:ln>
          </p:spPr>
          <p:txBody>
            <a:bodyPr>
              <a:spAutoFit/>
            </a:bodyPr>
            <a:lstStyle/>
            <a:p>
              <a:pPr>
                <a:spcBef>
                  <a:spcPct val="50000"/>
                </a:spcBef>
              </a:pPr>
              <a:endParaRPr lang="en-US" sz="3200" dirty="0">
                <a:ea typeface="MS PGothic" pitchFamily="34" charset="-128"/>
              </a:endParaRPr>
            </a:p>
          </p:txBody>
        </p:sp>
        <p:sp>
          <p:nvSpPr>
            <p:cNvPr id="33873" name="AutoShape 74"/>
            <p:cNvSpPr>
              <a:spLocks noChangeArrowheads="1"/>
            </p:cNvSpPr>
            <p:nvPr/>
          </p:nvSpPr>
          <p:spPr bwMode="auto">
            <a:xfrm rot="-6360546">
              <a:off x="5249069" y="4444207"/>
              <a:ext cx="514350" cy="182562"/>
            </a:xfrm>
            <a:prstGeom prst="rightArrow">
              <a:avLst>
                <a:gd name="adj1" fmla="val 50000"/>
                <a:gd name="adj2" fmla="val 70435"/>
              </a:avLst>
            </a:prstGeom>
            <a:solidFill>
              <a:schemeClr val="accent1"/>
            </a:solidFill>
            <a:ln w="9525">
              <a:solidFill>
                <a:srgbClr val="000000"/>
              </a:solidFill>
              <a:miter lim="800000"/>
              <a:headEnd/>
              <a:tailEnd/>
            </a:ln>
          </p:spPr>
          <p:txBody>
            <a:bodyPr wrap="none" anchor="ctr"/>
            <a:lstStyle/>
            <a:p>
              <a:endParaRPr lang="en-GB" dirty="0"/>
            </a:p>
          </p:txBody>
        </p:sp>
        <p:sp>
          <p:nvSpPr>
            <p:cNvPr id="33874" name="Oval 75"/>
            <p:cNvSpPr>
              <a:spLocks noChangeArrowheads="1"/>
            </p:cNvSpPr>
            <p:nvPr/>
          </p:nvSpPr>
          <p:spPr bwMode="auto">
            <a:xfrm>
              <a:off x="5330825" y="4857750"/>
              <a:ext cx="1143000" cy="1219200"/>
            </a:xfrm>
            <a:prstGeom prst="ellipse">
              <a:avLst/>
            </a:prstGeom>
            <a:solidFill>
              <a:srgbClr val="CCFFFF"/>
            </a:solidFill>
            <a:ln w="12700">
              <a:solidFill>
                <a:srgbClr val="000000"/>
              </a:solidFill>
              <a:round/>
              <a:headEnd/>
              <a:tailEnd/>
            </a:ln>
          </p:spPr>
          <p:txBody>
            <a:bodyPr wrap="none" anchor="ctr"/>
            <a:lstStyle/>
            <a:p>
              <a:endParaRPr lang="en-GB" dirty="0"/>
            </a:p>
          </p:txBody>
        </p:sp>
        <p:sp>
          <p:nvSpPr>
            <p:cNvPr id="33875" name="Oval 76"/>
            <p:cNvSpPr>
              <a:spLocks noChangeArrowheads="1"/>
            </p:cNvSpPr>
            <p:nvPr/>
          </p:nvSpPr>
          <p:spPr bwMode="auto">
            <a:xfrm>
              <a:off x="5464175" y="5010150"/>
              <a:ext cx="990600" cy="914400"/>
            </a:xfrm>
            <a:prstGeom prst="ellipse">
              <a:avLst/>
            </a:prstGeom>
            <a:solidFill>
              <a:srgbClr val="FFFFCC"/>
            </a:solidFill>
            <a:ln w="12700">
              <a:solidFill>
                <a:srgbClr val="000000"/>
              </a:solidFill>
              <a:round/>
              <a:headEnd/>
              <a:tailEnd/>
            </a:ln>
          </p:spPr>
          <p:txBody>
            <a:bodyPr wrap="none" anchor="ctr"/>
            <a:lstStyle/>
            <a:p>
              <a:endParaRPr lang="en-GB" dirty="0"/>
            </a:p>
          </p:txBody>
        </p:sp>
        <p:sp>
          <p:nvSpPr>
            <p:cNvPr id="33876" name="Rectangle 77"/>
            <p:cNvSpPr>
              <a:spLocks noChangeArrowheads="1"/>
            </p:cNvSpPr>
            <p:nvPr/>
          </p:nvSpPr>
          <p:spPr bwMode="auto">
            <a:xfrm>
              <a:off x="2640013" y="3970338"/>
              <a:ext cx="1587" cy="487362"/>
            </a:xfrm>
            <a:prstGeom prst="rect">
              <a:avLst/>
            </a:prstGeom>
            <a:noFill/>
            <a:ln w="9525">
              <a:noFill/>
              <a:miter lim="800000"/>
              <a:headEnd/>
              <a:tailEnd/>
            </a:ln>
          </p:spPr>
          <p:txBody>
            <a:bodyPr wrap="none" lIns="0" tIns="0" rIns="0" bIns="0">
              <a:spAutoFit/>
            </a:bodyPr>
            <a:lstStyle/>
            <a:p>
              <a:endParaRPr lang="en-US" sz="3200" dirty="0">
                <a:ea typeface="MS PGothic" pitchFamily="34" charset="-128"/>
              </a:endParaRPr>
            </a:p>
          </p:txBody>
        </p:sp>
        <p:sp>
          <p:nvSpPr>
            <p:cNvPr id="33877" name="Oval 78"/>
            <p:cNvSpPr>
              <a:spLocks noChangeArrowheads="1"/>
            </p:cNvSpPr>
            <p:nvPr/>
          </p:nvSpPr>
          <p:spPr bwMode="auto">
            <a:xfrm>
              <a:off x="2514600" y="76200"/>
              <a:ext cx="1143000" cy="1219200"/>
            </a:xfrm>
            <a:prstGeom prst="ellipse">
              <a:avLst/>
            </a:prstGeom>
            <a:solidFill>
              <a:srgbClr val="CCFFFF"/>
            </a:solidFill>
            <a:ln w="12700">
              <a:solidFill>
                <a:srgbClr val="000000"/>
              </a:solidFill>
              <a:round/>
              <a:headEnd/>
              <a:tailEnd/>
            </a:ln>
          </p:spPr>
          <p:txBody>
            <a:bodyPr wrap="none" anchor="ctr"/>
            <a:lstStyle/>
            <a:p>
              <a:endParaRPr lang="en-GB" dirty="0"/>
            </a:p>
          </p:txBody>
        </p:sp>
        <p:sp>
          <p:nvSpPr>
            <p:cNvPr id="33878" name="Oval 79"/>
            <p:cNvSpPr>
              <a:spLocks noChangeArrowheads="1"/>
            </p:cNvSpPr>
            <p:nvPr/>
          </p:nvSpPr>
          <p:spPr bwMode="auto">
            <a:xfrm>
              <a:off x="2514600" y="228600"/>
              <a:ext cx="990600" cy="914400"/>
            </a:xfrm>
            <a:prstGeom prst="ellipse">
              <a:avLst/>
            </a:prstGeom>
            <a:solidFill>
              <a:srgbClr val="FFFFCC"/>
            </a:solidFill>
            <a:ln w="12700">
              <a:solidFill>
                <a:srgbClr val="000000"/>
              </a:solidFill>
              <a:round/>
              <a:headEnd/>
              <a:tailEnd/>
            </a:ln>
          </p:spPr>
          <p:txBody>
            <a:bodyPr wrap="none" anchor="ctr"/>
            <a:lstStyle/>
            <a:p>
              <a:endParaRPr lang="en-GB" dirty="0"/>
            </a:p>
          </p:txBody>
        </p:sp>
        <p:sp>
          <p:nvSpPr>
            <p:cNvPr id="33879" name="Rectangle 80"/>
            <p:cNvSpPr>
              <a:spLocks noChangeArrowheads="1"/>
            </p:cNvSpPr>
            <p:nvPr/>
          </p:nvSpPr>
          <p:spPr bwMode="auto">
            <a:xfrm>
              <a:off x="3194050" y="5267325"/>
              <a:ext cx="463550" cy="36513"/>
            </a:xfrm>
            <a:prstGeom prst="rect">
              <a:avLst/>
            </a:prstGeom>
            <a:solidFill>
              <a:srgbClr val="00FF00"/>
            </a:solidFill>
            <a:ln w="9525">
              <a:solidFill>
                <a:schemeClr val="tx1"/>
              </a:solidFill>
              <a:miter lim="800000"/>
              <a:headEnd/>
              <a:tailEnd/>
            </a:ln>
          </p:spPr>
          <p:txBody>
            <a:bodyPr/>
            <a:lstStyle/>
            <a:p>
              <a:endParaRPr lang="en-GB" dirty="0"/>
            </a:p>
          </p:txBody>
        </p:sp>
        <p:sp>
          <p:nvSpPr>
            <p:cNvPr id="33880" name="Freeform 81"/>
            <p:cNvSpPr>
              <a:spLocks/>
            </p:cNvSpPr>
            <p:nvPr/>
          </p:nvSpPr>
          <p:spPr bwMode="auto">
            <a:xfrm>
              <a:off x="3124200" y="5214938"/>
              <a:ext cx="136525" cy="147637"/>
            </a:xfrm>
            <a:custGeom>
              <a:avLst/>
              <a:gdLst>
                <a:gd name="T0" fmla="*/ 2147483647 w 343"/>
                <a:gd name="T1" fmla="*/ 2147483647 h 374"/>
                <a:gd name="T2" fmla="*/ 2147483647 w 343"/>
                <a:gd name="T3" fmla="*/ 2147483647 h 374"/>
                <a:gd name="T4" fmla="*/ 2147483647 w 343"/>
                <a:gd name="T5" fmla="*/ 2147483647 h 374"/>
                <a:gd name="T6" fmla="*/ 2147483647 w 343"/>
                <a:gd name="T7" fmla="*/ 2147483647 h 374"/>
                <a:gd name="T8" fmla="*/ 2147483647 w 343"/>
                <a:gd name="T9" fmla="*/ 0 h 374"/>
                <a:gd name="T10" fmla="*/ 2147483647 w 343"/>
                <a:gd name="T11" fmla="*/ 2147483647 h 374"/>
                <a:gd name="T12" fmla="*/ 2147483647 w 343"/>
                <a:gd name="T13" fmla="*/ 2147483647 h 374"/>
                <a:gd name="T14" fmla="*/ 2147483647 w 343"/>
                <a:gd name="T15" fmla="*/ 2147483647 h 374"/>
                <a:gd name="T16" fmla="*/ 0 w 343"/>
                <a:gd name="T17" fmla="*/ 2147483647 h 374"/>
                <a:gd name="T18" fmla="*/ 2147483647 w 343"/>
                <a:gd name="T19" fmla="*/ 2147483647 h 374"/>
                <a:gd name="T20" fmla="*/ 2147483647 w 343"/>
                <a:gd name="T21" fmla="*/ 2147483647 h 374"/>
                <a:gd name="T22" fmla="*/ 2147483647 w 343"/>
                <a:gd name="T23" fmla="*/ 2147483647 h 374"/>
                <a:gd name="T24" fmla="*/ 2147483647 w 343"/>
                <a:gd name="T25" fmla="*/ 2147483647 h 374"/>
                <a:gd name="T26" fmla="*/ 2147483647 w 343"/>
                <a:gd name="T27" fmla="*/ 2147483647 h 374"/>
                <a:gd name="T28" fmla="*/ 2147483647 w 343"/>
                <a:gd name="T29" fmla="*/ 2147483647 h 374"/>
                <a:gd name="T30" fmla="*/ 2147483647 w 343"/>
                <a:gd name="T31" fmla="*/ 2147483647 h 374"/>
                <a:gd name="T32" fmla="*/ 2147483647 w 343"/>
                <a:gd name="T33" fmla="*/ 2147483647 h 374"/>
                <a:gd name="T34" fmla="*/ 2147483647 w 343"/>
                <a:gd name="T35" fmla="*/ 2147483647 h 3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3"/>
                <a:gd name="T55" fmla="*/ 0 h 374"/>
                <a:gd name="T56" fmla="*/ 343 w 343"/>
                <a:gd name="T57" fmla="*/ 374 h 3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3" h="374">
                  <a:moveTo>
                    <a:pt x="343" y="187"/>
                  </a:moveTo>
                  <a:lnTo>
                    <a:pt x="329" y="114"/>
                  </a:lnTo>
                  <a:lnTo>
                    <a:pt x="292" y="53"/>
                  </a:lnTo>
                  <a:lnTo>
                    <a:pt x="238" y="14"/>
                  </a:lnTo>
                  <a:lnTo>
                    <a:pt x="171" y="0"/>
                  </a:lnTo>
                  <a:lnTo>
                    <a:pt x="103" y="14"/>
                  </a:lnTo>
                  <a:lnTo>
                    <a:pt x="50" y="53"/>
                  </a:lnTo>
                  <a:lnTo>
                    <a:pt x="12" y="114"/>
                  </a:lnTo>
                  <a:lnTo>
                    <a:pt x="0" y="187"/>
                  </a:lnTo>
                  <a:lnTo>
                    <a:pt x="12" y="258"/>
                  </a:lnTo>
                  <a:lnTo>
                    <a:pt x="50" y="318"/>
                  </a:lnTo>
                  <a:lnTo>
                    <a:pt x="103" y="358"/>
                  </a:lnTo>
                  <a:lnTo>
                    <a:pt x="171" y="374"/>
                  </a:lnTo>
                  <a:lnTo>
                    <a:pt x="238" y="358"/>
                  </a:lnTo>
                  <a:lnTo>
                    <a:pt x="292" y="318"/>
                  </a:lnTo>
                  <a:lnTo>
                    <a:pt x="329" y="258"/>
                  </a:lnTo>
                  <a:lnTo>
                    <a:pt x="343" y="187"/>
                  </a:lnTo>
                </a:path>
              </a:pathLst>
            </a:custGeom>
            <a:solidFill>
              <a:srgbClr val="00FF00"/>
            </a:solidFill>
            <a:ln w="9525">
              <a:solidFill>
                <a:schemeClr val="tx1"/>
              </a:solidFill>
              <a:prstDash val="solid"/>
              <a:round/>
              <a:headEnd/>
              <a:tailEnd/>
            </a:ln>
          </p:spPr>
          <p:txBody>
            <a:bodyPr/>
            <a:lstStyle/>
            <a:p>
              <a:endParaRPr lang="en-GB" dirty="0"/>
            </a:p>
          </p:txBody>
        </p:sp>
        <p:sp>
          <p:nvSpPr>
            <p:cNvPr id="33881" name="Text Box 82"/>
            <p:cNvSpPr txBox="1">
              <a:spLocks noChangeArrowheads="1"/>
            </p:cNvSpPr>
            <p:nvPr/>
          </p:nvSpPr>
          <p:spPr bwMode="auto">
            <a:xfrm>
              <a:off x="5483225" y="5270500"/>
              <a:ext cx="990600" cy="429745"/>
            </a:xfrm>
            <a:prstGeom prst="rect">
              <a:avLst/>
            </a:prstGeom>
            <a:noFill/>
            <a:ln w="9525">
              <a:noFill/>
              <a:miter lim="800000"/>
              <a:headEnd/>
              <a:tailEnd/>
            </a:ln>
          </p:spPr>
          <p:txBody>
            <a:bodyPr>
              <a:spAutoFit/>
            </a:bodyPr>
            <a:lstStyle/>
            <a:p>
              <a:pPr algn="ctr"/>
              <a:r>
                <a:rPr lang="en-US" sz="1600" dirty="0" smtClean="0">
                  <a:solidFill>
                    <a:srgbClr val="000000"/>
                  </a:solidFill>
                  <a:latin typeface="+mn-lt"/>
                  <a:ea typeface="MS PGothic" pitchFamily="34" charset="-128"/>
                </a:rPr>
                <a:t>B cell</a:t>
              </a:r>
              <a:endParaRPr lang="en-US" sz="1600" dirty="0">
                <a:solidFill>
                  <a:srgbClr val="000000"/>
                </a:solidFill>
                <a:latin typeface="+mn-lt"/>
                <a:ea typeface="MS PGothic" pitchFamily="34" charset="-128"/>
              </a:endParaRPr>
            </a:p>
          </p:txBody>
        </p:sp>
        <p:sp>
          <p:nvSpPr>
            <p:cNvPr id="33882" name="Text Box 83"/>
            <p:cNvSpPr txBox="1">
              <a:spLocks noChangeArrowheads="1"/>
            </p:cNvSpPr>
            <p:nvPr/>
          </p:nvSpPr>
          <p:spPr bwMode="auto">
            <a:xfrm>
              <a:off x="4425950" y="5722699"/>
              <a:ext cx="1143000" cy="293008"/>
            </a:xfrm>
            <a:prstGeom prst="rect">
              <a:avLst/>
            </a:prstGeom>
            <a:noFill/>
            <a:ln w="9525">
              <a:noFill/>
              <a:miter lim="800000"/>
              <a:headEnd/>
              <a:tailEnd/>
            </a:ln>
          </p:spPr>
          <p:txBody>
            <a:bodyPr>
              <a:spAutoFit/>
            </a:bodyPr>
            <a:lstStyle/>
            <a:p>
              <a:pPr algn="ctr"/>
              <a:r>
                <a:rPr lang="en-US" sz="900" b="1" dirty="0">
                  <a:solidFill>
                    <a:srgbClr val="000000"/>
                  </a:solidFill>
                  <a:latin typeface="+mn-lt"/>
                  <a:ea typeface="MS PGothic" pitchFamily="34" charset="-128"/>
                </a:rPr>
                <a:t>CD154   </a:t>
              </a:r>
              <a:r>
                <a:rPr lang="en-US" sz="900" b="1" dirty="0" smtClean="0">
                  <a:solidFill>
                    <a:srgbClr val="000000"/>
                  </a:solidFill>
                  <a:latin typeface="+mn-lt"/>
                  <a:ea typeface="MS PGothic" pitchFamily="34" charset="-128"/>
                </a:rPr>
                <a:t>CD40</a:t>
              </a:r>
              <a:endParaRPr lang="en-US" sz="900" b="1" dirty="0">
                <a:solidFill>
                  <a:srgbClr val="000000"/>
                </a:solidFill>
                <a:latin typeface="+mn-lt"/>
                <a:ea typeface="MS PGothic" pitchFamily="34" charset="-128"/>
              </a:endParaRPr>
            </a:p>
          </p:txBody>
        </p:sp>
        <p:sp>
          <p:nvSpPr>
            <p:cNvPr id="33883" name="AutoShape 84"/>
            <p:cNvSpPr>
              <a:spLocks noChangeArrowheads="1"/>
            </p:cNvSpPr>
            <p:nvPr/>
          </p:nvSpPr>
          <p:spPr bwMode="auto">
            <a:xfrm>
              <a:off x="4768850" y="5524500"/>
              <a:ext cx="333375" cy="152400"/>
            </a:xfrm>
            <a:prstGeom prst="moon">
              <a:avLst>
                <a:gd name="adj" fmla="val 50000"/>
              </a:avLst>
            </a:prstGeom>
            <a:solidFill>
              <a:srgbClr val="FFCC00"/>
            </a:solidFill>
            <a:ln w="9525">
              <a:solidFill>
                <a:schemeClr val="tx1"/>
              </a:solidFill>
              <a:miter lim="800000"/>
              <a:headEnd/>
              <a:tailEnd/>
            </a:ln>
          </p:spPr>
          <p:txBody>
            <a:bodyPr wrap="none" anchor="ctr"/>
            <a:lstStyle/>
            <a:p>
              <a:endParaRPr lang="en-GB" dirty="0"/>
            </a:p>
          </p:txBody>
        </p:sp>
        <p:sp>
          <p:nvSpPr>
            <p:cNvPr id="33884" name="Rectangle 85"/>
            <p:cNvSpPr>
              <a:spLocks noChangeArrowheads="1"/>
            </p:cNvSpPr>
            <p:nvPr/>
          </p:nvSpPr>
          <p:spPr bwMode="auto">
            <a:xfrm>
              <a:off x="5187950" y="5581650"/>
              <a:ext cx="152400" cy="36513"/>
            </a:xfrm>
            <a:prstGeom prst="rect">
              <a:avLst/>
            </a:prstGeom>
            <a:solidFill>
              <a:srgbClr val="00CCFF"/>
            </a:solidFill>
            <a:ln w="9525">
              <a:solidFill>
                <a:schemeClr val="tx1"/>
              </a:solidFill>
              <a:miter lim="800000"/>
              <a:headEnd/>
              <a:tailEnd/>
            </a:ln>
          </p:spPr>
          <p:txBody>
            <a:bodyPr wrap="none" anchor="ctr"/>
            <a:lstStyle/>
            <a:p>
              <a:endParaRPr lang="en-GB" dirty="0"/>
            </a:p>
          </p:txBody>
        </p:sp>
        <p:sp>
          <p:nvSpPr>
            <p:cNvPr id="33885" name="Oval 86"/>
            <p:cNvSpPr>
              <a:spLocks noChangeArrowheads="1"/>
            </p:cNvSpPr>
            <p:nvPr/>
          </p:nvSpPr>
          <p:spPr bwMode="auto">
            <a:xfrm>
              <a:off x="4997450" y="5553075"/>
              <a:ext cx="274638" cy="92075"/>
            </a:xfrm>
            <a:prstGeom prst="ellipse">
              <a:avLst/>
            </a:prstGeom>
            <a:solidFill>
              <a:srgbClr val="00CCFF"/>
            </a:solidFill>
            <a:ln w="9525">
              <a:solidFill>
                <a:schemeClr val="tx1"/>
              </a:solidFill>
              <a:round/>
              <a:headEnd/>
              <a:tailEnd/>
            </a:ln>
          </p:spPr>
          <p:txBody>
            <a:bodyPr wrap="none" anchor="ctr"/>
            <a:lstStyle/>
            <a:p>
              <a:endParaRPr lang="en-GB" dirty="0"/>
            </a:p>
          </p:txBody>
        </p:sp>
        <p:sp>
          <p:nvSpPr>
            <p:cNvPr id="33886" name="Text Box 87"/>
            <p:cNvSpPr txBox="1">
              <a:spLocks noChangeArrowheads="1"/>
            </p:cNvSpPr>
            <p:nvPr/>
          </p:nvSpPr>
          <p:spPr bwMode="auto">
            <a:xfrm>
              <a:off x="2458470" y="5809274"/>
              <a:ext cx="1289759" cy="293008"/>
            </a:xfrm>
            <a:prstGeom prst="rect">
              <a:avLst/>
            </a:prstGeom>
            <a:noFill/>
            <a:ln w="9525">
              <a:noFill/>
              <a:miter lim="800000"/>
              <a:headEnd/>
              <a:tailEnd/>
            </a:ln>
          </p:spPr>
          <p:txBody>
            <a:bodyPr wrap="square">
              <a:spAutoFit/>
            </a:bodyPr>
            <a:lstStyle/>
            <a:p>
              <a:pPr algn="ctr"/>
              <a:r>
                <a:rPr lang="en-US" sz="900" b="1" dirty="0">
                  <a:solidFill>
                    <a:srgbClr val="000000"/>
                  </a:solidFill>
                  <a:latin typeface="+mn-lt"/>
                  <a:ea typeface="MS PGothic" pitchFamily="34" charset="-128"/>
                </a:rPr>
                <a:t>CD40        CD154</a:t>
              </a:r>
            </a:p>
          </p:txBody>
        </p:sp>
        <p:sp>
          <p:nvSpPr>
            <p:cNvPr id="33887" name="Freeform 89"/>
            <p:cNvSpPr>
              <a:spLocks/>
            </p:cNvSpPr>
            <p:nvPr/>
          </p:nvSpPr>
          <p:spPr bwMode="auto">
            <a:xfrm>
              <a:off x="304800" y="4191000"/>
              <a:ext cx="2489200" cy="2286000"/>
            </a:xfrm>
            <a:custGeom>
              <a:avLst/>
              <a:gdLst>
                <a:gd name="T0" fmla="*/ 2147483647 w 1232"/>
                <a:gd name="T1" fmla="*/ 2147483647 h 864"/>
                <a:gd name="T2" fmla="*/ 2147483647 w 1232"/>
                <a:gd name="T3" fmla="*/ 2147483647 h 864"/>
                <a:gd name="T4" fmla="*/ 2147483647 w 1232"/>
                <a:gd name="T5" fmla="*/ 2147483647 h 864"/>
                <a:gd name="T6" fmla="*/ 2147483647 w 1232"/>
                <a:gd name="T7" fmla="*/ 2147483647 h 864"/>
                <a:gd name="T8" fmla="*/ 2147483647 w 1232"/>
                <a:gd name="T9" fmla="*/ 2147483647 h 864"/>
                <a:gd name="T10" fmla="*/ 2147483647 w 1232"/>
                <a:gd name="T11" fmla="*/ 2147483647 h 864"/>
                <a:gd name="T12" fmla="*/ 2147483647 w 1232"/>
                <a:gd name="T13" fmla="*/ 2147483647 h 864"/>
                <a:gd name="T14" fmla="*/ 2147483647 w 1232"/>
                <a:gd name="T15" fmla="*/ 2147483647 h 864"/>
                <a:gd name="T16" fmla="*/ 2147483647 w 1232"/>
                <a:gd name="T17" fmla="*/ 2147483647 h 864"/>
                <a:gd name="T18" fmla="*/ 2147483647 w 1232"/>
                <a:gd name="T19" fmla="*/ 2147483647 h 864"/>
                <a:gd name="T20" fmla="*/ 2147483647 w 1232"/>
                <a:gd name="T21" fmla="*/ 2147483647 h 864"/>
                <a:gd name="T22" fmla="*/ 2147483647 w 1232"/>
                <a:gd name="T23" fmla="*/ 2147483647 h 864"/>
                <a:gd name="T24" fmla="*/ 2147483647 w 1232"/>
                <a:gd name="T25" fmla="*/ 2147483647 h 864"/>
                <a:gd name="T26" fmla="*/ 2147483647 w 1232"/>
                <a:gd name="T27" fmla="*/ 2147483647 h 864"/>
                <a:gd name="T28" fmla="*/ 2147483647 w 1232"/>
                <a:gd name="T29" fmla="*/ 2147483647 h 864"/>
                <a:gd name="T30" fmla="*/ 2147483647 w 1232"/>
                <a:gd name="T31" fmla="*/ 2147483647 h 864"/>
                <a:gd name="T32" fmla="*/ 2147483647 w 1232"/>
                <a:gd name="T33" fmla="*/ 2147483647 h 864"/>
                <a:gd name="T34" fmla="*/ 2147483647 w 1232"/>
                <a:gd name="T35" fmla="*/ 2147483647 h 864"/>
                <a:gd name="T36" fmla="*/ 2147483647 w 1232"/>
                <a:gd name="T37" fmla="*/ 2147483647 h 864"/>
                <a:gd name="T38" fmla="*/ 2147483647 w 1232"/>
                <a:gd name="T39" fmla="*/ 2147483647 h 864"/>
                <a:gd name="T40" fmla="*/ 2147483647 w 1232"/>
                <a:gd name="T41" fmla="*/ 2147483647 h 864"/>
                <a:gd name="T42" fmla="*/ 2147483647 w 1232"/>
                <a:gd name="T43" fmla="*/ 2147483647 h 864"/>
                <a:gd name="T44" fmla="*/ 2147483647 w 1232"/>
                <a:gd name="T45" fmla="*/ 2147483647 h 864"/>
                <a:gd name="T46" fmla="*/ 2147483647 w 1232"/>
                <a:gd name="T47" fmla="*/ 2147483647 h 864"/>
                <a:gd name="T48" fmla="*/ 2147483647 w 1232"/>
                <a:gd name="T49" fmla="*/ 2147483647 h 864"/>
                <a:gd name="T50" fmla="*/ 2147483647 w 1232"/>
                <a:gd name="T51" fmla="*/ 2147483647 h 864"/>
                <a:gd name="T52" fmla="*/ 2147483647 w 1232"/>
                <a:gd name="T53" fmla="*/ 2147483647 h 864"/>
                <a:gd name="T54" fmla="*/ 2147483647 w 1232"/>
                <a:gd name="T55" fmla="*/ 2147483647 h 864"/>
                <a:gd name="T56" fmla="*/ 2147483647 w 1232"/>
                <a:gd name="T57" fmla="*/ 2147483647 h 864"/>
                <a:gd name="T58" fmla="*/ 2147483647 w 1232"/>
                <a:gd name="T59" fmla="*/ 2147483647 h 864"/>
                <a:gd name="T60" fmla="*/ 2147483647 w 1232"/>
                <a:gd name="T61" fmla="*/ 2147483647 h 864"/>
                <a:gd name="T62" fmla="*/ 2147483647 w 1232"/>
                <a:gd name="T63" fmla="*/ 2147483647 h 864"/>
                <a:gd name="T64" fmla="*/ 2147483647 w 1232"/>
                <a:gd name="T65" fmla="*/ 2147483647 h 864"/>
                <a:gd name="T66" fmla="*/ 2147483647 w 1232"/>
                <a:gd name="T67" fmla="*/ 2147483647 h 864"/>
                <a:gd name="T68" fmla="*/ 2147483647 w 1232"/>
                <a:gd name="T69" fmla="*/ 2147483647 h 864"/>
                <a:gd name="T70" fmla="*/ 2147483647 w 1232"/>
                <a:gd name="T71" fmla="*/ 2147483647 h 864"/>
                <a:gd name="T72" fmla="*/ 2147483647 w 1232"/>
                <a:gd name="T73" fmla="*/ 2147483647 h 864"/>
                <a:gd name="T74" fmla="*/ 2147483647 w 1232"/>
                <a:gd name="T75" fmla="*/ 2147483647 h 864"/>
                <a:gd name="T76" fmla="*/ 2147483647 w 1232"/>
                <a:gd name="T77" fmla="*/ 2147483647 h 864"/>
                <a:gd name="T78" fmla="*/ 2147483647 w 1232"/>
                <a:gd name="T79" fmla="*/ 2147483647 h 8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32"/>
                <a:gd name="T121" fmla="*/ 0 h 864"/>
                <a:gd name="T122" fmla="*/ 1232 w 1232"/>
                <a:gd name="T123" fmla="*/ 864 h 8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32" h="864">
                  <a:moveTo>
                    <a:pt x="152" y="24"/>
                  </a:moveTo>
                  <a:cubicBezTo>
                    <a:pt x="184" y="32"/>
                    <a:pt x="248" y="152"/>
                    <a:pt x="296" y="168"/>
                  </a:cubicBezTo>
                  <a:cubicBezTo>
                    <a:pt x="344" y="184"/>
                    <a:pt x="408" y="120"/>
                    <a:pt x="440" y="120"/>
                  </a:cubicBezTo>
                  <a:cubicBezTo>
                    <a:pt x="472" y="120"/>
                    <a:pt x="464" y="184"/>
                    <a:pt x="488" y="168"/>
                  </a:cubicBezTo>
                  <a:cubicBezTo>
                    <a:pt x="512" y="152"/>
                    <a:pt x="560" y="48"/>
                    <a:pt x="584" y="24"/>
                  </a:cubicBezTo>
                  <a:cubicBezTo>
                    <a:pt x="608" y="0"/>
                    <a:pt x="608" y="8"/>
                    <a:pt x="632" y="24"/>
                  </a:cubicBezTo>
                  <a:cubicBezTo>
                    <a:pt x="656" y="40"/>
                    <a:pt x="696" y="112"/>
                    <a:pt x="728" y="120"/>
                  </a:cubicBezTo>
                  <a:cubicBezTo>
                    <a:pt x="760" y="128"/>
                    <a:pt x="792" y="88"/>
                    <a:pt x="824" y="72"/>
                  </a:cubicBezTo>
                  <a:cubicBezTo>
                    <a:pt x="856" y="56"/>
                    <a:pt x="904" y="16"/>
                    <a:pt x="920" y="24"/>
                  </a:cubicBezTo>
                  <a:cubicBezTo>
                    <a:pt x="936" y="32"/>
                    <a:pt x="920" y="80"/>
                    <a:pt x="920" y="120"/>
                  </a:cubicBezTo>
                  <a:cubicBezTo>
                    <a:pt x="920" y="160"/>
                    <a:pt x="896" y="256"/>
                    <a:pt x="920" y="264"/>
                  </a:cubicBezTo>
                  <a:cubicBezTo>
                    <a:pt x="944" y="272"/>
                    <a:pt x="1032" y="184"/>
                    <a:pt x="1064" y="168"/>
                  </a:cubicBezTo>
                  <a:cubicBezTo>
                    <a:pt x="1096" y="152"/>
                    <a:pt x="1112" y="136"/>
                    <a:pt x="1112" y="168"/>
                  </a:cubicBezTo>
                  <a:cubicBezTo>
                    <a:pt x="1112" y="200"/>
                    <a:pt x="1056" y="328"/>
                    <a:pt x="1064" y="360"/>
                  </a:cubicBezTo>
                  <a:cubicBezTo>
                    <a:pt x="1072" y="392"/>
                    <a:pt x="1136" y="328"/>
                    <a:pt x="1160" y="360"/>
                  </a:cubicBezTo>
                  <a:cubicBezTo>
                    <a:pt x="1184" y="392"/>
                    <a:pt x="1232" y="496"/>
                    <a:pt x="1208" y="552"/>
                  </a:cubicBezTo>
                  <a:cubicBezTo>
                    <a:pt x="1184" y="608"/>
                    <a:pt x="1064" y="648"/>
                    <a:pt x="1016" y="696"/>
                  </a:cubicBezTo>
                  <a:cubicBezTo>
                    <a:pt x="968" y="744"/>
                    <a:pt x="968" y="816"/>
                    <a:pt x="920" y="840"/>
                  </a:cubicBezTo>
                  <a:cubicBezTo>
                    <a:pt x="872" y="864"/>
                    <a:pt x="784" y="840"/>
                    <a:pt x="728" y="840"/>
                  </a:cubicBezTo>
                  <a:cubicBezTo>
                    <a:pt x="672" y="840"/>
                    <a:pt x="616" y="856"/>
                    <a:pt x="584" y="840"/>
                  </a:cubicBezTo>
                  <a:cubicBezTo>
                    <a:pt x="552" y="824"/>
                    <a:pt x="552" y="760"/>
                    <a:pt x="536" y="744"/>
                  </a:cubicBezTo>
                  <a:cubicBezTo>
                    <a:pt x="520" y="728"/>
                    <a:pt x="504" y="736"/>
                    <a:pt x="488" y="744"/>
                  </a:cubicBezTo>
                  <a:cubicBezTo>
                    <a:pt x="472" y="752"/>
                    <a:pt x="440" y="808"/>
                    <a:pt x="440" y="792"/>
                  </a:cubicBezTo>
                  <a:cubicBezTo>
                    <a:pt x="440" y="776"/>
                    <a:pt x="496" y="672"/>
                    <a:pt x="488" y="648"/>
                  </a:cubicBezTo>
                  <a:cubicBezTo>
                    <a:pt x="480" y="624"/>
                    <a:pt x="416" y="624"/>
                    <a:pt x="392" y="648"/>
                  </a:cubicBezTo>
                  <a:cubicBezTo>
                    <a:pt x="368" y="672"/>
                    <a:pt x="368" y="768"/>
                    <a:pt x="344" y="792"/>
                  </a:cubicBezTo>
                  <a:cubicBezTo>
                    <a:pt x="320" y="816"/>
                    <a:pt x="272" y="800"/>
                    <a:pt x="248" y="792"/>
                  </a:cubicBezTo>
                  <a:cubicBezTo>
                    <a:pt x="224" y="784"/>
                    <a:pt x="208" y="776"/>
                    <a:pt x="200" y="744"/>
                  </a:cubicBezTo>
                  <a:cubicBezTo>
                    <a:pt x="192" y="712"/>
                    <a:pt x="200" y="640"/>
                    <a:pt x="200" y="600"/>
                  </a:cubicBezTo>
                  <a:cubicBezTo>
                    <a:pt x="200" y="560"/>
                    <a:pt x="216" y="520"/>
                    <a:pt x="200" y="504"/>
                  </a:cubicBezTo>
                  <a:cubicBezTo>
                    <a:pt x="184" y="488"/>
                    <a:pt x="128" y="512"/>
                    <a:pt x="104" y="504"/>
                  </a:cubicBezTo>
                  <a:cubicBezTo>
                    <a:pt x="80" y="496"/>
                    <a:pt x="64" y="480"/>
                    <a:pt x="56" y="456"/>
                  </a:cubicBezTo>
                  <a:cubicBezTo>
                    <a:pt x="48" y="432"/>
                    <a:pt x="40" y="376"/>
                    <a:pt x="56" y="360"/>
                  </a:cubicBezTo>
                  <a:cubicBezTo>
                    <a:pt x="72" y="344"/>
                    <a:pt x="128" y="368"/>
                    <a:pt x="152" y="360"/>
                  </a:cubicBezTo>
                  <a:cubicBezTo>
                    <a:pt x="176" y="352"/>
                    <a:pt x="216" y="328"/>
                    <a:pt x="200" y="312"/>
                  </a:cubicBezTo>
                  <a:cubicBezTo>
                    <a:pt x="184" y="296"/>
                    <a:pt x="88" y="288"/>
                    <a:pt x="56" y="264"/>
                  </a:cubicBezTo>
                  <a:cubicBezTo>
                    <a:pt x="24" y="240"/>
                    <a:pt x="0" y="184"/>
                    <a:pt x="8" y="168"/>
                  </a:cubicBezTo>
                  <a:cubicBezTo>
                    <a:pt x="16" y="152"/>
                    <a:pt x="88" y="176"/>
                    <a:pt x="104" y="168"/>
                  </a:cubicBezTo>
                  <a:cubicBezTo>
                    <a:pt x="120" y="160"/>
                    <a:pt x="96" y="144"/>
                    <a:pt x="104" y="120"/>
                  </a:cubicBezTo>
                  <a:cubicBezTo>
                    <a:pt x="112" y="96"/>
                    <a:pt x="120" y="16"/>
                    <a:pt x="152" y="24"/>
                  </a:cubicBezTo>
                  <a:close/>
                </a:path>
              </a:pathLst>
            </a:custGeom>
            <a:solidFill>
              <a:srgbClr val="FFFFCC"/>
            </a:solidFill>
            <a:ln w="12700">
              <a:solidFill>
                <a:schemeClr val="tx1"/>
              </a:solidFill>
              <a:round/>
              <a:headEnd/>
              <a:tailEnd/>
            </a:ln>
          </p:spPr>
          <p:txBody>
            <a:bodyPr/>
            <a:lstStyle/>
            <a:p>
              <a:endParaRPr lang="en-GB" dirty="0"/>
            </a:p>
          </p:txBody>
        </p:sp>
        <p:sp>
          <p:nvSpPr>
            <p:cNvPr id="33888" name="Oval 90"/>
            <p:cNvSpPr>
              <a:spLocks noChangeArrowheads="1"/>
            </p:cNvSpPr>
            <p:nvPr/>
          </p:nvSpPr>
          <p:spPr bwMode="auto">
            <a:xfrm>
              <a:off x="990600" y="5105400"/>
              <a:ext cx="1295400" cy="731838"/>
            </a:xfrm>
            <a:prstGeom prst="ellipse">
              <a:avLst/>
            </a:prstGeom>
            <a:solidFill>
              <a:srgbClr val="FFEBFF"/>
            </a:solidFill>
            <a:ln w="12700">
              <a:solidFill>
                <a:schemeClr val="tx1"/>
              </a:solidFill>
              <a:round/>
              <a:headEnd/>
              <a:tailEnd/>
            </a:ln>
          </p:spPr>
          <p:txBody>
            <a:bodyPr wrap="none" anchor="ctr"/>
            <a:lstStyle/>
            <a:p>
              <a:endParaRPr lang="en-GB" dirty="0"/>
            </a:p>
          </p:txBody>
        </p:sp>
        <p:sp>
          <p:nvSpPr>
            <p:cNvPr id="33889" name="Text Box 91"/>
            <p:cNvSpPr txBox="1">
              <a:spLocks noChangeArrowheads="1"/>
            </p:cNvSpPr>
            <p:nvPr/>
          </p:nvSpPr>
          <p:spPr bwMode="auto">
            <a:xfrm>
              <a:off x="971550" y="5176469"/>
              <a:ext cx="1371600" cy="586017"/>
            </a:xfrm>
            <a:prstGeom prst="rect">
              <a:avLst/>
            </a:prstGeom>
            <a:noFill/>
            <a:ln w="9525">
              <a:noFill/>
              <a:miter lim="800000"/>
              <a:headEnd/>
              <a:tailEnd/>
            </a:ln>
          </p:spPr>
          <p:txBody>
            <a:bodyPr>
              <a:spAutoFit/>
            </a:bodyPr>
            <a:lstStyle/>
            <a:p>
              <a:pPr algn="ctr"/>
              <a:r>
                <a:rPr lang="en-US" sz="1200" dirty="0">
                  <a:solidFill>
                    <a:srgbClr val="000000"/>
                  </a:solidFill>
                  <a:latin typeface="+mn-lt"/>
                  <a:ea typeface="MS PGothic" pitchFamily="34" charset="-128"/>
                </a:rPr>
                <a:t>Macrophage</a:t>
              </a:r>
            </a:p>
            <a:p>
              <a:pPr algn="ctr"/>
              <a:r>
                <a:rPr lang="en-US" sz="1200" dirty="0">
                  <a:solidFill>
                    <a:srgbClr val="000000"/>
                  </a:solidFill>
                  <a:latin typeface="+mn-lt"/>
                  <a:ea typeface="MS PGothic" pitchFamily="34" charset="-128"/>
                </a:rPr>
                <a:t>(APC cell)</a:t>
              </a:r>
            </a:p>
          </p:txBody>
        </p:sp>
        <p:sp>
          <p:nvSpPr>
            <p:cNvPr id="33890" name="Text Box 92"/>
            <p:cNvSpPr txBox="1">
              <a:spLocks noChangeArrowheads="1"/>
            </p:cNvSpPr>
            <p:nvPr/>
          </p:nvSpPr>
          <p:spPr bwMode="auto">
            <a:xfrm>
              <a:off x="2647950" y="5375726"/>
              <a:ext cx="581025" cy="228601"/>
            </a:xfrm>
            <a:prstGeom prst="rect">
              <a:avLst/>
            </a:prstGeom>
            <a:noFill/>
            <a:ln w="9525">
              <a:noFill/>
              <a:miter lim="800000"/>
              <a:headEnd/>
              <a:tailEnd/>
            </a:ln>
          </p:spPr>
          <p:txBody>
            <a:bodyPr>
              <a:spAutoFit/>
            </a:bodyPr>
            <a:lstStyle/>
            <a:p>
              <a:pPr algn="ctr"/>
              <a:r>
                <a:rPr lang="en-US" sz="900" b="1" dirty="0">
                  <a:solidFill>
                    <a:srgbClr val="000000"/>
                  </a:solidFill>
                  <a:ea typeface="MS PGothic" pitchFamily="34" charset="-128"/>
                </a:rPr>
                <a:t>MHC II</a:t>
              </a:r>
            </a:p>
          </p:txBody>
        </p:sp>
        <p:sp>
          <p:nvSpPr>
            <p:cNvPr id="33891" name="Text Box 93"/>
            <p:cNvSpPr txBox="1">
              <a:spLocks noChangeArrowheads="1"/>
            </p:cNvSpPr>
            <p:nvPr/>
          </p:nvSpPr>
          <p:spPr bwMode="auto">
            <a:xfrm>
              <a:off x="3054926" y="4978184"/>
              <a:ext cx="672965" cy="293008"/>
            </a:xfrm>
            <a:prstGeom prst="rect">
              <a:avLst/>
            </a:prstGeom>
            <a:noFill/>
            <a:ln w="9525">
              <a:noFill/>
              <a:miter lim="800000"/>
              <a:headEnd/>
              <a:tailEnd/>
            </a:ln>
          </p:spPr>
          <p:txBody>
            <a:bodyPr wrap="square">
              <a:spAutoFit/>
            </a:bodyPr>
            <a:lstStyle/>
            <a:p>
              <a:pPr algn="ctr"/>
              <a:r>
                <a:rPr lang="en-US" sz="900" b="1" dirty="0">
                  <a:solidFill>
                    <a:srgbClr val="000000"/>
                  </a:solidFill>
                  <a:latin typeface="+mn-lt"/>
                  <a:ea typeface="MS PGothic" pitchFamily="34" charset="-128"/>
                </a:rPr>
                <a:t>CD28</a:t>
              </a:r>
            </a:p>
          </p:txBody>
        </p:sp>
        <p:sp>
          <p:nvSpPr>
            <p:cNvPr id="33892" name="Text Box 94"/>
            <p:cNvSpPr txBox="1">
              <a:spLocks noChangeArrowheads="1"/>
            </p:cNvSpPr>
            <p:nvPr/>
          </p:nvSpPr>
          <p:spPr bwMode="auto">
            <a:xfrm>
              <a:off x="2590800" y="4978184"/>
              <a:ext cx="542924" cy="293008"/>
            </a:xfrm>
            <a:prstGeom prst="rect">
              <a:avLst/>
            </a:prstGeom>
            <a:noFill/>
            <a:ln w="9525">
              <a:noFill/>
              <a:miter lim="800000"/>
              <a:headEnd/>
              <a:tailEnd/>
            </a:ln>
          </p:spPr>
          <p:txBody>
            <a:bodyPr>
              <a:spAutoFit/>
            </a:bodyPr>
            <a:lstStyle/>
            <a:p>
              <a:pPr algn="ctr"/>
              <a:r>
                <a:rPr lang="en-US" sz="900" b="1" dirty="0">
                  <a:solidFill>
                    <a:srgbClr val="000000"/>
                  </a:solidFill>
                  <a:latin typeface="+mn-lt"/>
                  <a:ea typeface="MS PGothic" pitchFamily="34" charset="-128"/>
                </a:rPr>
                <a:t>CD80</a:t>
              </a:r>
            </a:p>
          </p:txBody>
        </p:sp>
        <p:sp>
          <p:nvSpPr>
            <p:cNvPr id="33893" name="Rectangle 95"/>
            <p:cNvSpPr>
              <a:spLocks noChangeArrowheads="1"/>
            </p:cNvSpPr>
            <p:nvPr/>
          </p:nvSpPr>
          <p:spPr bwMode="auto">
            <a:xfrm>
              <a:off x="3783013" y="5322888"/>
              <a:ext cx="1587" cy="487362"/>
            </a:xfrm>
            <a:prstGeom prst="rect">
              <a:avLst/>
            </a:prstGeom>
            <a:noFill/>
            <a:ln w="9525">
              <a:noFill/>
              <a:miter lim="800000"/>
              <a:headEnd/>
              <a:tailEnd/>
            </a:ln>
          </p:spPr>
          <p:txBody>
            <a:bodyPr wrap="none" lIns="0" tIns="0" rIns="0" bIns="0">
              <a:spAutoFit/>
            </a:bodyPr>
            <a:lstStyle/>
            <a:p>
              <a:endParaRPr lang="en-US" sz="3200" dirty="0">
                <a:ea typeface="MS PGothic" pitchFamily="34" charset="-128"/>
              </a:endParaRPr>
            </a:p>
          </p:txBody>
        </p:sp>
        <p:sp>
          <p:nvSpPr>
            <p:cNvPr id="33894" name="Oval 96"/>
            <p:cNvSpPr>
              <a:spLocks noChangeArrowheads="1"/>
            </p:cNvSpPr>
            <p:nvPr/>
          </p:nvSpPr>
          <p:spPr bwMode="auto">
            <a:xfrm>
              <a:off x="3505200" y="4857750"/>
              <a:ext cx="1143000" cy="1219200"/>
            </a:xfrm>
            <a:prstGeom prst="ellipse">
              <a:avLst/>
            </a:prstGeom>
            <a:solidFill>
              <a:srgbClr val="CCFFFF"/>
            </a:solidFill>
            <a:ln w="12700">
              <a:solidFill>
                <a:srgbClr val="000000"/>
              </a:solidFill>
              <a:round/>
              <a:headEnd/>
              <a:tailEnd/>
            </a:ln>
          </p:spPr>
          <p:txBody>
            <a:bodyPr wrap="none" anchor="ctr"/>
            <a:lstStyle/>
            <a:p>
              <a:endParaRPr lang="en-GB" dirty="0"/>
            </a:p>
          </p:txBody>
        </p:sp>
        <p:sp>
          <p:nvSpPr>
            <p:cNvPr id="33895" name="Oval 97"/>
            <p:cNvSpPr>
              <a:spLocks noChangeArrowheads="1"/>
            </p:cNvSpPr>
            <p:nvPr/>
          </p:nvSpPr>
          <p:spPr bwMode="auto">
            <a:xfrm>
              <a:off x="3654425" y="5000625"/>
              <a:ext cx="984250" cy="942975"/>
            </a:xfrm>
            <a:prstGeom prst="ellipse">
              <a:avLst/>
            </a:prstGeom>
            <a:solidFill>
              <a:srgbClr val="FFFFCC"/>
            </a:solidFill>
            <a:ln w="12700">
              <a:solidFill>
                <a:srgbClr val="000000"/>
              </a:solidFill>
              <a:round/>
              <a:headEnd/>
              <a:tailEnd/>
            </a:ln>
          </p:spPr>
          <p:txBody>
            <a:bodyPr wrap="none" anchor="ctr"/>
            <a:lstStyle/>
            <a:p>
              <a:endParaRPr lang="en-GB" dirty="0"/>
            </a:p>
          </p:txBody>
        </p:sp>
        <p:sp>
          <p:nvSpPr>
            <p:cNvPr id="33896" name="Text Box 98"/>
            <p:cNvSpPr txBox="1">
              <a:spLocks noChangeArrowheads="1"/>
            </p:cNvSpPr>
            <p:nvPr/>
          </p:nvSpPr>
          <p:spPr bwMode="auto">
            <a:xfrm>
              <a:off x="3634611" y="5270500"/>
              <a:ext cx="1000888" cy="429745"/>
            </a:xfrm>
            <a:prstGeom prst="rect">
              <a:avLst/>
            </a:prstGeom>
            <a:noFill/>
            <a:ln w="9525">
              <a:noFill/>
              <a:miter lim="800000"/>
              <a:headEnd/>
              <a:tailEnd/>
            </a:ln>
          </p:spPr>
          <p:txBody>
            <a:bodyPr wrap="square">
              <a:spAutoFit/>
            </a:bodyPr>
            <a:lstStyle/>
            <a:p>
              <a:pPr algn="ctr"/>
              <a:r>
                <a:rPr lang="en-US" sz="1600" dirty="0" smtClean="0">
                  <a:solidFill>
                    <a:srgbClr val="000000"/>
                  </a:solidFill>
                  <a:latin typeface="+mn-lt"/>
                  <a:ea typeface="MS PGothic" pitchFamily="34" charset="-128"/>
                </a:rPr>
                <a:t>Th cell</a:t>
              </a:r>
              <a:endParaRPr lang="en-US" sz="1600" dirty="0">
                <a:solidFill>
                  <a:srgbClr val="000000"/>
                </a:solidFill>
                <a:latin typeface="+mn-lt"/>
                <a:ea typeface="MS PGothic" pitchFamily="34" charset="-128"/>
              </a:endParaRPr>
            </a:p>
          </p:txBody>
        </p:sp>
        <p:sp>
          <p:nvSpPr>
            <p:cNvPr id="33897" name="Rectangle 99"/>
            <p:cNvSpPr>
              <a:spLocks noChangeArrowheads="1"/>
            </p:cNvSpPr>
            <p:nvPr/>
          </p:nvSpPr>
          <p:spPr bwMode="auto">
            <a:xfrm>
              <a:off x="4625975" y="5591175"/>
              <a:ext cx="152400" cy="36513"/>
            </a:xfrm>
            <a:prstGeom prst="rect">
              <a:avLst/>
            </a:prstGeom>
            <a:solidFill>
              <a:srgbClr val="FFCC00"/>
            </a:solidFill>
            <a:ln w="9525">
              <a:solidFill>
                <a:schemeClr val="tx1"/>
              </a:solidFill>
              <a:miter lim="800000"/>
              <a:headEnd/>
              <a:tailEnd/>
            </a:ln>
          </p:spPr>
          <p:txBody>
            <a:bodyPr wrap="none" anchor="ctr"/>
            <a:lstStyle/>
            <a:p>
              <a:endParaRPr lang="en-GB" dirty="0"/>
            </a:p>
          </p:txBody>
        </p:sp>
        <p:sp>
          <p:nvSpPr>
            <p:cNvPr id="33898" name="Text Box 100"/>
            <p:cNvSpPr txBox="1">
              <a:spLocks noChangeArrowheads="1"/>
            </p:cNvSpPr>
            <p:nvPr/>
          </p:nvSpPr>
          <p:spPr bwMode="auto">
            <a:xfrm>
              <a:off x="3162300" y="5366200"/>
              <a:ext cx="431800" cy="228601"/>
            </a:xfrm>
            <a:prstGeom prst="rect">
              <a:avLst/>
            </a:prstGeom>
            <a:noFill/>
            <a:ln w="9525">
              <a:noFill/>
              <a:miter lim="800000"/>
              <a:headEnd/>
              <a:tailEnd/>
            </a:ln>
          </p:spPr>
          <p:txBody>
            <a:bodyPr>
              <a:spAutoFit/>
            </a:bodyPr>
            <a:lstStyle/>
            <a:p>
              <a:pPr algn="ctr"/>
              <a:r>
                <a:rPr lang="en-US" sz="900" b="1" dirty="0">
                  <a:solidFill>
                    <a:srgbClr val="000000"/>
                  </a:solidFill>
                  <a:ea typeface="MS PGothic" pitchFamily="34" charset="-128"/>
                </a:rPr>
                <a:t>TCR</a:t>
              </a:r>
            </a:p>
          </p:txBody>
        </p:sp>
        <p:sp>
          <p:nvSpPr>
            <p:cNvPr id="33899" name="AutoShape 101"/>
            <p:cNvSpPr>
              <a:spLocks noChangeArrowheads="1"/>
            </p:cNvSpPr>
            <p:nvPr/>
          </p:nvSpPr>
          <p:spPr bwMode="auto">
            <a:xfrm rot="-5400000">
              <a:off x="3014663" y="5210175"/>
              <a:ext cx="228600" cy="152400"/>
            </a:xfrm>
            <a:custGeom>
              <a:avLst/>
              <a:gdLst>
                <a:gd name="T0" fmla="*/ 1433956820 w 21600"/>
                <a:gd name="T1" fmla="*/ 0 h 21600"/>
                <a:gd name="T2" fmla="*/ 358489205 w 21600"/>
                <a:gd name="T3" fmla="*/ 188833635 h 21600"/>
                <a:gd name="T4" fmla="*/ 1433956820 w 21600"/>
                <a:gd name="T5" fmla="*/ 94416987 h 21600"/>
                <a:gd name="T6" fmla="*/ 2147483647 w 21600"/>
                <a:gd name="T7" fmla="*/ 188833635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9525">
              <a:solidFill>
                <a:schemeClr val="tx1"/>
              </a:solidFill>
              <a:miter lim="800000"/>
              <a:headEnd/>
              <a:tailEnd/>
            </a:ln>
          </p:spPr>
          <p:txBody>
            <a:bodyPr wrap="none" anchor="ctr"/>
            <a:lstStyle/>
            <a:p>
              <a:endParaRPr lang="en-GB" dirty="0"/>
            </a:p>
          </p:txBody>
        </p:sp>
        <p:sp>
          <p:nvSpPr>
            <p:cNvPr id="33900" name="Arc 102"/>
            <p:cNvSpPr>
              <a:spLocks/>
            </p:cNvSpPr>
            <p:nvPr/>
          </p:nvSpPr>
          <p:spPr bwMode="auto">
            <a:xfrm rot="3049954" flipV="1">
              <a:off x="4648200" y="5630368"/>
              <a:ext cx="685801" cy="838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folHlink"/>
              </a:solidFill>
              <a:round/>
              <a:headEnd/>
              <a:tailEnd type="triangle" w="med" len="med"/>
            </a:ln>
          </p:spPr>
          <p:txBody>
            <a:bodyPr wrap="none" anchor="ctr"/>
            <a:lstStyle/>
            <a:p>
              <a:endParaRPr lang="en-GB" dirty="0"/>
            </a:p>
          </p:txBody>
        </p:sp>
        <p:sp>
          <p:nvSpPr>
            <p:cNvPr id="33901" name="Text Box 103"/>
            <p:cNvSpPr txBox="1">
              <a:spLocks noChangeArrowheads="1"/>
            </p:cNvSpPr>
            <p:nvPr/>
          </p:nvSpPr>
          <p:spPr bwMode="auto">
            <a:xfrm>
              <a:off x="4359592" y="5878724"/>
              <a:ext cx="1143000" cy="429745"/>
            </a:xfrm>
            <a:prstGeom prst="rect">
              <a:avLst/>
            </a:prstGeom>
            <a:noFill/>
            <a:ln w="9525">
              <a:noFill/>
              <a:miter lim="800000"/>
              <a:headEnd/>
              <a:tailEnd/>
            </a:ln>
          </p:spPr>
          <p:txBody>
            <a:bodyPr>
              <a:spAutoFit/>
            </a:bodyPr>
            <a:lstStyle/>
            <a:p>
              <a:pPr algn="ctr"/>
              <a:r>
                <a:rPr lang="en-US" sz="800" b="1" dirty="0">
                  <a:latin typeface="+mn-lt"/>
                  <a:ea typeface="MS PGothic" pitchFamily="34" charset="-128"/>
                </a:rPr>
                <a:t>IL-2</a:t>
              </a:r>
            </a:p>
            <a:p>
              <a:pPr algn="ctr"/>
              <a:r>
                <a:rPr lang="en-US" sz="800" b="1" dirty="0">
                  <a:latin typeface="+mn-lt"/>
                  <a:ea typeface="MS PGothic" pitchFamily="34" charset="-128"/>
                </a:rPr>
                <a:t>IFN-</a:t>
              </a:r>
              <a:r>
                <a:rPr lang="el-GR" sz="800" b="1" dirty="0">
                  <a:latin typeface="+mn-lt"/>
                  <a:ea typeface="MS PGothic" pitchFamily="34" charset="-128"/>
                </a:rPr>
                <a:t>γ</a:t>
              </a:r>
            </a:p>
          </p:txBody>
        </p:sp>
        <p:sp>
          <p:nvSpPr>
            <p:cNvPr id="33902" name="Freeform 105"/>
            <p:cNvSpPr>
              <a:spLocks/>
            </p:cNvSpPr>
            <p:nvPr/>
          </p:nvSpPr>
          <p:spPr bwMode="auto">
            <a:xfrm rot="-7241117">
              <a:off x="1756137" y="3800731"/>
              <a:ext cx="430213" cy="430213"/>
            </a:xfrm>
            <a:custGeom>
              <a:avLst/>
              <a:gdLst>
                <a:gd name="T0" fmla="*/ 2147483647 w 542"/>
                <a:gd name="T1" fmla="*/ 2147483647 h 541"/>
                <a:gd name="T2" fmla="*/ 2147483647 w 542"/>
                <a:gd name="T3" fmla="*/ 2147483647 h 541"/>
                <a:gd name="T4" fmla="*/ 2147483647 w 542"/>
                <a:gd name="T5" fmla="*/ 2147483647 h 541"/>
                <a:gd name="T6" fmla="*/ 2147483647 w 542"/>
                <a:gd name="T7" fmla="*/ 2147483647 h 541"/>
                <a:gd name="T8" fmla="*/ 2147483647 w 542"/>
                <a:gd name="T9" fmla="*/ 2147483647 h 541"/>
                <a:gd name="T10" fmla="*/ 2147483647 w 542"/>
                <a:gd name="T11" fmla="*/ 2147483647 h 541"/>
                <a:gd name="T12" fmla="*/ 2147483647 w 542"/>
                <a:gd name="T13" fmla="*/ 2147483647 h 541"/>
                <a:gd name="T14" fmla="*/ 2147483647 w 542"/>
                <a:gd name="T15" fmla="*/ 2147483647 h 541"/>
                <a:gd name="T16" fmla="*/ 2147483647 w 542"/>
                <a:gd name="T17" fmla="*/ 2147483647 h 541"/>
                <a:gd name="T18" fmla="*/ 2147483647 w 542"/>
                <a:gd name="T19" fmla="*/ 2147483647 h 541"/>
                <a:gd name="T20" fmla="*/ 2147483647 w 542"/>
                <a:gd name="T21" fmla="*/ 2147483647 h 541"/>
                <a:gd name="T22" fmla="*/ 2147483647 w 542"/>
                <a:gd name="T23" fmla="*/ 2147483647 h 541"/>
                <a:gd name="T24" fmla="*/ 2147483647 w 542"/>
                <a:gd name="T25" fmla="*/ 2147483647 h 541"/>
                <a:gd name="T26" fmla="*/ 2147483647 w 542"/>
                <a:gd name="T27" fmla="*/ 2147483647 h 541"/>
                <a:gd name="T28" fmla="*/ 2147483647 w 542"/>
                <a:gd name="T29" fmla="*/ 2147483647 h 541"/>
                <a:gd name="T30" fmla="*/ 2147483647 w 542"/>
                <a:gd name="T31" fmla="*/ 2147483647 h 541"/>
                <a:gd name="T32" fmla="*/ 2147483647 w 542"/>
                <a:gd name="T33" fmla="*/ 2147483647 h 541"/>
                <a:gd name="T34" fmla="*/ 2147483647 w 542"/>
                <a:gd name="T35" fmla="*/ 2147483647 h 541"/>
                <a:gd name="T36" fmla="*/ 2147483647 w 542"/>
                <a:gd name="T37" fmla="*/ 2147483647 h 541"/>
                <a:gd name="T38" fmla="*/ 2147483647 w 542"/>
                <a:gd name="T39" fmla="*/ 2147483647 h 541"/>
                <a:gd name="T40" fmla="*/ 2147483647 w 542"/>
                <a:gd name="T41" fmla="*/ 2147483647 h 541"/>
                <a:gd name="T42" fmla="*/ 2147483647 w 542"/>
                <a:gd name="T43" fmla="*/ 2147483647 h 541"/>
                <a:gd name="T44" fmla="*/ 2147483647 w 542"/>
                <a:gd name="T45" fmla="*/ 2147483647 h 541"/>
                <a:gd name="T46" fmla="*/ 2147483647 w 542"/>
                <a:gd name="T47" fmla="*/ 0 h 541"/>
                <a:gd name="T48" fmla="*/ 2147483647 w 542"/>
                <a:gd name="T49" fmla="*/ 2147483647 h 541"/>
                <a:gd name="T50" fmla="*/ 2147483647 w 542"/>
                <a:gd name="T51" fmla="*/ 2147483647 h 541"/>
                <a:gd name="T52" fmla="*/ 2147483647 w 542"/>
                <a:gd name="T53" fmla="*/ 2147483647 h 541"/>
                <a:gd name="T54" fmla="*/ 0 w 542"/>
                <a:gd name="T55" fmla="*/ 2147483647 h 541"/>
                <a:gd name="T56" fmla="*/ 2147483647 w 542"/>
                <a:gd name="T57" fmla="*/ 2147483647 h 5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
                <a:gd name="T88" fmla="*/ 0 h 541"/>
                <a:gd name="T89" fmla="*/ 542 w 542"/>
                <a:gd name="T90" fmla="*/ 541 h 5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 h="541">
                  <a:moveTo>
                    <a:pt x="110" y="254"/>
                  </a:moveTo>
                  <a:lnTo>
                    <a:pt x="47" y="298"/>
                  </a:lnTo>
                  <a:lnTo>
                    <a:pt x="161" y="328"/>
                  </a:lnTo>
                  <a:lnTo>
                    <a:pt x="92" y="430"/>
                  </a:lnTo>
                  <a:lnTo>
                    <a:pt x="197" y="408"/>
                  </a:lnTo>
                  <a:lnTo>
                    <a:pt x="208" y="513"/>
                  </a:lnTo>
                  <a:lnTo>
                    <a:pt x="291" y="444"/>
                  </a:lnTo>
                  <a:lnTo>
                    <a:pt x="324" y="541"/>
                  </a:lnTo>
                  <a:lnTo>
                    <a:pt x="387" y="458"/>
                  </a:lnTo>
                  <a:lnTo>
                    <a:pt x="448" y="511"/>
                  </a:lnTo>
                  <a:lnTo>
                    <a:pt x="459" y="422"/>
                  </a:lnTo>
                  <a:lnTo>
                    <a:pt x="542" y="419"/>
                  </a:lnTo>
                  <a:lnTo>
                    <a:pt x="456" y="354"/>
                  </a:lnTo>
                  <a:lnTo>
                    <a:pt x="495" y="325"/>
                  </a:lnTo>
                  <a:lnTo>
                    <a:pt x="437" y="294"/>
                  </a:lnTo>
                  <a:lnTo>
                    <a:pt x="474" y="251"/>
                  </a:lnTo>
                  <a:lnTo>
                    <a:pt x="401" y="236"/>
                  </a:lnTo>
                  <a:lnTo>
                    <a:pt x="437" y="168"/>
                  </a:lnTo>
                  <a:lnTo>
                    <a:pt x="362" y="175"/>
                  </a:lnTo>
                  <a:lnTo>
                    <a:pt x="392" y="68"/>
                  </a:lnTo>
                  <a:lnTo>
                    <a:pt x="309" y="132"/>
                  </a:lnTo>
                  <a:lnTo>
                    <a:pt x="284" y="85"/>
                  </a:lnTo>
                  <a:lnTo>
                    <a:pt x="237" y="117"/>
                  </a:lnTo>
                  <a:lnTo>
                    <a:pt x="168" y="0"/>
                  </a:lnTo>
                  <a:lnTo>
                    <a:pt x="165" y="132"/>
                  </a:lnTo>
                  <a:lnTo>
                    <a:pt x="80" y="90"/>
                  </a:lnTo>
                  <a:lnTo>
                    <a:pt x="147" y="179"/>
                  </a:lnTo>
                  <a:lnTo>
                    <a:pt x="0" y="171"/>
                  </a:lnTo>
                  <a:lnTo>
                    <a:pt x="110" y="254"/>
                  </a:lnTo>
                  <a:close/>
                </a:path>
              </a:pathLst>
            </a:custGeom>
            <a:solidFill>
              <a:srgbClr val="E4D5F7"/>
            </a:solidFill>
            <a:ln w="9525">
              <a:noFill/>
              <a:round/>
              <a:headEnd/>
              <a:tailEnd/>
            </a:ln>
          </p:spPr>
          <p:txBody>
            <a:bodyPr/>
            <a:lstStyle/>
            <a:p>
              <a:endParaRPr lang="en-GB" dirty="0"/>
            </a:p>
          </p:txBody>
        </p:sp>
        <p:sp>
          <p:nvSpPr>
            <p:cNvPr id="33903" name="Freeform 106"/>
            <p:cNvSpPr>
              <a:spLocks/>
            </p:cNvSpPr>
            <p:nvPr/>
          </p:nvSpPr>
          <p:spPr bwMode="auto">
            <a:xfrm rot="-7241117">
              <a:off x="1756137" y="3800731"/>
              <a:ext cx="430213" cy="430213"/>
            </a:xfrm>
            <a:custGeom>
              <a:avLst/>
              <a:gdLst>
                <a:gd name="T0" fmla="*/ 2147483647 w 542"/>
                <a:gd name="T1" fmla="*/ 2147483647 h 541"/>
                <a:gd name="T2" fmla="*/ 2147483647 w 542"/>
                <a:gd name="T3" fmla="*/ 2147483647 h 541"/>
                <a:gd name="T4" fmla="*/ 2147483647 w 542"/>
                <a:gd name="T5" fmla="*/ 2147483647 h 541"/>
                <a:gd name="T6" fmla="*/ 2147483647 w 542"/>
                <a:gd name="T7" fmla="*/ 2147483647 h 541"/>
                <a:gd name="T8" fmla="*/ 2147483647 w 542"/>
                <a:gd name="T9" fmla="*/ 2147483647 h 541"/>
                <a:gd name="T10" fmla="*/ 2147483647 w 542"/>
                <a:gd name="T11" fmla="*/ 2147483647 h 541"/>
                <a:gd name="T12" fmla="*/ 2147483647 w 542"/>
                <a:gd name="T13" fmla="*/ 2147483647 h 541"/>
                <a:gd name="T14" fmla="*/ 2147483647 w 542"/>
                <a:gd name="T15" fmla="*/ 2147483647 h 541"/>
                <a:gd name="T16" fmla="*/ 2147483647 w 542"/>
                <a:gd name="T17" fmla="*/ 2147483647 h 541"/>
                <a:gd name="T18" fmla="*/ 2147483647 w 542"/>
                <a:gd name="T19" fmla="*/ 2147483647 h 541"/>
                <a:gd name="T20" fmla="*/ 2147483647 w 542"/>
                <a:gd name="T21" fmla="*/ 2147483647 h 541"/>
                <a:gd name="T22" fmla="*/ 2147483647 w 542"/>
                <a:gd name="T23" fmla="*/ 2147483647 h 541"/>
                <a:gd name="T24" fmla="*/ 2147483647 w 542"/>
                <a:gd name="T25" fmla="*/ 2147483647 h 541"/>
                <a:gd name="T26" fmla="*/ 2147483647 w 542"/>
                <a:gd name="T27" fmla="*/ 2147483647 h 541"/>
                <a:gd name="T28" fmla="*/ 2147483647 w 542"/>
                <a:gd name="T29" fmla="*/ 2147483647 h 541"/>
                <a:gd name="T30" fmla="*/ 2147483647 w 542"/>
                <a:gd name="T31" fmla="*/ 2147483647 h 541"/>
                <a:gd name="T32" fmla="*/ 2147483647 w 542"/>
                <a:gd name="T33" fmla="*/ 2147483647 h 541"/>
                <a:gd name="T34" fmla="*/ 2147483647 w 542"/>
                <a:gd name="T35" fmla="*/ 2147483647 h 541"/>
                <a:gd name="T36" fmla="*/ 2147483647 w 542"/>
                <a:gd name="T37" fmla="*/ 2147483647 h 541"/>
                <a:gd name="T38" fmla="*/ 2147483647 w 542"/>
                <a:gd name="T39" fmla="*/ 2147483647 h 541"/>
                <a:gd name="T40" fmla="*/ 2147483647 w 542"/>
                <a:gd name="T41" fmla="*/ 2147483647 h 541"/>
                <a:gd name="T42" fmla="*/ 2147483647 w 542"/>
                <a:gd name="T43" fmla="*/ 2147483647 h 541"/>
                <a:gd name="T44" fmla="*/ 2147483647 w 542"/>
                <a:gd name="T45" fmla="*/ 2147483647 h 541"/>
                <a:gd name="T46" fmla="*/ 2147483647 w 542"/>
                <a:gd name="T47" fmla="*/ 0 h 541"/>
                <a:gd name="T48" fmla="*/ 2147483647 w 542"/>
                <a:gd name="T49" fmla="*/ 2147483647 h 541"/>
                <a:gd name="T50" fmla="*/ 2147483647 w 542"/>
                <a:gd name="T51" fmla="*/ 2147483647 h 541"/>
                <a:gd name="T52" fmla="*/ 2147483647 w 542"/>
                <a:gd name="T53" fmla="*/ 2147483647 h 541"/>
                <a:gd name="T54" fmla="*/ 0 w 542"/>
                <a:gd name="T55" fmla="*/ 2147483647 h 541"/>
                <a:gd name="T56" fmla="*/ 2147483647 w 542"/>
                <a:gd name="T57" fmla="*/ 2147483647 h 5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
                <a:gd name="T88" fmla="*/ 0 h 541"/>
                <a:gd name="T89" fmla="*/ 542 w 542"/>
                <a:gd name="T90" fmla="*/ 541 h 5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 h="541">
                  <a:moveTo>
                    <a:pt x="110" y="254"/>
                  </a:moveTo>
                  <a:lnTo>
                    <a:pt x="47" y="298"/>
                  </a:lnTo>
                  <a:lnTo>
                    <a:pt x="161" y="328"/>
                  </a:lnTo>
                  <a:lnTo>
                    <a:pt x="92" y="430"/>
                  </a:lnTo>
                  <a:lnTo>
                    <a:pt x="197" y="408"/>
                  </a:lnTo>
                  <a:lnTo>
                    <a:pt x="208" y="513"/>
                  </a:lnTo>
                  <a:lnTo>
                    <a:pt x="291" y="444"/>
                  </a:lnTo>
                  <a:lnTo>
                    <a:pt x="324" y="541"/>
                  </a:lnTo>
                  <a:lnTo>
                    <a:pt x="387" y="458"/>
                  </a:lnTo>
                  <a:lnTo>
                    <a:pt x="448" y="511"/>
                  </a:lnTo>
                  <a:lnTo>
                    <a:pt x="459" y="422"/>
                  </a:lnTo>
                  <a:lnTo>
                    <a:pt x="542" y="419"/>
                  </a:lnTo>
                  <a:lnTo>
                    <a:pt x="456" y="354"/>
                  </a:lnTo>
                  <a:lnTo>
                    <a:pt x="495" y="325"/>
                  </a:lnTo>
                  <a:lnTo>
                    <a:pt x="437" y="294"/>
                  </a:lnTo>
                  <a:lnTo>
                    <a:pt x="474" y="251"/>
                  </a:lnTo>
                  <a:lnTo>
                    <a:pt x="401" y="236"/>
                  </a:lnTo>
                  <a:lnTo>
                    <a:pt x="437" y="168"/>
                  </a:lnTo>
                  <a:lnTo>
                    <a:pt x="362" y="175"/>
                  </a:lnTo>
                  <a:lnTo>
                    <a:pt x="392" y="68"/>
                  </a:lnTo>
                  <a:lnTo>
                    <a:pt x="309" y="132"/>
                  </a:lnTo>
                  <a:lnTo>
                    <a:pt x="284" y="85"/>
                  </a:lnTo>
                  <a:lnTo>
                    <a:pt x="237" y="117"/>
                  </a:lnTo>
                  <a:lnTo>
                    <a:pt x="168" y="0"/>
                  </a:lnTo>
                  <a:lnTo>
                    <a:pt x="165" y="132"/>
                  </a:lnTo>
                  <a:lnTo>
                    <a:pt x="80" y="90"/>
                  </a:lnTo>
                  <a:lnTo>
                    <a:pt x="147" y="179"/>
                  </a:lnTo>
                  <a:lnTo>
                    <a:pt x="0" y="171"/>
                  </a:lnTo>
                  <a:lnTo>
                    <a:pt x="110" y="254"/>
                  </a:lnTo>
                  <a:close/>
                </a:path>
              </a:pathLst>
            </a:custGeom>
            <a:noFill/>
            <a:ln w="7938">
              <a:solidFill>
                <a:srgbClr val="000000"/>
              </a:solidFill>
              <a:prstDash val="solid"/>
              <a:round/>
              <a:headEnd/>
              <a:tailEnd/>
            </a:ln>
          </p:spPr>
          <p:txBody>
            <a:bodyPr/>
            <a:lstStyle/>
            <a:p>
              <a:endParaRPr lang="en-GB" dirty="0"/>
            </a:p>
          </p:txBody>
        </p:sp>
        <p:sp>
          <p:nvSpPr>
            <p:cNvPr id="33904" name="Rectangle 107"/>
            <p:cNvSpPr>
              <a:spLocks noChangeArrowheads="1"/>
            </p:cNvSpPr>
            <p:nvPr/>
          </p:nvSpPr>
          <p:spPr bwMode="auto">
            <a:xfrm rot="3318883">
              <a:off x="1593860" y="3992119"/>
              <a:ext cx="254000" cy="457200"/>
            </a:xfrm>
            <a:prstGeom prst="rect">
              <a:avLst/>
            </a:prstGeom>
            <a:noFill/>
            <a:ln w="9525">
              <a:noFill/>
              <a:miter lim="800000"/>
              <a:headEnd/>
              <a:tailEnd/>
            </a:ln>
          </p:spPr>
          <p:txBody>
            <a:bodyPr wrap="none" lIns="0" tIns="0" rIns="0" bIns="0">
              <a:spAutoFit/>
            </a:bodyPr>
            <a:lstStyle/>
            <a:p>
              <a:r>
                <a:rPr lang="en-US" sz="3000" b="1" dirty="0">
                  <a:solidFill>
                    <a:schemeClr val="tx2"/>
                  </a:solidFill>
                  <a:latin typeface="Arial Rounded MT Bold" pitchFamily="34" charset="0"/>
                  <a:ea typeface="MS PGothic" pitchFamily="34" charset="-128"/>
                </a:rPr>
                <a:t>Y</a:t>
              </a:r>
              <a:endParaRPr lang="en-US" sz="3200" dirty="0">
                <a:solidFill>
                  <a:schemeClr val="tx2"/>
                </a:solidFill>
                <a:ea typeface="MS PGothic" pitchFamily="34" charset="-128"/>
              </a:endParaRPr>
            </a:p>
          </p:txBody>
        </p:sp>
        <p:sp>
          <p:nvSpPr>
            <p:cNvPr id="33905" name="Freeform 108"/>
            <p:cNvSpPr>
              <a:spLocks/>
            </p:cNvSpPr>
            <p:nvPr/>
          </p:nvSpPr>
          <p:spPr bwMode="auto">
            <a:xfrm rot="-7241117">
              <a:off x="1756137" y="3800731"/>
              <a:ext cx="430213" cy="430213"/>
            </a:xfrm>
            <a:custGeom>
              <a:avLst/>
              <a:gdLst>
                <a:gd name="T0" fmla="*/ 2147483647 w 542"/>
                <a:gd name="T1" fmla="*/ 2147483647 h 541"/>
                <a:gd name="T2" fmla="*/ 2147483647 w 542"/>
                <a:gd name="T3" fmla="*/ 2147483647 h 541"/>
                <a:gd name="T4" fmla="*/ 2147483647 w 542"/>
                <a:gd name="T5" fmla="*/ 2147483647 h 541"/>
                <a:gd name="T6" fmla="*/ 2147483647 w 542"/>
                <a:gd name="T7" fmla="*/ 2147483647 h 541"/>
                <a:gd name="T8" fmla="*/ 2147483647 w 542"/>
                <a:gd name="T9" fmla="*/ 2147483647 h 541"/>
                <a:gd name="T10" fmla="*/ 2147483647 w 542"/>
                <a:gd name="T11" fmla="*/ 2147483647 h 541"/>
                <a:gd name="T12" fmla="*/ 2147483647 w 542"/>
                <a:gd name="T13" fmla="*/ 2147483647 h 541"/>
                <a:gd name="T14" fmla="*/ 2147483647 w 542"/>
                <a:gd name="T15" fmla="*/ 2147483647 h 541"/>
                <a:gd name="T16" fmla="*/ 2147483647 w 542"/>
                <a:gd name="T17" fmla="*/ 2147483647 h 541"/>
                <a:gd name="T18" fmla="*/ 2147483647 w 542"/>
                <a:gd name="T19" fmla="*/ 2147483647 h 541"/>
                <a:gd name="T20" fmla="*/ 2147483647 w 542"/>
                <a:gd name="T21" fmla="*/ 2147483647 h 541"/>
                <a:gd name="T22" fmla="*/ 2147483647 w 542"/>
                <a:gd name="T23" fmla="*/ 2147483647 h 541"/>
                <a:gd name="T24" fmla="*/ 2147483647 w 542"/>
                <a:gd name="T25" fmla="*/ 2147483647 h 541"/>
                <a:gd name="T26" fmla="*/ 2147483647 w 542"/>
                <a:gd name="T27" fmla="*/ 2147483647 h 541"/>
                <a:gd name="T28" fmla="*/ 2147483647 w 542"/>
                <a:gd name="T29" fmla="*/ 2147483647 h 541"/>
                <a:gd name="T30" fmla="*/ 2147483647 w 542"/>
                <a:gd name="T31" fmla="*/ 2147483647 h 541"/>
                <a:gd name="T32" fmla="*/ 2147483647 w 542"/>
                <a:gd name="T33" fmla="*/ 2147483647 h 541"/>
                <a:gd name="T34" fmla="*/ 2147483647 w 542"/>
                <a:gd name="T35" fmla="*/ 2147483647 h 541"/>
                <a:gd name="T36" fmla="*/ 2147483647 w 542"/>
                <a:gd name="T37" fmla="*/ 2147483647 h 541"/>
                <a:gd name="T38" fmla="*/ 2147483647 w 542"/>
                <a:gd name="T39" fmla="*/ 2147483647 h 541"/>
                <a:gd name="T40" fmla="*/ 2147483647 w 542"/>
                <a:gd name="T41" fmla="*/ 2147483647 h 541"/>
                <a:gd name="T42" fmla="*/ 2147483647 w 542"/>
                <a:gd name="T43" fmla="*/ 2147483647 h 541"/>
                <a:gd name="T44" fmla="*/ 2147483647 w 542"/>
                <a:gd name="T45" fmla="*/ 2147483647 h 541"/>
                <a:gd name="T46" fmla="*/ 2147483647 w 542"/>
                <a:gd name="T47" fmla="*/ 0 h 541"/>
                <a:gd name="T48" fmla="*/ 2147483647 w 542"/>
                <a:gd name="T49" fmla="*/ 2147483647 h 541"/>
                <a:gd name="T50" fmla="*/ 2147483647 w 542"/>
                <a:gd name="T51" fmla="*/ 2147483647 h 541"/>
                <a:gd name="T52" fmla="*/ 2147483647 w 542"/>
                <a:gd name="T53" fmla="*/ 2147483647 h 541"/>
                <a:gd name="T54" fmla="*/ 0 w 542"/>
                <a:gd name="T55" fmla="*/ 2147483647 h 541"/>
                <a:gd name="T56" fmla="*/ 2147483647 w 542"/>
                <a:gd name="T57" fmla="*/ 2147483647 h 5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
                <a:gd name="T88" fmla="*/ 0 h 541"/>
                <a:gd name="T89" fmla="*/ 542 w 542"/>
                <a:gd name="T90" fmla="*/ 541 h 5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 h="541">
                  <a:moveTo>
                    <a:pt x="110" y="254"/>
                  </a:moveTo>
                  <a:lnTo>
                    <a:pt x="47" y="298"/>
                  </a:lnTo>
                  <a:lnTo>
                    <a:pt x="161" y="328"/>
                  </a:lnTo>
                  <a:lnTo>
                    <a:pt x="92" y="430"/>
                  </a:lnTo>
                  <a:lnTo>
                    <a:pt x="197" y="408"/>
                  </a:lnTo>
                  <a:lnTo>
                    <a:pt x="208" y="513"/>
                  </a:lnTo>
                  <a:lnTo>
                    <a:pt x="291" y="444"/>
                  </a:lnTo>
                  <a:lnTo>
                    <a:pt x="324" y="541"/>
                  </a:lnTo>
                  <a:lnTo>
                    <a:pt x="387" y="458"/>
                  </a:lnTo>
                  <a:lnTo>
                    <a:pt x="448" y="511"/>
                  </a:lnTo>
                  <a:lnTo>
                    <a:pt x="459" y="422"/>
                  </a:lnTo>
                  <a:lnTo>
                    <a:pt x="542" y="419"/>
                  </a:lnTo>
                  <a:lnTo>
                    <a:pt x="456" y="354"/>
                  </a:lnTo>
                  <a:lnTo>
                    <a:pt x="495" y="325"/>
                  </a:lnTo>
                  <a:lnTo>
                    <a:pt x="437" y="294"/>
                  </a:lnTo>
                  <a:lnTo>
                    <a:pt x="474" y="251"/>
                  </a:lnTo>
                  <a:lnTo>
                    <a:pt x="401" y="236"/>
                  </a:lnTo>
                  <a:lnTo>
                    <a:pt x="437" y="168"/>
                  </a:lnTo>
                  <a:lnTo>
                    <a:pt x="362" y="175"/>
                  </a:lnTo>
                  <a:lnTo>
                    <a:pt x="392" y="68"/>
                  </a:lnTo>
                  <a:lnTo>
                    <a:pt x="309" y="132"/>
                  </a:lnTo>
                  <a:lnTo>
                    <a:pt x="284" y="85"/>
                  </a:lnTo>
                  <a:lnTo>
                    <a:pt x="237" y="117"/>
                  </a:lnTo>
                  <a:lnTo>
                    <a:pt x="168" y="0"/>
                  </a:lnTo>
                  <a:lnTo>
                    <a:pt x="165" y="132"/>
                  </a:lnTo>
                  <a:lnTo>
                    <a:pt x="80" y="90"/>
                  </a:lnTo>
                  <a:lnTo>
                    <a:pt x="147" y="179"/>
                  </a:lnTo>
                  <a:lnTo>
                    <a:pt x="0" y="171"/>
                  </a:lnTo>
                  <a:lnTo>
                    <a:pt x="110" y="254"/>
                  </a:lnTo>
                  <a:close/>
                </a:path>
              </a:pathLst>
            </a:custGeom>
            <a:solidFill>
              <a:srgbClr val="E4D5F7"/>
            </a:solidFill>
            <a:ln w="9525">
              <a:noFill/>
              <a:round/>
              <a:headEnd/>
              <a:tailEnd/>
            </a:ln>
          </p:spPr>
          <p:txBody>
            <a:bodyPr/>
            <a:lstStyle/>
            <a:p>
              <a:endParaRPr lang="en-GB" dirty="0"/>
            </a:p>
          </p:txBody>
        </p:sp>
        <p:sp>
          <p:nvSpPr>
            <p:cNvPr id="33906" name="Freeform 109"/>
            <p:cNvSpPr>
              <a:spLocks/>
            </p:cNvSpPr>
            <p:nvPr/>
          </p:nvSpPr>
          <p:spPr bwMode="auto">
            <a:xfrm rot="-7241117">
              <a:off x="1756137" y="3800731"/>
              <a:ext cx="430213" cy="430213"/>
            </a:xfrm>
            <a:custGeom>
              <a:avLst/>
              <a:gdLst>
                <a:gd name="T0" fmla="*/ 2147483647 w 542"/>
                <a:gd name="T1" fmla="*/ 2147483647 h 541"/>
                <a:gd name="T2" fmla="*/ 2147483647 w 542"/>
                <a:gd name="T3" fmla="*/ 2147483647 h 541"/>
                <a:gd name="T4" fmla="*/ 2147483647 w 542"/>
                <a:gd name="T5" fmla="*/ 2147483647 h 541"/>
                <a:gd name="T6" fmla="*/ 2147483647 w 542"/>
                <a:gd name="T7" fmla="*/ 2147483647 h 541"/>
                <a:gd name="T8" fmla="*/ 2147483647 w 542"/>
                <a:gd name="T9" fmla="*/ 2147483647 h 541"/>
                <a:gd name="T10" fmla="*/ 2147483647 w 542"/>
                <a:gd name="T11" fmla="*/ 2147483647 h 541"/>
                <a:gd name="T12" fmla="*/ 2147483647 w 542"/>
                <a:gd name="T13" fmla="*/ 2147483647 h 541"/>
                <a:gd name="T14" fmla="*/ 2147483647 w 542"/>
                <a:gd name="T15" fmla="*/ 2147483647 h 541"/>
                <a:gd name="T16" fmla="*/ 2147483647 w 542"/>
                <a:gd name="T17" fmla="*/ 2147483647 h 541"/>
                <a:gd name="T18" fmla="*/ 2147483647 w 542"/>
                <a:gd name="T19" fmla="*/ 2147483647 h 541"/>
                <a:gd name="T20" fmla="*/ 2147483647 w 542"/>
                <a:gd name="T21" fmla="*/ 2147483647 h 541"/>
                <a:gd name="T22" fmla="*/ 2147483647 w 542"/>
                <a:gd name="T23" fmla="*/ 2147483647 h 541"/>
                <a:gd name="T24" fmla="*/ 2147483647 w 542"/>
                <a:gd name="T25" fmla="*/ 2147483647 h 541"/>
                <a:gd name="T26" fmla="*/ 2147483647 w 542"/>
                <a:gd name="T27" fmla="*/ 2147483647 h 541"/>
                <a:gd name="T28" fmla="*/ 2147483647 w 542"/>
                <a:gd name="T29" fmla="*/ 2147483647 h 541"/>
                <a:gd name="T30" fmla="*/ 2147483647 w 542"/>
                <a:gd name="T31" fmla="*/ 2147483647 h 541"/>
                <a:gd name="T32" fmla="*/ 2147483647 w 542"/>
                <a:gd name="T33" fmla="*/ 2147483647 h 541"/>
                <a:gd name="T34" fmla="*/ 2147483647 w 542"/>
                <a:gd name="T35" fmla="*/ 2147483647 h 541"/>
                <a:gd name="T36" fmla="*/ 2147483647 w 542"/>
                <a:gd name="T37" fmla="*/ 2147483647 h 541"/>
                <a:gd name="T38" fmla="*/ 2147483647 w 542"/>
                <a:gd name="T39" fmla="*/ 2147483647 h 541"/>
                <a:gd name="T40" fmla="*/ 2147483647 w 542"/>
                <a:gd name="T41" fmla="*/ 2147483647 h 541"/>
                <a:gd name="T42" fmla="*/ 2147483647 w 542"/>
                <a:gd name="T43" fmla="*/ 2147483647 h 541"/>
                <a:gd name="T44" fmla="*/ 2147483647 w 542"/>
                <a:gd name="T45" fmla="*/ 2147483647 h 541"/>
                <a:gd name="T46" fmla="*/ 2147483647 w 542"/>
                <a:gd name="T47" fmla="*/ 0 h 541"/>
                <a:gd name="T48" fmla="*/ 2147483647 w 542"/>
                <a:gd name="T49" fmla="*/ 2147483647 h 541"/>
                <a:gd name="T50" fmla="*/ 2147483647 w 542"/>
                <a:gd name="T51" fmla="*/ 2147483647 h 541"/>
                <a:gd name="T52" fmla="*/ 2147483647 w 542"/>
                <a:gd name="T53" fmla="*/ 2147483647 h 541"/>
                <a:gd name="T54" fmla="*/ 0 w 542"/>
                <a:gd name="T55" fmla="*/ 2147483647 h 541"/>
                <a:gd name="T56" fmla="*/ 2147483647 w 542"/>
                <a:gd name="T57" fmla="*/ 2147483647 h 5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2"/>
                <a:gd name="T88" fmla="*/ 0 h 541"/>
                <a:gd name="T89" fmla="*/ 542 w 542"/>
                <a:gd name="T90" fmla="*/ 541 h 5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2" h="541">
                  <a:moveTo>
                    <a:pt x="110" y="254"/>
                  </a:moveTo>
                  <a:lnTo>
                    <a:pt x="47" y="298"/>
                  </a:lnTo>
                  <a:lnTo>
                    <a:pt x="161" y="328"/>
                  </a:lnTo>
                  <a:lnTo>
                    <a:pt x="92" y="430"/>
                  </a:lnTo>
                  <a:lnTo>
                    <a:pt x="197" y="408"/>
                  </a:lnTo>
                  <a:lnTo>
                    <a:pt x="208" y="513"/>
                  </a:lnTo>
                  <a:lnTo>
                    <a:pt x="291" y="444"/>
                  </a:lnTo>
                  <a:lnTo>
                    <a:pt x="324" y="541"/>
                  </a:lnTo>
                  <a:lnTo>
                    <a:pt x="387" y="458"/>
                  </a:lnTo>
                  <a:lnTo>
                    <a:pt x="448" y="511"/>
                  </a:lnTo>
                  <a:lnTo>
                    <a:pt x="459" y="422"/>
                  </a:lnTo>
                  <a:lnTo>
                    <a:pt x="542" y="419"/>
                  </a:lnTo>
                  <a:lnTo>
                    <a:pt x="456" y="354"/>
                  </a:lnTo>
                  <a:lnTo>
                    <a:pt x="495" y="325"/>
                  </a:lnTo>
                  <a:lnTo>
                    <a:pt x="437" y="294"/>
                  </a:lnTo>
                  <a:lnTo>
                    <a:pt x="474" y="251"/>
                  </a:lnTo>
                  <a:lnTo>
                    <a:pt x="401" y="236"/>
                  </a:lnTo>
                  <a:lnTo>
                    <a:pt x="437" y="168"/>
                  </a:lnTo>
                  <a:lnTo>
                    <a:pt x="362" y="175"/>
                  </a:lnTo>
                  <a:lnTo>
                    <a:pt x="392" y="68"/>
                  </a:lnTo>
                  <a:lnTo>
                    <a:pt x="309" y="132"/>
                  </a:lnTo>
                  <a:lnTo>
                    <a:pt x="284" y="85"/>
                  </a:lnTo>
                  <a:lnTo>
                    <a:pt x="237" y="117"/>
                  </a:lnTo>
                  <a:lnTo>
                    <a:pt x="168" y="0"/>
                  </a:lnTo>
                  <a:lnTo>
                    <a:pt x="165" y="132"/>
                  </a:lnTo>
                  <a:lnTo>
                    <a:pt x="80" y="90"/>
                  </a:lnTo>
                  <a:lnTo>
                    <a:pt x="147" y="179"/>
                  </a:lnTo>
                  <a:lnTo>
                    <a:pt x="0" y="171"/>
                  </a:lnTo>
                  <a:lnTo>
                    <a:pt x="110" y="254"/>
                  </a:lnTo>
                  <a:close/>
                </a:path>
              </a:pathLst>
            </a:custGeom>
            <a:noFill/>
            <a:ln w="7938">
              <a:solidFill>
                <a:srgbClr val="000000"/>
              </a:solidFill>
              <a:prstDash val="solid"/>
              <a:round/>
              <a:headEnd/>
              <a:tailEnd/>
            </a:ln>
          </p:spPr>
          <p:txBody>
            <a:bodyPr/>
            <a:lstStyle/>
            <a:p>
              <a:endParaRPr lang="en-GB" dirty="0"/>
            </a:p>
          </p:txBody>
        </p:sp>
        <p:sp>
          <p:nvSpPr>
            <p:cNvPr id="33907" name="Rectangle 110"/>
            <p:cNvSpPr>
              <a:spLocks noChangeArrowheads="1"/>
            </p:cNvSpPr>
            <p:nvPr/>
          </p:nvSpPr>
          <p:spPr bwMode="auto">
            <a:xfrm rot="3318883">
              <a:off x="1592495" y="3992929"/>
              <a:ext cx="254000" cy="457200"/>
            </a:xfrm>
            <a:prstGeom prst="rect">
              <a:avLst/>
            </a:prstGeom>
            <a:noFill/>
            <a:ln w="9525">
              <a:noFill/>
              <a:miter lim="800000"/>
              <a:headEnd/>
              <a:tailEnd/>
            </a:ln>
          </p:spPr>
          <p:txBody>
            <a:bodyPr wrap="none" lIns="0" tIns="0" rIns="0" bIns="0">
              <a:spAutoFit/>
            </a:bodyPr>
            <a:lstStyle/>
            <a:p>
              <a:r>
                <a:rPr lang="en-US" sz="3000" b="1" dirty="0">
                  <a:solidFill>
                    <a:srgbClr val="990000"/>
                  </a:solidFill>
                  <a:latin typeface="Arial Rounded MT Bold" pitchFamily="34" charset="0"/>
                  <a:ea typeface="MS PGothic" pitchFamily="34" charset="-128"/>
                </a:rPr>
                <a:t>Y</a:t>
              </a:r>
              <a:endParaRPr lang="en-US" sz="3200" dirty="0">
                <a:solidFill>
                  <a:srgbClr val="990000"/>
                </a:solidFill>
                <a:ea typeface="MS PGothic" pitchFamily="34" charset="-128"/>
              </a:endParaRPr>
            </a:p>
          </p:txBody>
        </p:sp>
        <p:sp>
          <p:nvSpPr>
            <p:cNvPr id="33908" name="Freeform 111"/>
            <p:cNvSpPr>
              <a:spLocks/>
            </p:cNvSpPr>
            <p:nvPr/>
          </p:nvSpPr>
          <p:spPr bwMode="auto">
            <a:xfrm>
              <a:off x="5969000" y="228600"/>
              <a:ext cx="2946400" cy="2692400"/>
            </a:xfrm>
            <a:custGeom>
              <a:avLst/>
              <a:gdLst>
                <a:gd name="T0" fmla="*/ 2147483647 w 1856"/>
                <a:gd name="T1" fmla="*/ 2147483647 h 1696"/>
                <a:gd name="T2" fmla="*/ 2147483647 w 1856"/>
                <a:gd name="T3" fmla="*/ 2147483647 h 1696"/>
                <a:gd name="T4" fmla="*/ 2147483647 w 1856"/>
                <a:gd name="T5" fmla="*/ 2147483647 h 1696"/>
                <a:gd name="T6" fmla="*/ 2147483647 w 1856"/>
                <a:gd name="T7" fmla="*/ 2147483647 h 1696"/>
                <a:gd name="T8" fmla="*/ 2147483647 w 1856"/>
                <a:gd name="T9" fmla="*/ 2147483647 h 1696"/>
                <a:gd name="T10" fmla="*/ 2147483647 w 1856"/>
                <a:gd name="T11" fmla="*/ 2147483647 h 1696"/>
                <a:gd name="T12" fmla="*/ 2147483647 w 1856"/>
                <a:gd name="T13" fmla="*/ 2147483647 h 1696"/>
                <a:gd name="T14" fmla="*/ 2147483647 w 1856"/>
                <a:gd name="T15" fmla="*/ 2147483647 h 1696"/>
                <a:gd name="T16" fmla="*/ 2147483647 w 1856"/>
                <a:gd name="T17" fmla="*/ 2147483647 h 1696"/>
                <a:gd name="T18" fmla="*/ 2147483647 w 1856"/>
                <a:gd name="T19" fmla="*/ 2147483647 h 1696"/>
                <a:gd name="T20" fmla="*/ 2147483647 w 1856"/>
                <a:gd name="T21" fmla="*/ 2147483647 h 1696"/>
                <a:gd name="T22" fmla="*/ 2147483647 w 1856"/>
                <a:gd name="T23" fmla="*/ 2147483647 h 1696"/>
                <a:gd name="T24" fmla="*/ 2147483647 w 1856"/>
                <a:gd name="T25" fmla="*/ 2147483647 h 1696"/>
                <a:gd name="T26" fmla="*/ 2147483647 w 1856"/>
                <a:gd name="T27" fmla="*/ 2147483647 h 1696"/>
                <a:gd name="T28" fmla="*/ 2147483647 w 1856"/>
                <a:gd name="T29" fmla="*/ 2147483647 h 1696"/>
                <a:gd name="T30" fmla="*/ 2147483647 w 1856"/>
                <a:gd name="T31" fmla="*/ 2147483647 h 1696"/>
                <a:gd name="T32" fmla="*/ 2147483647 w 1856"/>
                <a:gd name="T33" fmla="*/ 2147483647 h 1696"/>
                <a:gd name="T34" fmla="*/ 2147483647 w 1856"/>
                <a:gd name="T35" fmla="*/ 2147483647 h 1696"/>
                <a:gd name="T36" fmla="*/ 2147483647 w 1856"/>
                <a:gd name="T37" fmla="*/ 2147483647 h 1696"/>
                <a:gd name="T38" fmla="*/ 2147483647 w 1856"/>
                <a:gd name="T39" fmla="*/ 2147483647 h 1696"/>
                <a:gd name="T40" fmla="*/ 2147483647 w 1856"/>
                <a:gd name="T41" fmla="*/ 2147483647 h 1696"/>
                <a:gd name="T42" fmla="*/ 2147483647 w 1856"/>
                <a:gd name="T43" fmla="*/ 2147483647 h 1696"/>
                <a:gd name="T44" fmla="*/ 2147483647 w 1856"/>
                <a:gd name="T45" fmla="*/ 2147483647 h 1696"/>
                <a:gd name="T46" fmla="*/ 2147483647 w 1856"/>
                <a:gd name="T47" fmla="*/ 2147483647 h 1696"/>
                <a:gd name="T48" fmla="*/ 2147483647 w 1856"/>
                <a:gd name="T49" fmla="*/ 2147483647 h 16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56"/>
                <a:gd name="T76" fmla="*/ 0 h 1696"/>
                <a:gd name="T77" fmla="*/ 1856 w 1856"/>
                <a:gd name="T78" fmla="*/ 1696 h 16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56" h="1696">
                  <a:moveTo>
                    <a:pt x="640" y="112"/>
                  </a:moveTo>
                  <a:cubicBezTo>
                    <a:pt x="600" y="160"/>
                    <a:pt x="576" y="280"/>
                    <a:pt x="544" y="304"/>
                  </a:cubicBezTo>
                  <a:cubicBezTo>
                    <a:pt x="512" y="328"/>
                    <a:pt x="512" y="248"/>
                    <a:pt x="448" y="256"/>
                  </a:cubicBezTo>
                  <a:cubicBezTo>
                    <a:pt x="384" y="264"/>
                    <a:pt x="224" y="288"/>
                    <a:pt x="160" y="352"/>
                  </a:cubicBezTo>
                  <a:cubicBezTo>
                    <a:pt x="96" y="416"/>
                    <a:pt x="88" y="544"/>
                    <a:pt x="64" y="640"/>
                  </a:cubicBezTo>
                  <a:cubicBezTo>
                    <a:pt x="40" y="736"/>
                    <a:pt x="0" y="848"/>
                    <a:pt x="16" y="928"/>
                  </a:cubicBezTo>
                  <a:cubicBezTo>
                    <a:pt x="32" y="1008"/>
                    <a:pt x="120" y="1048"/>
                    <a:pt x="160" y="1120"/>
                  </a:cubicBezTo>
                  <a:cubicBezTo>
                    <a:pt x="200" y="1192"/>
                    <a:pt x="208" y="1296"/>
                    <a:pt x="256" y="1360"/>
                  </a:cubicBezTo>
                  <a:cubicBezTo>
                    <a:pt x="304" y="1424"/>
                    <a:pt x="368" y="1464"/>
                    <a:pt x="448" y="1504"/>
                  </a:cubicBezTo>
                  <a:cubicBezTo>
                    <a:pt x="528" y="1544"/>
                    <a:pt x="640" y="1568"/>
                    <a:pt x="736" y="1600"/>
                  </a:cubicBezTo>
                  <a:cubicBezTo>
                    <a:pt x="832" y="1632"/>
                    <a:pt x="928" y="1696"/>
                    <a:pt x="1024" y="1696"/>
                  </a:cubicBezTo>
                  <a:cubicBezTo>
                    <a:pt x="1120" y="1696"/>
                    <a:pt x="1216" y="1632"/>
                    <a:pt x="1312" y="1600"/>
                  </a:cubicBezTo>
                  <a:cubicBezTo>
                    <a:pt x="1408" y="1568"/>
                    <a:pt x="1536" y="1544"/>
                    <a:pt x="1600" y="1504"/>
                  </a:cubicBezTo>
                  <a:cubicBezTo>
                    <a:pt x="1664" y="1464"/>
                    <a:pt x="1680" y="1440"/>
                    <a:pt x="1696" y="1360"/>
                  </a:cubicBezTo>
                  <a:cubicBezTo>
                    <a:pt x="1712" y="1280"/>
                    <a:pt x="1688" y="1120"/>
                    <a:pt x="1696" y="1024"/>
                  </a:cubicBezTo>
                  <a:cubicBezTo>
                    <a:pt x="1704" y="928"/>
                    <a:pt x="1728" y="848"/>
                    <a:pt x="1744" y="784"/>
                  </a:cubicBezTo>
                  <a:cubicBezTo>
                    <a:pt x="1760" y="720"/>
                    <a:pt x="1776" y="704"/>
                    <a:pt x="1792" y="640"/>
                  </a:cubicBezTo>
                  <a:cubicBezTo>
                    <a:pt x="1808" y="576"/>
                    <a:pt x="1856" y="472"/>
                    <a:pt x="1840" y="400"/>
                  </a:cubicBezTo>
                  <a:cubicBezTo>
                    <a:pt x="1824" y="328"/>
                    <a:pt x="1752" y="248"/>
                    <a:pt x="1696" y="208"/>
                  </a:cubicBezTo>
                  <a:cubicBezTo>
                    <a:pt x="1640" y="168"/>
                    <a:pt x="1584" y="160"/>
                    <a:pt x="1504" y="160"/>
                  </a:cubicBezTo>
                  <a:cubicBezTo>
                    <a:pt x="1424" y="160"/>
                    <a:pt x="1288" y="224"/>
                    <a:pt x="1216" y="208"/>
                  </a:cubicBezTo>
                  <a:cubicBezTo>
                    <a:pt x="1144" y="192"/>
                    <a:pt x="1120" y="96"/>
                    <a:pt x="1072" y="64"/>
                  </a:cubicBezTo>
                  <a:cubicBezTo>
                    <a:pt x="1024" y="32"/>
                    <a:pt x="976" y="24"/>
                    <a:pt x="928" y="16"/>
                  </a:cubicBezTo>
                  <a:cubicBezTo>
                    <a:pt x="880" y="8"/>
                    <a:pt x="832" y="0"/>
                    <a:pt x="784" y="16"/>
                  </a:cubicBezTo>
                  <a:cubicBezTo>
                    <a:pt x="736" y="32"/>
                    <a:pt x="680" y="64"/>
                    <a:pt x="640" y="112"/>
                  </a:cubicBezTo>
                  <a:close/>
                </a:path>
              </a:pathLst>
            </a:custGeom>
            <a:gradFill rotWithShape="1">
              <a:gsLst>
                <a:gs pos="0">
                  <a:srgbClr val="ECE7F9"/>
                </a:gs>
                <a:gs pos="100000">
                  <a:srgbClr val="DED9EA"/>
                </a:gs>
              </a:gsLst>
              <a:path path="rect">
                <a:fillToRect l="50000" t="50000" r="50000" b="50000"/>
              </a:path>
            </a:gradFill>
            <a:ln w="12700">
              <a:solidFill>
                <a:schemeClr val="tx1"/>
              </a:solidFill>
              <a:round/>
              <a:headEnd/>
              <a:tailEnd/>
            </a:ln>
          </p:spPr>
          <p:txBody>
            <a:bodyPr/>
            <a:lstStyle/>
            <a:p>
              <a:endParaRPr lang="en-GB" dirty="0"/>
            </a:p>
          </p:txBody>
        </p:sp>
        <p:sp>
          <p:nvSpPr>
            <p:cNvPr id="33909" name="Oval 112"/>
            <p:cNvSpPr>
              <a:spLocks noChangeArrowheads="1"/>
            </p:cNvSpPr>
            <p:nvPr/>
          </p:nvSpPr>
          <p:spPr bwMode="auto">
            <a:xfrm>
              <a:off x="7162800" y="914400"/>
              <a:ext cx="685800" cy="304800"/>
            </a:xfrm>
            <a:prstGeom prst="ellipse">
              <a:avLst/>
            </a:prstGeom>
            <a:solidFill>
              <a:srgbClr val="FFCCFF"/>
            </a:solidFill>
            <a:ln w="12700">
              <a:solidFill>
                <a:schemeClr val="tx1"/>
              </a:solidFill>
              <a:round/>
              <a:headEnd/>
              <a:tailEnd/>
            </a:ln>
          </p:spPr>
          <p:txBody>
            <a:bodyPr wrap="none" anchor="ctr"/>
            <a:lstStyle/>
            <a:p>
              <a:endParaRPr lang="en-GB" dirty="0"/>
            </a:p>
          </p:txBody>
        </p:sp>
        <p:sp>
          <p:nvSpPr>
            <p:cNvPr id="33910" name="Oval 113"/>
            <p:cNvSpPr>
              <a:spLocks noChangeArrowheads="1"/>
            </p:cNvSpPr>
            <p:nvPr/>
          </p:nvSpPr>
          <p:spPr bwMode="auto">
            <a:xfrm rot="1722357">
              <a:off x="7580313" y="998538"/>
              <a:ext cx="685800" cy="457200"/>
            </a:xfrm>
            <a:prstGeom prst="ellipse">
              <a:avLst/>
            </a:prstGeom>
            <a:solidFill>
              <a:srgbClr val="FFCCFF"/>
            </a:solidFill>
            <a:ln w="12700">
              <a:solidFill>
                <a:schemeClr val="tx1"/>
              </a:solidFill>
              <a:round/>
              <a:headEnd/>
              <a:tailEnd/>
            </a:ln>
          </p:spPr>
          <p:txBody>
            <a:bodyPr wrap="none" anchor="ctr"/>
            <a:lstStyle/>
            <a:p>
              <a:endParaRPr lang="en-GB" dirty="0"/>
            </a:p>
          </p:txBody>
        </p:sp>
        <p:sp>
          <p:nvSpPr>
            <p:cNvPr id="33911" name="Oval 114"/>
            <p:cNvSpPr>
              <a:spLocks noChangeArrowheads="1"/>
            </p:cNvSpPr>
            <p:nvPr/>
          </p:nvSpPr>
          <p:spPr bwMode="auto">
            <a:xfrm rot="1722357">
              <a:off x="7124700" y="1209675"/>
              <a:ext cx="685800" cy="457200"/>
            </a:xfrm>
            <a:prstGeom prst="ellipse">
              <a:avLst/>
            </a:prstGeom>
            <a:solidFill>
              <a:srgbClr val="FFCCFF"/>
            </a:solidFill>
            <a:ln w="12700">
              <a:solidFill>
                <a:schemeClr val="tx1"/>
              </a:solidFill>
              <a:round/>
              <a:headEnd/>
              <a:tailEnd/>
            </a:ln>
          </p:spPr>
          <p:txBody>
            <a:bodyPr wrap="none" anchor="ctr"/>
            <a:lstStyle/>
            <a:p>
              <a:endParaRPr lang="en-GB" dirty="0"/>
            </a:p>
          </p:txBody>
        </p:sp>
        <p:sp>
          <p:nvSpPr>
            <p:cNvPr id="33912" name="Oval 115"/>
            <p:cNvSpPr>
              <a:spLocks noChangeArrowheads="1"/>
            </p:cNvSpPr>
            <p:nvPr/>
          </p:nvSpPr>
          <p:spPr bwMode="auto">
            <a:xfrm rot="1722357">
              <a:off x="7556500" y="1462088"/>
              <a:ext cx="439738" cy="457200"/>
            </a:xfrm>
            <a:prstGeom prst="ellipse">
              <a:avLst/>
            </a:prstGeom>
            <a:solidFill>
              <a:srgbClr val="FFCCFF"/>
            </a:solidFill>
            <a:ln w="12700">
              <a:solidFill>
                <a:schemeClr val="tx1"/>
              </a:solidFill>
              <a:round/>
              <a:headEnd/>
              <a:tailEnd/>
            </a:ln>
          </p:spPr>
          <p:txBody>
            <a:bodyPr wrap="none" anchor="ctr"/>
            <a:lstStyle/>
            <a:p>
              <a:endParaRPr lang="en-GB" dirty="0"/>
            </a:p>
          </p:txBody>
        </p:sp>
        <p:sp>
          <p:nvSpPr>
            <p:cNvPr id="33913" name="Oval 116"/>
            <p:cNvSpPr>
              <a:spLocks noChangeArrowheads="1"/>
            </p:cNvSpPr>
            <p:nvPr/>
          </p:nvSpPr>
          <p:spPr bwMode="auto">
            <a:xfrm rot="1722357">
              <a:off x="7696200" y="1828800"/>
              <a:ext cx="685800" cy="457200"/>
            </a:xfrm>
            <a:prstGeom prst="ellipse">
              <a:avLst/>
            </a:prstGeom>
            <a:solidFill>
              <a:srgbClr val="FFCCFF"/>
            </a:solidFill>
            <a:ln w="12700">
              <a:solidFill>
                <a:schemeClr val="tx1"/>
              </a:solidFill>
              <a:round/>
              <a:headEnd/>
              <a:tailEnd/>
            </a:ln>
          </p:spPr>
          <p:txBody>
            <a:bodyPr wrap="none" anchor="ctr"/>
            <a:lstStyle/>
            <a:p>
              <a:endParaRPr lang="en-GB" dirty="0"/>
            </a:p>
          </p:txBody>
        </p:sp>
        <p:sp>
          <p:nvSpPr>
            <p:cNvPr id="33914" name="Oval 117"/>
            <p:cNvSpPr>
              <a:spLocks noChangeArrowheads="1"/>
            </p:cNvSpPr>
            <p:nvPr/>
          </p:nvSpPr>
          <p:spPr bwMode="auto">
            <a:xfrm rot="1722357">
              <a:off x="7277100" y="2057400"/>
              <a:ext cx="685800" cy="457200"/>
            </a:xfrm>
            <a:prstGeom prst="ellipse">
              <a:avLst/>
            </a:prstGeom>
            <a:solidFill>
              <a:srgbClr val="FFCCFF"/>
            </a:solidFill>
            <a:ln w="12700">
              <a:solidFill>
                <a:schemeClr val="tx1"/>
              </a:solidFill>
              <a:round/>
              <a:headEnd/>
              <a:tailEnd/>
            </a:ln>
          </p:spPr>
          <p:txBody>
            <a:bodyPr wrap="none" anchor="ctr"/>
            <a:lstStyle/>
            <a:p>
              <a:endParaRPr lang="en-GB" dirty="0"/>
            </a:p>
          </p:txBody>
        </p:sp>
        <p:sp>
          <p:nvSpPr>
            <p:cNvPr id="33915" name="Oval 118"/>
            <p:cNvSpPr>
              <a:spLocks noChangeArrowheads="1"/>
            </p:cNvSpPr>
            <p:nvPr/>
          </p:nvSpPr>
          <p:spPr bwMode="auto">
            <a:xfrm rot="1722357">
              <a:off x="6934200" y="2209800"/>
              <a:ext cx="685800" cy="457200"/>
            </a:xfrm>
            <a:prstGeom prst="ellipse">
              <a:avLst/>
            </a:prstGeom>
            <a:solidFill>
              <a:srgbClr val="FFCCFF"/>
            </a:solidFill>
            <a:ln w="12700">
              <a:solidFill>
                <a:schemeClr val="tx1"/>
              </a:solidFill>
              <a:round/>
              <a:headEnd/>
              <a:tailEnd/>
            </a:ln>
          </p:spPr>
          <p:txBody>
            <a:bodyPr wrap="none" anchor="ctr"/>
            <a:lstStyle/>
            <a:p>
              <a:endParaRPr lang="en-GB" dirty="0"/>
            </a:p>
          </p:txBody>
        </p:sp>
        <p:sp>
          <p:nvSpPr>
            <p:cNvPr id="33916" name="Oval 119"/>
            <p:cNvSpPr>
              <a:spLocks noChangeArrowheads="1"/>
            </p:cNvSpPr>
            <p:nvPr/>
          </p:nvSpPr>
          <p:spPr bwMode="auto">
            <a:xfrm rot="1722357">
              <a:off x="6804025" y="1828800"/>
              <a:ext cx="457200" cy="457200"/>
            </a:xfrm>
            <a:prstGeom prst="ellipse">
              <a:avLst/>
            </a:prstGeom>
            <a:solidFill>
              <a:srgbClr val="FFCCFF"/>
            </a:solidFill>
            <a:ln w="12700">
              <a:solidFill>
                <a:schemeClr val="tx1"/>
              </a:solidFill>
              <a:round/>
              <a:headEnd/>
              <a:tailEnd/>
            </a:ln>
          </p:spPr>
          <p:txBody>
            <a:bodyPr wrap="none" anchor="ctr"/>
            <a:lstStyle/>
            <a:p>
              <a:endParaRPr lang="en-GB" dirty="0"/>
            </a:p>
          </p:txBody>
        </p:sp>
        <p:sp>
          <p:nvSpPr>
            <p:cNvPr id="33917" name="Text Box 120"/>
            <p:cNvSpPr txBox="1">
              <a:spLocks noChangeArrowheads="1"/>
            </p:cNvSpPr>
            <p:nvPr/>
          </p:nvSpPr>
          <p:spPr bwMode="auto">
            <a:xfrm>
              <a:off x="6847393" y="488821"/>
              <a:ext cx="1882411" cy="429745"/>
            </a:xfrm>
            <a:prstGeom prst="rect">
              <a:avLst/>
            </a:prstGeom>
            <a:noFill/>
            <a:ln w="9525">
              <a:noFill/>
              <a:miter lim="800000"/>
              <a:headEnd/>
              <a:tailEnd/>
            </a:ln>
          </p:spPr>
          <p:txBody>
            <a:bodyPr wrap="square">
              <a:spAutoFit/>
            </a:bodyPr>
            <a:lstStyle/>
            <a:p>
              <a:pPr algn="ctr"/>
              <a:r>
                <a:rPr lang="en-US" sz="1600" dirty="0">
                  <a:solidFill>
                    <a:srgbClr val="000000"/>
                  </a:solidFill>
                  <a:latin typeface="+mn-lt"/>
                  <a:ea typeface="MS PGothic" pitchFamily="34" charset="-128"/>
                </a:rPr>
                <a:t>Megakaryocyte</a:t>
              </a:r>
            </a:p>
          </p:txBody>
        </p:sp>
        <p:sp>
          <p:nvSpPr>
            <p:cNvPr id="33918" name="Text Box 121"/>
            <p:cNvSpPr txBox="1">
              <a:spLocks noChangeArrowheads="1"/>
            </p:cNvSpPr>
            <p:nvPr/>
          </p:nvSpPr>
          <p:spPr bwMode="auto">
            <a:xfrm>
              <a:off x="2590800" y="501650"/>
              <a:ext cx="962535" cy="429745"/>
            </a:xfrm>
            <a:prstGeom prst="rect">
              <a:avLst/>
            </a:prstGeom>
            <a:noFill/>
            <a:ln w="9525">
              <a:noFill/>
              <a:miter lim="800000"/>
              <a:headEnd/>
              <a:tailEnd/>
            </a:ln>
          </p:spPr>
          <p:txBody>
            <a:bodyPr wrap="square">
              <a:spAutoFit/>
            </a:bodyPr>
            <a:lstStyle/>
            <a:p>
              <a:pPr algn="ctr"/>
              <a:r>
                <a:rPr lang="en-US" sz="1600" dirty="0" smtClean="0">
                  <a:solidFill>
                    <a:srgbClr val="000000"/>
                  </a:solidFill>
                  <a:latin typeface="+mn-lt"/>
                  <a:ea typeface="MS PGothic" pitchFamily="34" charset="-128"/>
                </a:rPr>
                <a:t>Tc cell</a:t>
              </a:r>
              <a:endParaRPr lang="en-US" sz="1600" dirty="0">
                <a:solidFill>
                  <a:srgbClr val="000000"/>
                </a:solidFill>
                <a:latin typeface="+mn-lt"/>
                <a:ea typeface="MS PGothic" pitchFamily="34" charset="-128"/>
              </a:endParaRPr>
            </a:p>
          </p:txBody>
        </p:sp>
        <p:sp>
          <p:nvSpPr>
            <p:cNvPr id="33919" name="AutoShape 122"/>
            <p:cNvSpPr>
              <a:spLocks noChangeArrowheads="1"/>
            </p:cNvSpPr>
            <p:nvPr/>
          </p:nvSpPr>
          <p:spPr bwMode="auto">
            <a:xfrm rot="3387141">
              <a:off x="3521869" y="1464469"/>
              <a:ext cx="546100" cy="182562"/>
            </a:xfrm>
            <a:prstGeom prst="rightArrow">
              <a:avLst>
                <a:gd name="adj1" fmla="val 50000"/>
                <a:gd name="adj2" fmla="val 74783"/>
              </a:avLst>
            </a:prstGeom>
            <a:solidFill>
              <a:schemeClr val="accent1"/>
            </a:solidFill>
            <a:ln w="9525">
              <a:solidFill>
                <a:srgbClr val="000000"/>
              </a:solidFill>
              <a:miter lim="800000"/>
              <a:headEnd/>
              <a:tailEnd/>
            </a:ln>
          </p:spPr>
          <p:txBody>
            <a:bodyPr wrap="none" anchor="ctr"/>
            <a:lstStyle/>
            <a:p>
              <a:endParaRPr lang="en-GB" dirty="0"/>
            </a:p>
          </p:txBody>
        </p:sp>
        <p:sp>
          <p:nvSpPr>
            <p:cNvPr id="33920" name="Arc 123"/>
            <p:cNvSpPr>
              <a:spLocks/>
            </p:cNvSpPr>
            <p:nvPr/>
          </p:nvSpPr>
          <p:spPr bwMode="auto">
            <a:xfrm rot="-7173742" flipH="1" flipV="1">
              <a:off x="1952625" y="4189413"/>
              <a:ext cx="381000" cy="457200"/>
            </a:xfrm>
            <a:custGeom>
              <a:avLst/>
              <a:gdLst>
                <a:gd name="T0" fmla="*/ 0 w 21600"/>
                <a:gd name="T1" fmla="*/ 0 h 24155"/>
                <a:gd name="T2" fmla="*/ 2147483647 w 21600"/>
                <a:gd name="T3" fmla="*/ 2147483647 h 24155"/>
                <a:gd name="T4" fmla="*/ 0 w 21600"/>
                <a:gd name="T5" fmla="*/ 2147483647 h 24155"/>
                <a:gd name="T6" fmla="*/ 0 60000 65536"/>
                <a:gd name="T7" fmla="*/ 0 60000 65536"/>
                <a:gd name="T8" fmla="*/ 0 60000 65536"/>
                <a:gd name="T9" fmla="*/ 0 w 21600"/>
                <a:gd name="T10" fmla="*/ 0 h 24155"/>
                <a:gd name="T11" fmla="*/ 21600 w 21600"/>
                <a:gd name="T12" fmla="*/ 24155 h 24155"/>
              </a:gdLst>
              <a:ahLst/>
              <a:cxnLst>
                <a:cxn ang="T6">
                  <a:pos x="T0" y="T1"/>
                </a:cxn>
                <a:cxn ang="T7">
                  <a:pos x="T2" y="T3"/>
                </a:cxn>
                <a:cxn ang="T8">
                  <a:pos x="T4" y="T5"/>
                </a:cxn>
              </a:cxnLst>
              <a:rect l="T9" t="T10" r="T11" b="T12"/>
              <a:pathLst>
                <a:path w="21600" h="24155" fill="none" extrusionOk="0">
                  <a:moveTo>
                    <a:pt x="-1" y="0"/>
                  </a:moveTo>
                  <a:cubicBezTo>
                    <a:pt x="11929" y="0"/>
                    <a:pt x="21600" y="9670"/>
                    <a:pt x="21600" y="21600"/>
                  </a:cubicBezTo>
                  <a:cubicBezTo>
                    <a:pt x="21600" y="22453"/>
                    <a:pt x="21549" y="23307"/>
                    <a:pt x="21448" y="24155"/>
                  </a:cubicBezTo>
                </a:path>
                <a:path w="21600" h="24155" stroke="0" extrusionOk="0">
                  <a:moveTo>
                    <a:pt x="-1" y="0"/>
                  </a:moveTo>
                  <a:cubicBezTo>
                    <a:pt x="11929" y="0"/>
                    <a:pt x="21600" y="9670"/>
                    <a:pt x="21600" y="21600"/>
                  </a:cubicBezTo>
                  <a:cubicBezTo>
                    <a:pt x="21600" y="22453"/>
                    <a:pt x="21549" y="23307"/>
                    <a:pt x="21448" y="24155"/>
                  </a:cubicBezTo>
                  <a:lnTo>
                    <a:pt x="0" y="21600"/>
                  </a:lnTo>
                  <a:close/>
                </a:path>
              </a:pathLst>
            </a:custGeom>
            <a:noFill/>
            <a:ln w="19050">
              <a:solidFill>
                <a:schemeClr val="tx1"/>
              </a:solidFill>
              <a:prstDash val="dash"/>
              <a:round/>
              <a:headEnd/>
              <a:tailEnd type="triangle" w="med" len="med"/>
            </a:ln>
          </p:spPr>
          <p:txBody>
            <a:bodyPr wrap="none" anchor="ctr"/>
            <a:lstStyle/>
            <a:p>
              <a:endParaRPr lang="en-GB" dirty="0"/>
            </a:p>
          </p:txBody>
        </p:sp>
        <p:sp>
          <p:nvSpPr>
            <p:cNvPr id="33921" name="AutoShape 124"/>
            <p:cNvSpPr>
              <a:spLocks noChangeArrowheads="1"/>
            </p:cNvSpPr>
            <p:nvPr/>
          </p:nvSpPr>
          <p:spPr bwMode="auto">
            <a:xfrm rot="-2064374">
              <a:off x="1812925" y="4572000"/>
              <a:ext cx="92075" cy="92075"/>
            </a:xfrm>
            <a:prstGeom prst="sun">
              <a:avLst>
                <a:gd name="adj" fmla="val 25000"/>
              </a:avLst>
            </a:prstGeom>
            <a:solidFill>
              <a:schemeClr val="accent1"/>
            </a:solidFill>
            <a:ln w="9525">
              <a:solidFill>
                <a:schemeClr val="tx1"/>
              </a:solidFill>
              <a:miter lim="800000"/>
              <a:headEnd/>
              <a:tailEnd/>
            </a:ln>
          </p:spPr>
          <p:txBody>
            <a:bodyPr wrap="none" anchor="ctr"/>
            <a:lstStyle/>
            <a:p>
              <a:endParaRPr lang="en-GB" dirty="0"/>
            </a:p>
          </p:txBody>
        </p:sp>
        <p:sp>
          <p:nvSpPr>
            <p:cNvPr id="33922" name="AutoShape 125"/>
            <p:cNvSpPr>
              <a:spLocks noChangeArrowheads="1"/>
            </p:cNvSpPr>
            <p:nvPr/>
          </p:nvSpPr>
          <p:spPr bwMode="auto">
            <a:xfrm rot="-2064374">
              <a:off x="1660525" y="4784725"/>
              <a:ext cx="92075" cy="92075"/>
            </a:xfrm>
            <a:prstGeom prst="sun">
              <a:avLst>
                <a:gd name="adj" fmla="val 25000"/>
              </a:avLst>
            </a:prstGeom>
            <a:solidFill>
              <a:schemeClr val="accent1"/>
            </a:solidFill>
            <a:ln w="9525">
              <a:solidFill>
                <a:schemeClr val="tx1"/>
              </a:solidFill>
              <a:miter lim="800000"/>
              <a:headEnd/>
              <a:tailEnd/>
            </a:ln>
          </p:spPr>
          <p:txBody>
            <a:bodyPr wrap="none" anchor="ctr"/>
            <a:lstStyle/>
            <a:p>
              <a:endParaRPr lang="en-GB" dirty="0"/>
            </a:p>
          </p:txBody>
        </p:sp>
        <p:sp>
          <p:nvSpPr>
            <p:cNvPr id="33923" name="AutoShape 126"/>
            <p:cNvSpPr>
              <a:spLocks noChangeArrowheads="1"/>
            </p:cNvSpPr>
            <p:nvPr/>
          </p:nvSpPr>
          <p:spPr bwMode="auto">
            <a:xfrm rot="-2064374">
              <a:off x="1889125" y="4724400"/>
              <a:ext cx="92075" cy="92075"/>
            </a:xfrm>
            <a:prstGeom prst="sun">
              <a:avLst>
                <a:gd name="adj" fmla="val 25000"/>
              </a:avLst>
            </a:prstGeom>
            <a:solidFill>
              <a:schemeClr val="accent1"/>
            </a:solidFill>
            <a:ln w="9525">
              <a:solidFill>
                <a:schemeClr val="tx1"/>
              </a:solidFill>
              <a:miter lim="800000"/>
              <a:headEnd/>
              <a:tailEnd/>
            </a:ln>
          </p:spPr>
          <p:txBody>
            <a:bodyPr wrap="none" anchor="ctr"/>
            <a:lstStyle/>
            <a:p>
              <a:endParaRPr lang="en-GB" dirty="0"/>
            </a:p>
          </p:txBody>
        </p:sp>
        <p:sp>
          <p:nvSpPr>
            <p:cNvPr id="33924" name="AutoShape 127"/>
            <p:cNvSpPr>
              <a:spLocks noChangeArrowheads="1"/>
            </p:cNvSpPr>
            <p:nvPr/>
          </p:nvSpPr>
          <p:spPr bwMode="auto">
            <a:xfrm rot="-2064374">
              <a:off x="1584325" y="4632325"/>
              <a:ext cx="92075" cy="92075"/>
            </a:xfrm>
            <a:prstGeom prst="sun">
              <a:avLst>
                <a:gd name="adj" fmla="val 25000"/>
              </a:avLst>
            </a:prstGeom>
            <a:solidFill>
              <a:schemeClr val="accent1"/>
            </a:solidFill>
            <a:ln w="9525">
              <a:solidFill>
                <a:schemeClr val="tx1"/>
              </a:solidFill>
              <a:miter lim="800000"/>
              <a:headEnd/>
              <a:tailEnd/>
            </a:ln>
          </p:spPr>
          <p:txBody>
            <a:bodyPr wrap="none" anchor="ctr"/>
            <a:lstStyle/>
            <a:p>
              <a:endParaRPr lang="en-GB" dirty="0"/>
            </a:p>
          </p:txBody>
        </p:sp>
        <p:sp>
          <p:nvSpPr>
            <p:cNvPr id="33925" name="Text Box 128"/>
            <p:cNvSpPr txBox="1">
              <a:spLocks noChangeArrowheads="1"/>
            </p:cNvSpPr>
            <p:nvPr/>
          </p:nvSpPr>
          <p:spPr bwMode="auto">
            <a:xfrm>
              <a:off x="578945" y="4579251"/>
              <a:ext cx="1143000" cy="586017"/>
            </a:xfrm>
            <a:prstGeom prst="rect">
              <a:avLst/>
            </a:prstGeom>
            <a:noFill/>
            <a:ln w="9525">
              <a:noFill/>
              <a:miter lim="800000"/>
              <a:headEnd/>
              <a:tailEnd/>
            </a:ln>
          </p:spPr>
          <p:txBody>
            <a:bodyPr>
              <a:spAutoFit/>
            </a:bodyPr>
            <a:lstStyle/>
            <a:p>
              <a:pPr algn="ctr"/>
              <a:r>
                <a:rPr lang="en-US" sz="1200" b="1" dirty="0">
                  <a:solidFill>
                    <a:srgbClr val="000000"/>
                  </a:solidFill>
                  <a:latin typeface="+mn-lt"/>
                  <a:ea typeface="MS PGothic" pitchFamily="34" charset="-128"/>
                </a:rPr>
                <a:t>Epitope spreading</a:t>
              </a:r>
            </a:p>
          </p:txBody>
        </p:sp>
        <p:sp>
          <p:nvSpPr>
            <p:cNvPr id="33926" name="Text Box 129"/>
            <p:cNvSpPr txBox="1">
              <a:spLocks noChangeArrowheads="1"/>
            </p:cNvSpPr>
            <p:nvPr/>
          </p:nvSpPr>
          <p:spPr bwMode="auto">
            <a:xfrm>
              <a:off x="2286000" y="3733800"/>
              <a:ext cx="1592440" cy="664152"/>
            </a:xfrm>
            <a:prstGeom prst="rect">
              <a:avLst/>
            </a:prstGeom>
            <a:noFill/>
            <a:ln w="9525">
              <a:noFill/>
              <a:miter lim="800000"/>
              <a:headEnd/>
              <a:tailEnd/>
            </a:ln>
          </p:spPr>
          <p:txBody>
            <a:bodyPr wrap="square">
              <a:spAutoFit/>
            </a:bodyPr>
            <a:lstStyle/>
            <a:p>
              <a:r>
                <a:rPr lang="en-US" sz="1400" dirty="0">
                  <a:solidFill>
                    <a:srgbClr val="000000"/>
                  </a:solidFill>
                  <a:latin typeface="+mn-lt"/>
                  <a:ea typeface="MS PGothic" pitchFamily="34" charset="-128"/>
                </a:rPr>
                <a:t>Platelet</a:t>
              </a:r>
            </a:p>
            <a:p>
              <a:r>
                <a:rPr lang="en-US" sz="1400" dirty="0">
                  <a:solidFill>
                    <a:srgbClr val="000000"/>
                  </a:solidFill>
                  <a:latin typeface="+mn-lt"/>
                  <a:ea typeface="MS PGothic" pitchFamily="34" charset="-128"/>
                </a:rPr>
                <a:t>phagocytosis</a:t>
              </a:r>
            </a:p>
          </p:txBody>
        </p:sp>
        <p:sp>
          <p:nvSpPr>
            <p:cNvPr id="33927" name="AutoShape 130"/>
            <p:cNvSpPr>
              <a:spLocks noChangeArrowheads="1"/>
            </p:cNvSpPr>
            <p:nvPr/>
          </p:nvSpPr>
          <p:spPr bwMode="auto">
            <a:xfrm rot="3751534">
              <a:off x="1113632" y="3369468"/>
              <a:ext cx="546100" cy="182563"/>
            </a:xfrm>
            <a:prstGeom prst="rightArrow">
              <a:avLst>
                <a:gd name="adj1" fmla="val 50000"/>
                <a:gd name="adj2" fmla="val 74782"/>
              </a:avLst>
            </a:prstGeom>
            <a:solidFill>
              <a:schemeClr val="accent1"/>
            </a:solidFill>
            <a:ln w="9525">
              <a:solidFill>
                <a:srgbClr val="000000"/>
              </a:solidFill>
              <a:miter lim="800000"/>
              <a:headEnd/>
              <a:tailEnd/>
            </a:ln>
          </p:spPr>
          <p:txBody>
            <a:bodyPr wrap="none" anchor="ctr"/>
            <a:lstStyle/>
            <a:p>
              <a:endParaRPr lang="en-GB" dirty="0"/>
            </a:p>
          </p:txBody>
        </p:sp>
        <p:sp>
          <p:nvSpPr>
            <p:cNvPr id="33928" name="AutoShape 131"/>
            <p:cNvSpPr>
              <a:spLocks noChangeArrowheads="1"/>
            </p:cNvSpPr>
            <p:nvPr/>
          </p:nvSpPr>
          <p:spPr bwMode="auto">
            <a:xfrm rot="-7260253">
              <a:off x="4329907" y="3232943"/>
              <a:ext cx="514350" cy="182563"/>
            </a:xfrm>
            <a:prstGeom prst="rightArrow">
              <a:avLst>
                <a:gd name="adj1" fmla="val 50000"/>
                <a:gd name="adj2" fmla="val 70435"/>
              </a:avLst>
            </a:prstGeom>
            <a:solidFill>
              <a:schemeClr val="accent1"/>
            </a:solidFill>
            <a:ln w="9525">
              <a:solidFill>
                <a:srgbClr val="000000"/>
              </a:solidFill>
              <a:miter lim="800000"/>
              <a:headEnd/>
              <a:tailEnd/>
            </a:ln>
          </p:spPr>
          <p:txBody>
            <a:bodyPr wrap="none" anchor="ctr"/>
            <a:lstStyle/>
            <a:p>
              <a:endParaRPr lang="en-GB" dirty="0"/>
            </a:p>
          </p:txBody>
        </p:sp>
        <p:sp>
          <p:nvSpPr>
            <p:cNvPr id="33929" name="AutoShape 132"/>
            <p:cNvSpPr>
              <a:spLocks noChangeArrowheads="1"/>
            </p:cNvSpPr>
            <p:nvPr/>
          </p:nvSpPr>
          <p:spPr bwMode="auto">
            <a:xfrm>
              <a:off x="4495800" y="1600200"/>
              <a:ext cx="339725" cy="311150"/>
            </a:xfrm>
            <a:prstGeom prst="irregularSeal1">
              <a:avLst/>
            </a:prstGeom>
            <a:solidFill>
              <a:srgbClr val="E4D5F7"/>
            </a:solidFill>
            <a:ln w="9525">
              <a:solidFill>
                <a:srgbClr val="000000"/>
              </a:solidFill>
              <a:miter lim="800000"/>
              <a:headEnd/>
              <a:tailEnd/>
            </a:ln>
          </p:spPr>
          <p:txBody>
            <a:bodyPr wrap="none" anchor="ctr"/>
            <a:lstStyle/>
            <a:p>
              <a:endParaRPr lang="en-GB" dirty="0"/>
            </a:p>
          </p:txBody>
        </p:sp>
        <p:sp>
          <p:nvSpPr>
            <p:cNvPr id="33930" name="Text Box 133"/>
            <p:cNvSpPr txBox="1">
              <a:spLocks noChangeArrowheads="1"/>
            </p:cNvSpPr>
            <p:nvPr/>
          </p:nvSpPr>
          <p:spPr bwMode="auto">
            <a:xfrm>
              <a:off x="4410075" y="1416050"/>
              <a:ext cx="533400" cy="641350"/>
            </a:xfrm>
            <a:prstGeom prst="rect">
              <a:avLst/>
            </a:prstGeom>
            <a:noFill/>
            <a:ln w="9525">
              <a:noFill/>
              <a:miter lim="800000"/>
              <a:headEnd/>
              <a:tailEnd/>
            </a:ln>
          </p:spPr>
          <p:txBody>
            <a:bodyPr>
              <a:spAutoFit/>
            </a:bodyPr>
            <a:lstStyle/>
            <a:p>
              <a:pPr algn="ctr" eaLnBrk="0" hangingPunct="0">
                <a:spcBef>
                  <a:spcPct val="50000"/>
                </a:spcBef>
              </a:pPr>
              <a:r>
                <a:rPr lang="it-IT" sz="3600">
                  <a:solidFill>
                    <a:srgbClr val="FF0000"/>
                  </a:solidFill>
                  <a:ea typeface="MS PGothic" pitchFamily="34" charset="-128"/>
                </a:rPr>
                <a:t>X</a:t>
              </a:r>
            </a:p>
          </p:txBody>
        </p:sp>
        <p:sp>
          <p:nvSpPr>
            <p:cNvPr id="33931" name="Text Box 134"/>
            <p:cNvSpPr txBox="1">
              <a:spLocks noChangeArrowheads="1"/>
            </p:cNvSpPr>
            <p:nvPr/>
          </p:nvSpPr>
          <p:spPr bwMode="auto">
            <a:xfrm>
              <a:off x="4419600" y="2057400"/>
              <a:ext cx="533400" cy="641350"/>
            </a:xfrm>
            <a:prstGeom prst="rect">
              <a:avLst/>
            </a:prstGeom>
            <a:noFill/>
            <a:ln w="9525">
              <a:noFill/>
              <a:miter lim="800000"/>
              <a:headEnd/>
              <a:tailEnd/>
            </a:ln>
          </p:spPr>
          <p:txBody>
            <a:bodyPr>
              <a:spAutoFit/>
            </a:bodyPr>
            <a:lstStyle/>
            <a:p>
              <a:pPr algn="ctr" eaLnBrk="0" hangingPunct="0">
                <a:spcBef>
                  <a:spcPct val="50000"/>
                </a:spcBef>
              </a:pPr>
              <a:r>
                <a:rPr lang="it-IT" sz="3600">
                  <a:solidFill>
                    <a:srgbClr val="FF0000"/>
                  </a:solidFill>
                  <a:ea typeface="MS PGothic" pitchFamily="34" charset="-128"/>
                </a:rPr>
                <a:t>X</a:t>
              </a:r>
            </a:p>
          </p:txBody>
        </p:sp>
        <p:sp>
          <p:nvSpPr>
            <p:cNvPr id="33932" name="Text Box 135"/>
            <p:cNvSpPr txBox="1">
              <a:spLocks noChangeArrowheads="1"/>
            </p:cNvSpPr>
            <p:nvPr/>
          </p:nvSpPr>
          <p:spPr bwMode="auto">
            <a:xfrm>
              <a:off x="3886200" y="1797050"/>
              <a:ext cx="533400" cy="641350"/>
            </a:xfrm>
            <a:prstGeom prst="rect">
              <a:avLst/>
            </a:prstGeom>
            <a:noFill/>
            <a:ln w="9525">
              <a:noFill/>
              <a:miter lim="800000"/>
              <a:headEnd/>
              <a:tailEnd/>
            </a:ln>
          </p:spPr>
          <p:txBody>
            <a:bodyPr>
              <a:spAutoFit/>
            </a:bodyPr>
            <a:lstStyle/>
            <a:p>
              <a:pPr algn="ctr" eaLnBrk="0" hangingPunct="0">
                <a:spcBef>
                  <a:spcPct val="50000"/>
                </a:spcBef>
              </a:pPr>
              <a:r>
                <a:rPr lang="it-IT" sz="3600">
                  <a:solidFill>
                    <a:srgbClr val="FF0000"/>
                  </a:solidFill>
                  <a:ea typeface="MS PGothic" pitchFamily="34" charset="-128"/>
                </a:rPr>
                <a:t>X</a:t>
              </a:r>
            </a:p>
          </p:txBody>
        </p:sp>
        <p:sp>
          <p:nvSpPr>
            <p:cNvPr id="33933" name="Rectangle 136"/>
            <p:cNvSpPr>
              <a:spLocks noChangeArrowheads="1"/>
            </p:cNvSpPr>
            <p:nvPr/>
          </p:nvSpPr>
          <p:spPr bwMode="auto">
            <a:xfrm rot="1062299">
              <a:off x="6537325" y="2524125"/>
              <a:ext cx="254000" cy="457200"/>
            </a:xfrm>
            <a:prstGeom prst="rect">
              <a:avLst/>
            </a:prstGeom>
            <a:noFill/>
            <a:ln w="9525">
              <a:noFill/>
              <a:miter lim="800000"/>
              <a:headEnd/>
              <a:tailEnd/>
            </a:ln>
          </p:spPr>
          <p:txBody>
            <a:bodyPr wrap="none" lIns="0" tIns="0" rIns="0" bIns="0">
              <a:spAutoFit/>
            </a:bodyPr>
            <a:lstStyle/>
            <a:p>
              <a:r>
                <a:rPr lang="en-US" sz="3000" b="1" dirty="0">
                  <a:solidFill>
                    <a:srgbClr val="990000"/>
                  </a:solidFill>
                  <a:latin typeface="Arial Rounded MT Bold" pitchFamily="34" charset="0"/>
                  <a:ea typeface="MS PGothic" pitchFamily="34" charset="-128"/>
                </a:rPr>
                <a:t>Y</a:t>
              </a:r>
              <a:endParaRPr lang="en-US" sz="3200" dirty="0">
                <a:solidFill>
                  <a:srgbClr val="990000"/>
                </a:solidFill>
                <a:ea typeface="MS PGothic" pitchFamily="34" charset="-128"/>
              </a:endParaRPr>
            </a:p>
          </p:txBody>
        </p:sp>
        <p:sp>
          <p:nvSpPr>
            <p:cNvPr id="33934" name="AutoShape 137"/>
            <p:cNvSpPr>
              <a:spLocks noChangeArrowheads="1"/>
            </p:cNvSpPr>
            <p:nvPr/>
          </p:nvSpPr>
          <p:spPr bwMode="auto">
            <a:xfrm rot="-2064374">
              <a:off x="1736725" y="4708525"/>
              <a:ext cx="92075" cy="92075"/>
            </a:xfrm>
            <a:prstGeom prst="sun">
              <a:avLst>
                <a:gd name="adj" fmla="val 25000"/>
              </a:avLst>
            </a:prstGeom>
            <a:solidFill>
              <a:schemeClr val="accent1"/>
            </a:solidFill>
            <a:ln w="9525">
              <a:solidFill>
                <a:schemeClr val="tx1"/>
              </a:solidFill>
              <a:miter lim="800000"/>
              <a:headEnd/>
              <a:tailEnd/>
            </a:ln>
          </p:spPr>
          <p:txBody>
            <a:bodyPr wrap="none" anchor="ctr"/>
            <a:lstStyle/>
            <a:p>
              <a:endParaRPr lang="en-GB" dirty="0"/>
            </a:p>
          </p:txBody>
        </p:sp>
        <p:sp>
          <p:nvSpPr>
            <p:cNvPr id="33935" name="AutoShape 138"/>
            <p:cNvSpPr>
              <a:spLocks noChangeArrowheads="1"/>
            </p:cNvSpPr>
            <p:nvPr/>
          </p:nvSpPr>
          <p:spPr bwMode="auto">
            <a:xfrm rot="-2064374">
              <a:off x="1524000" y="4495800"/>
              <a:ext cx="92075" cy="92075"/>
            </a:xfrm>
            <a:prstGeom prst="sun">
              <a:avLst>
                <a:gd name="adj" fmla="val 25000"/>
              </a:avLst>
            </a:prstGeom>
            <a:solidFill>
              <a:schemeClr val="accent1"/>
            </a:solidFill>
            <a:ln w="9525">
              <a:solidFill>
                <a:schemeClr val="tx1"/>
              </a:solidFill>
              <a:miter lim="800000"/>
              <a:headEnd/>
              <a:tailEnd/>
            </a:ln>
          </p:spPr>
          <p:txBody>
            <a:bodyPr wrap="none" anchor="ctr"/>
            <a:lstStyle/>
            <a:p>
              <a:endParaRPr lang="en-GB" dirty="0"/>
            </a:p>
          </p:txBody>
        </p:sp>
        <p:sp>
          <p:nvSpPr>
            <p:cNvPr id="33936" name="AutoShape 139"/>
            <p:cNvSpPr>
              <a:spLocks noChangeArrowheads="1"/>
            </p:cNvSpPr>
            <p:nvPr/>
          </p:nvSpPr>
          <p:spPr bwMode="auto">
            <a:xfrm rot="-2064374">
              <a:off x="1889125" y="4860925"/>
              <a:ext cx="92075" cy="92075"/>
            </a:xfrm>
            <a:prstGeom prst="sun">
              <a:avLst>
                <a:gd name="adj" fmla="val 25000"/>
              </a:avLst>
            </a:prstGeom>
            <a:solidFill>
              <a:schemeClr val="accent1"/>
            </a:solidFill>
            <a:ln w="9525">
              <a:solidFill>
                <a:schemeClr val="tx1"/>
              </a:solidFill>
              <a:miter lim="800000"/>
              <a:headEnd/>
              <a:tailEnd/>
            </a:ln>
          </p:spPr>
          <p:txBody>
            <a:bodyPr wrap="none" anchor="ctr"/>
            <a:lstStyle/>
            <a:p>
              <a:endParaRPr lang="en-GB" dirty="0"/>
            </a:p>
          </p:txBody>
        </p:sp>
        <p:sp>
          <p:nvSpPr>
            <p:cNvPr id="33937" name="AutoShape 140"/>
            <p:cNvSpPr>
              <a:spLocks noChangeArrowheads="1"/>
            </p:cNvSpPr>
            <p:nvPr/>
          </p:nvSpPr>
          <p:spPr bwMode="auto">
            <a:xfrm rot="-2064374">
              <a:off x="1755775" y="4851400"/>
              <a:ext cx="92075" cy="92075"/>
            </a:xfrm>
            <a:prstGeom prst="sun">
              <a:avLst>
                <a:gd name="adj" fmla="val 25000"/>
              </a:avLst>
            </a:prstGeom>
            <a:solidFill>
              <a:schemeClr val="accent1"/>
            </a:solidFill>
            <a:ln w="9525">
              <a:solidFill>
                <a:schemeClr val="tx1"/>
              </a:solidFill>
              <a:miter lim="800000"/>
              <a:headEnd/>
              <a:tailEnd/>
            </a:ln>
          </p:spPr>
          <p:txBody>
            <a:bodyPr wrap="none" anchor="ctr"/>
            <a:lstStyle/>
            <a:p>
              <a:endParaRPr lang="en-GB" dirty="0"/>
            </a:p>
          </p:txBody>
        </p:sp>
        <p:sp>
          <p:nvSpPr>
            <p:cNvPr id="33938" name="Line 141"/>
            <p:cNvSpPr>
              <a:spLocks noChangeShapeType="1"/>
            </p:cNvSpPr>
            <p:nvPr/>
          </p:nvSpPr>
          <p:spPr bwMode="auto">
            <a:xfrm>
              <a:off x="2133600" y="5029200"/>
              <a:ext cx="533400" cy="457200"/>
            </a:xfrm>
            <a:prstGeom prst="line">
              <a:avLst/>
            </a:prstGeom>
            <a:noFill/>
            <a:ln w="19050">
              <a:solidFill>
                <a:schemeClr val="tx1"/>
              </a:solidFill>
              <a:prstDash val="dash"/>
              <a:round/>
              <a:headEnd/>
              <a:tailEnd type="triangle" w="med" len="med"/>
            </a:ln>
          </p:spPr>
          <p:txBody>
            <a:bodyPr/>
            <a:lstStyle/>
            <a:p>
              <a:endParaRPr lang="en-GB" dirty="0"/>
            </a:p>
          </p:txBody>
        </p:sp>
        <p:sp>
          <p:nvSpPr>
            <p:cNvPr id="33939" name="Rectangle 142"/>
            <p:cNvSpPr>
              <a:spLocks noChangeArrowheads="1"/>
            </p:cNvSpPr>
            <p:nvPr/>
          </p:nvSpPr>
          <p:spPr bwMode="auto">
            <a:xfrm rot="1062299">
              <a:off x="6832600" y="2638425"/>
              <a:ext cx="254000" cy="457200"/>
            </a:xfrm>
            <a:prstGeom prst="rect">
              <a:avLst/>
            </a:prstGeom>
            <a:noFill/>
            <a:ln w="9525">
              <a:noFill/>
              <a:miter lim="800000"/>
              <a:headEnd/>
              <a:tailEnd/>
            </a:ln>
          </p:spPr>
          <p:txBody>
            <a:bodyPr wrap="none" lIns="0" tIns="0" rIns="0" bIns="0">
              <a:spAutoFit/>
            </a:bodyPr>
            <a:lstStyle/>
            <a:p>
              <a:r>
                <a:rPr lang="en-US" sz="3000" b="1" dirty="0">
                  <a:solidFill>
                    <a:srgbClr val="990000"/>
                  </a:solidFill>
                  <a:latin typeface="Arial Rounded MT Bold" pitchFamily="34" charset="0"/>
                  <a:ea typeface="MS PGothic" pitchFamily="34" charset="-128"/>
                </a:rPr>
                <a:t>Y</a:t>
              </a:r>
              <a:endParaRPr lang="en-US" sz="3200" dirty="0">
                <a:solidFill>
                  <a:srgbClr val="990000"/>
                </a:solidFill>
                <a:ea typeface="MS PGothic" pitchFamily="34" charset="-128"/>
              </a:endParaRPr>
            </a:p>
          </p:txBody>
        </p:sp>
        <p:sp>
          <p:nvSpPr>
            <p:cNvPr id="33940" name="Rectangle 143"/>
            <p:cNvSpPr>
              <a:spLocks noChangeArrowheads="1"/>
            </p:cNvSpPr>
            <p:nvPr/>
          </p:nvSpPr>
          <p:spPr bwMode="auto">
            <a:xfrm rot="1062299">
              <a:off x="7127875" y="2743200"/>
              <a:ext cx="254000" cy="457200"/>
            </a:xfrm>
            <a:prstGeom prst="rect">
              <a:avLst/>
            </a:prstGeom>
            <a:noFill/>
            <a:ln w="9525">
              <a:noFill/>
              <a:miter lim="800000"/>
              <a:headEnd/>
              <a:tailEnd/>
            </a:ln>
          </p:spPr>
          <p:txBody>
            <a:bodyPr wrap="none" lIns="0" tIns="0" rIns="0" bIns="0">
              <a:spAutoFit/>
            </a:bodyPr>
            <a:lstStyle/>
            <a:p>
              <a:r>
                <a:rPr lang="en-US" sz="3000" b="1" dirty="0">
                  <a:solidFill>
                    <a:srgbClr val="990000"/>
                  </a:solidFill>
                  <a:latin typeface="Arial Rounded MT Bold" pitchFamily="34" charset="0"/>
                  <a:ea typeface="MS PGothic" pitchFamily="34" charset="-128"/>
                </a:rPr>
                <a:t>Y</a:t>
              </a:r>
              <a:endParaRPr lang="en-US" sz="3200" dirty="0">
                <a:solidFill>
                  <a:srgbClr val="990000"/>
                </a:solidFill>
                <a:ea typeface="MS PGothic" pitchFamily="34" charset="-128"/>
              </a:endParaRPr>
            </a:p>
          </p:txBody>
        </p:sp>
        <p:sp>
          <p:nvSpPr>
            <p:cNvPr id="33941" name="Rectangle 144"/>
            <p:cNvSpPr>
              <a:spLocks noChangeArrowheads="1"/>
            </p:cNvSpPr>
            <p:nvPr/>
          </p:nvSpPr>
          <p:spPr bwMode="auto">
            <a:xfrm rot="-1520359">
              <a:off x="7823200" y="2733675"/>
              <a:ext cx="254000" cy="457200"/>
            </a:xfrm>
            <a:prstGeom prst="rect">
              <a:avLst/>
            </a:prstGeom>
            <a:noFill/>
            <a:ln w="9525">
              <a:noFill/>
              <a:miter lim="800000"/>
              <a:headEnd/>
              <a:tailEnd/>
            </a:ln>
          </p:spPr>
          <p:txBody>
            <a:bodyPr wrap="none" lIns="0" tIns="0" rIns="0" bIns="0">
              <a:spAutoFit/>
            </a:bodyPr>
            <a:lstStyle/>
            <a:p>
              <a:r>
                <a:rPr lang="en-US" sz="3000" b="1" dirty="0">
                  <a:solidFill>
                    <a:srgbClr val="990000"/>
                  </a:solidFill>
                  <a:latin typeface="Arial Rounded MT Bold" pitchFamily="34" charset="0"/>
                  <a:ea typeface="MS PGothic" pitchFamily="34" charset="-128"/>
                </a:rPr>
                <a:t>Y</a:t>
              </a:r>
              <a:endParaRPr lang="en-US" sz="3200" dirty="0">
                <a:solidFill>
                  <a:srgbClr val="990000"/>
                </a:solidFill>
                <a:ea typeface="MS PGothic" pitchFamily="34" charset="-128"/>
              </a:endParaRPr>
            </a:p>
          </p:txBody>
        </p:sp>
        <p:sp>
          <p:nvSpPr>
            <p:cNvPr id="33942" name="Text Box 145"/>
            <p:cNvSpPr txBox="1">
              <a:spLocks noChangeArrowheads="1"/>
            </p:cNvSpPr>
            <p:nvPr/>
          </p:nvSpPr>
          <p:spPr bwMode="auto">
            <a:xfrm>
              <a:off x="5562600" y="4419600"/>
              <a:ext cx="3124201" cy="664152"/>
            </a:xfrm>
            <a:prstGeom prst="rect">
              <a:avLst/>
            </a:prstGeom>
            <a:noFill/>
            <a:ln w="9525">
              <a:noFill/>
              <a:miter lim="800000"/>
              <a:headEnd/>
              <a:tailEnd/>
            </a:ln>
          </p:spPr>
          <p:txBody>
            <a:bodyPr>
              <a:spAutoFit/>
            </a:bodyPr>
            <a:lstStyle/>
            <a:p>
              <a:pPr algn="ctr"/>
              <a:r>
                <a:rPr lang="en-US" sz="1400" dirty="0">
                  <a:solidFill>
                    <a:srgbClr val="000000"/>
                  </a:solidFill>
                  <a:latin typeface="+mn-lt"/>
                  <a:ea typeface="MS PGothic" pitchFamily="34" charset="-128"/>
                </a:rPr>
                <a:t>Platelet auto-antibody production</a:t>
              </a:r>
            </a:p>
          </p:txBody>
        </p:sp>
        <p:sp>
          <p:nvSpPr>
            <p:cNvPr id="33943" name="Text Box 146"/>
            <p:cNvSpPr txBox="1">
              <a:spLocks noChangeArrowheads="1"/>
            </p:cNvSpPr>
            <p:nvPr/>
          </p:nvSpPr>
          <p:spPr bwMode="auto">
            <a:xfrm>
              <a:off x="5867400" y="3276601"/>
              <a:ext cx="3382224" cy="937625"/>
            </a:xfrm>
            <a:prstGeom prst="rect">
              <a:avLst/>
            </a:prstGeom>
            <a:noFill/>
            <a:ln w="9525">
              <a:noFill/>
              <a:miter lim="800000"/>
              <a:headEnd/>
              <a:tailEnd/>
            </a:ln>
          </p:spPr>
          <p:txBody>
            <a:bodyPr>
              <a:spAutoFit/>
            </a:bodyPr>
            <a:lstStyle/>
            <a:p>
              <a:pPr algn="ctr"/>
              <a:r>
                <a:rPr lang="en-US" sz="1400" dirty="0">
                  <a:solidFill>
                    <a:srgbClr val="000000"/>
                  </a:solidFill>
                  <a:latin typeface="+mn-lt"/>
                  <a:ea typeface="MS PGothic" pitchFamily="34" charset="-128"/>
                </a:rPr>
                <a:t>Impaired megakaryocyte maturation</a:t>
              </a:r>
            </a:p>
            <a:p>
              <a:pPr algn="ctr"/>
              <a:r>
                <a:rPr lang="en-US" sz="1400" b="1" dirty="0">
                  <a:latin typeface="+mn-lt"/>
                  <a:ea typeface="MS PGothic" pitchFamily="34" charset="-128"/>
                </a:rPr>
                <a:t>Reduced platelet production</a:t>
              </a:r>
            </a:p>
          </p:txBody>
        </p:sp>
        <p:sp>
          <p:nvSpPr>
            <p:cNvPr id="33944" name="AutoShape 147"/>
            <p:cNvSpPr>
              <a:spLocks noChangeArrowheads="1"/>
            </p:cNvSpPr>
            <p:nvPr/>
          </p:nvSpPr>
          <p:spPr bwMode="auto">
            <a:xfrm>
              <a:off x="3927475" y="3962400"/>
              <a:ext cx="339725" cy="311150"/>
            </a:xfrm>
            <a:prstGeom prst="irregularSeal1">
              <a:avLst/>
            </a:prstGeom>
            <a:solidFill>
              <a:srgbClr val="E4D5F7"/>
            </a:solidFill>
            <a:ln w="9525">
              <a:solidFill>
                <a:srgbClr val="000000"/>
              </a:solidFill>
              <a:miter lim="800000"/>
              <a:headEnd/>
              <a:tailEnd/>
            </a:ln>
          </p:spPr>
          <p:txBody>
            <a:bodyPr wrap="none" anchor="ctr"/>
            <a:lstStyle/>
            <a:p>
              <a:endParaRPr lang="en-GB" dirty="0"/>
            </a:p>
          </p:txBody>
        </p:sp>
        <p:sp>
          <p:nvSpPr>
            <p:cNvPr id="33945" name="Text Box 148"/>
            <p:cNvSpPr txBox="1">
              <a:spLocks noChangeArrowheads="1"/>
            </p:cNvSpPr>
            <p:nvPr/>
          </p:nvSpPr>
          <p:spPr bwMode="auto">
            <a:xfrm>
              <a:off x="4114800" y="4619626"/>
              <a:ext cx="609600" cy="293008"/>
            </a:xfrm>
            <a:prstGeom prst="rect">
              <a:avLst/>
            </a:prstGeom>
            <a:noFill/>
            <a:ln w="9525">
              <a:noFill/>
              <a:miter lim="800000"/>
              <a:headEnd/>
              <a:tailEnd/>
            </a:ln>
          </p:spPr>
          <p:txBody>
            <a:bodyPr>
              <a:spAutoFit/>
            </a:bodyPr>
            <a:lstStyle/>
            <a:p>
              <a:pPr algn="ctr"/>
              <a:r>
                <a:rPr lang="en-US" sz="900" b="1" dirty="0">
                  <a:solidFill>
                    <a:srgbClr val="000000"/>
                  </a:solidFill>
                  <a:latin typeface="+mn-lt"/>
                  <a:ea typeface="MS PGothic" pitchFamily="34" charset="-128"/>
                </a:rPr>
                <a:t>CD28</a:t>
              </a:r>
            </a:p>
          </p:txBody>
        </p:sp>
        <p:sp>
          <p:nvSpPr>
            <p:cNvPr id="33946" name="Text Box 149"/>
            <p:cNvSpPr txBox="1">
              <a:spLocks noChangeArrowheads="1"/>
            </p:cNvSpPr>
            <p:nvPr/>
          </p:nvSpPr>
          <p:spPr bwMode="auto">
            <a:xfrm>
              <a:off x="4114800" y="4200527"/>
              <a:ext cx="552450" cy="293008"/>
            </a:xfrm>
            <a:prstGeom prst="rect">
              <a:avLst/>
            </a:prstGeom>
            <a:noFill/>
            <a:ln w="9525">
              <a:noFill/>
              <a:miter lim="800000"/>
              <a:headEnd/>
              <a:tailEnd/>
            </a:ln>
          </p:spPr>
          <p:txBody>
            <a:bodyPr>
              <a:spAutoFit/>
            </a:bodyPr>
            <a:lstStyle/>
            <a:p>
              <a:pPr algn="ctr"/>
              <a:r>
                <a:rPr lang="en-US" sz="900" b="1" dirty="0">
                  <a:solidFill>
                    <a:srgbClr val="000000"/>
                  </a:solidFill>
                  <a:latin typeface="+mn-lt"/>
                  <a:ea typeface="MS PGothic" pitchFamily="34" charset="-128"/>
                </a:rPr>
                <a:t>CD80</a:t>
              </a:r>
            </a:p>
          </p:txBody>
        </p:sp>
        <p:sp>
          <p:nvSpPr>
            <p:cNvPr id="33947" name="AutoShape 150"/>
            <p:cNvSpPr>
              <a:spLocks noChangeArrowheads="1"/>
            </p:cNvSpPr>
            <p:nvPr/>
          </p:nvSpPr>
          <p:spPr bwMode="auto">
            <a:xfrm>
              <a:off x="3981450" y="4425950"/>
              <a:ext cx="228600" cy="152400"/>
            </a:xfrm>
            <a:custGeom>
              <a:avLst/>
              <a:gdLst>
                <a:gd name="T0" fmla="*/ 1433956820 w 21600"/>
                <a:gd name="T1" fmla="*/ 0 h 21600"/>
                <a:gd name="T2" fmla="*/ 358489205 w 21600"/>
                <a:gd name="T3" fmla="*/ 188833635 h 21600"/>
                <a:gd name="T4" fmla="*/ 1433956820 w 21600"/>
                <a:gd name="T5" fmla="*/ 94416987 h 21600"/>
                <a:gd name="T6" fmla="*/ 2147483647 w 21600"/>
                <a:gd name="T7" fmla="*/ 188833635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00"/>
            </a:solidFill>
            <a:ln w="9525">
              <a:solidFill>
                <a:schemeClr val="tx1"/>
              </a:solidFill>
              <a:miter lim="800000"/>
              <a:headEnd/>
              <a:tailEnd/>
            </a:ln>
          </p:spPr>
          <p:txBody>
            <a:bodyPr wrap="none" anchor="ctr"/>
            <a:lstStyle/>
            <a:p>
              <a:endParaRPr lang="en-GB" dirty="0"/>
            </a:p>
          </p:txBody>
        </p:sp>
        <p:sp>
          <p:nvSpPr>
            <p:cNvPr id="33948" name="Text Box 151"/>
            <p:cNvSpPr txBox="1">
              <a:spLocks noChangeArrowheads="1"/>
            </p:cNvSpPr>
            <p:nvPr/>
          </p:nvSpPr>
          <p:spPr bwMode="auto">
            <a:xfrm>
              <a:off x="2690388" y="2803525"/>
              <a:ext cx="1302870" cy="429745"/>
            </a:xfrm>
            <a:prstGeom prst="rect">
              <a:avLst/>
            </a:prstGeom>
            <a:noFill/>
            <a:ln w="9525">
              <a:noFill/>
              <a:miter lim="800000"/>
              <a:headEnd/>
              <a:tailEnd/>
            </a:ln>
          </p:spPr>
          <p:txBody>
            <a:bodyPr wrap="square">
              <a:spAutoFit/>
            </a:bodyPr>
            <a:lstStyle/>
            <a:p>
              <a:pPr algn="ctr"/>
              <a:r>
                <a:rPr lang="en-US" sz="1600" dirty="0">
                  <a:solidFill>
                    <a:srgbClr val="000000"/>
                  </a:solidFill>
                  <a:latin typeface="+mn-lt"/>
                  <a:ea typeface="MS PGothic" pitchFamily="34" charset="-128"/>
                </a:rPr>
                <a:t>Platelets</a:t>
              </a:r>
            </a:p>
          </p:txBody>
        </p:sp>
        <p:sp>
          <p:nvSpPr>
            <p:cNvPr id="33949" name="AutoShape 152"/>
            <p:cNvSpPr>
              <a:spLocks noChangeArrowheads="1"/>
            </p:cNvSpPr>
            <p:nvPr/>
          </p:nvSpPr>
          <p:spPr bwMode="auto">
            <a:xfrm rot="-3003713">
              <a:off x="5442744" y="3137694"/>
              <a:ext cx="514350" cy="182562"/>
            </a:xfrm>
            <a:prstGeom prst="rightArrow">
              <a:avLst>
                <a:gd name="adj1" fmla="val 50000"/>
                <a:gd name="adj2" fmla="val 70435"/>
              </a:avLst>
            </a:prstGeom>
            <a:solidFill>
              <a:schemeClr val="accent1"/>
            </a:solidFill>
            <a:ln w="9525">
              <a:solidFill>
                <a:srgbClr val="000000"/>
              </a:solidFill>
              <a:miter lim="800000"/>
              <a:headEnd/>
              <a:tailEnd/>
            </a:ln>
          </p:spPr>
          <p:txBody>
            <a:bodyPr wrap="none" anchor="ctr"/>
            <a:lstStyle/>
            <a:p>
              <a:endParaRPr lang="en-GB" dirty="0"/>
            </a:p>
          </p:txBody>
        </p:sp>
        <p:sp>
          <p:nvSpPr>
            <p:cNvPr id="33950" name="Text Box 153"/>
            <p:cNvSpPr txBox="1">
              <a:spLocks noChangeArrowheads="1"/>
            </p:cNvSpPr>
            <p:nvPr/>
          </p:nvSpPr>
          <p:spPr bwMode="auto">
            <a:xfrm>
              <a:off x="3700604" y="817676"/>
              <a:ext cx="1981200" cy="664152"/>
            </a:xfrm>
            <a:prstGeom prst="rect">
              <a:avLst/>
            </a:prstGeom>
            <a:noFill/>
            <a:ln w="9525">
              <a:noFill/>
              <a:miter lim="800000"/>
              <a:headEnd/>
              <a:tailEnd/>
            </a:ln>
          </p:spPr>
          <p:txBody>
            <a:bodyPr>
              <a:spAutoFit/>
            </a:bodyPr>
            <a:lstStyle/>
            <a:p>
              <a:pPr algn="ctr"/>
              <a:r>
                <a:rPr lang="en-US" sz="1400" dirty="0" smtClean="0">
                  <a:solidFill>
                    <a:srgbClr val="000000"/>
                  </a:solidFill>
                  <a:latin typeface="+mn-lt"/>
                  <a:ea typeface="MS PGothic" pitchFamily="34" charset="-128"/>
                </a:rPr>
                <a:t>Tc-cell-mediated</a:t>
              </a:r>
              <a:endParaRPr lang="en-US" sz="1400" dirty="0">
                <a:solidFill>
                  <a:srgbClr val="000000"/>
                </a:solidFill>
                <a:latin typeface="+mn-lt"/>
                <a:ea typeface="MS PGothic" pitchFamily="34" charset="-128"/>
              </a:endParaRPr>
            </a:p>
            <a:p>
              <a:pPr algn="ctr"/>
              <a:r>
                <a:rPr lang="en-US" sz="1400" dirty="0">
                  <a:solidFill>
                    <a:srgbClr val="000000"/>
                  </a:solidFill>
                  <a:latin typeface="+mn-lt"/>
                  <a:ea typeface="MS PGothic" pitchFamily="34" charset="-128"/>
                </a:rPr>
                <a:t>platelet destruction</a:t>
              </a:r>
            </a:p>
          </p:txBody>
        </p:sp>
      </p:grpSp>
      <p:sp>
        <p:nvSpPr>
          <p:cNvPr id="33796" name="Oval 75"/>
          <p:cNvSpPr>
            <a:spLocks noChangeArrowheads="1"/>
          </p:cNvSpPr>
          <p:nvPr/>
        </p:nvSpPr>
        <p:spPr bwMode="auto">
          <a:xfrm>
            <a:off x="6934200" y="5031258"/>
            <a:ext cx="1012825" cy="960438"/>
          </a:xfrm>
          <a:prstGeom prst="ellipse">
            <a:avLst/>
          </a:prstGeom>
          <a:solidFill>
            <a:srgbClr val="CCFFFF"/>
          </a:solidFill>
          <a:ln w="12700">
            <a:solidFill>
              <a:srgbClr val="000000"/>
            </a:solidFill>
            <a:round/>
            <a:headEnd/>
            <a:tailEnd/>
          </a:ln>
        </p:spPr>
        <p:txBody>
          <a:bodyPr wrap="none" anchor="ctr"/>
          <a:lstStyle/>
          <a:p>
            <a:endParaRPr lang="en-GB" dirty="0"/>
          </a:p>
        </p:txBody>
      </p:sp>
      <p:sp>
        <p:nvSpPr>
          <p:cNvPr id="33797" name="Oval 76"/>
          <p:cNvSpPr>
            <a:spLocks noChangeArrowheads="1"/>
          </p:cNvSpPr>
          <p:nvPr/>
        </p:nvSpPr>
        <p:spPr bwMode="auto">
          <a:xfrm>
            <a:off x="7051675" y="5151908"/>
            <a:ext cx="877888" cy="719138"/>
          </a:xfrm>
          <a:prstGeom prst="ellipse">
            <a:avLst/>
          </a:prstGeom>
          <a:solidFill>
            <a:srgbClr val="FFFFCC"/>
          </a:solidFill>
          <a:ln w="12700">
            <a:solidFill>
              <a:srgbClr val="000000"/>
            </a:solidFill>
            <a:round/>
            <a:headEnd/>
            <a:tailEnd/>
          </a:ln>
        </p:spPr>
        <p:txBody>
          <a:bodyPr wrap="none" anchor="ctr"/>
          <a:lstStyle/>
          <a:p>
            <a:endParaRPr lang="en-GB" dirty="0"/>
          </a:p>
        </p:txBody>
      </p:sp>
      <p:sp>
        <p:nvSpPr>
          <p:cNvPr id="33798" name="Text Box 82"/>
          <p:cNvSpPr txBox="1">
            <a:spLocks noChangeArrowheads="1"/>
          </p:cNvSpPr>
          <p:nvPr/>
        </p:nvSpPr>
        <p:spPr bwMode="auto">
          <a:xfrm>
            <a:off x="7069138" y="5328121"/>
            <a:ext cx="877887" cy="338137"/>
          </a:xfrm>
          <a:prstGeom prst="rect">
            <a:avLst/>
          </a:prstGeom>
          <a:noFill/>
          <a:ln w="9525">
            <a:noFill/>
            <a:miter lim="800000"/>
            <a:headEnd/>
            <a:tailEnd/>
          </a:ln>
        </p:spPr>
        <p:txBody>
          <a:bodyPr>
            <a:spAutoFit/>
          </a:bodyPr>
          <a:lstStyle/>
          <a:p>
            <a:pPr algn="ctr"/>
            <a:r>
              <a:rPr lang="en-US" sz="1600" dirty="0">
                <a:solidFill>
                  <a:srgbClr val="000000"/>
                </a:solidFill>
                <a:latin typeface="+mn-lt"/>
                <a:ea typeface="MS PGothic" pitchFamily="34" charset="-128"/>
              </a:rPr>
              <a:t>Treg</a:t>
            </a:r>
          </a:p>
        </p:txBody>
      </p:sp>
      <p:cxnSp>
        <p:nvCxnSpPr>
          <p:cNvPr id="468" name="Straight Arrow Connector 467"/>
          <p:cNvCxnSpPr/>
          <p:nvPr/>
        </p:nvCxnSpPr>
        <p:spPr>
          <a:xfrm flipH="1">
            <a:off x="6248400" y="5488458"/>
            <a:ext cx="609600" cy="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9" name="Straight Arrow Connector 468"/>
          <p:cNvCxnSpPr/>
          <p:nvPr/>
        </p:nvCxnSpPr>
        <p:spPr>
          <a:xfrm>
            <a:off x="6248400" y="5412258"/>
            <a:ext cx="0" cy="15240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4042" name="Text Box 7"/>
          <p:cNvSpPr txBox="1">
            <a:spLocks noChangeArrowheads="1"/>
          </p:cNvSpPr>
          <p:nvPr/>
        </p:nvSpPr>
        <p:spPr bwMode="auto">
          <a:xfrm>
            <a:off x="111125" y="6580515"/>
            <a:ext cx="8297863" cy="261610"/>
          </a:xfrm>
          <a:prstGeom prst="rect">
            <a:avLst/>
          </a:prstGeom>
          <a:noFill/>
          <a:ln w="9525">
            <a:noFill/>
            <a:miter lim="800000"/>
            <a:headEnd/>
            <a:tailEnd/>
          </a:ln>
        </p:spPr>
        <p:txBody>
          <a:bodyPr anchor="b">
            <a:noAutofit/>
          </a:bodyPr>
          <a:lstStyle/>
          <a:p>
            <a:pPr lvl="0">
              <a:defRPr/>
            </a:pPr>
            <a:r>
              <a:rPr lang="da-DK" sz="1100" dirty="0" smtClean="0">
                <a:solidFill>
                  <a:prstClr val="black"/>
                </a:solidFill>
                <a:latin typeface="Arial"/>
                <a:cs typeface="Arial" charset="0"/>
              </a:rPr>
              <a:t>APC, antigen-presenting cell; IFN, interferon; IL, interleukin; MHC, major histocompatibility complex; Tc, cytotoxic T-cell; </a:t>
            </a:r>
            <a:br>
              <a:rPr lang="da-DK" sz="1100" dirty="0" smtClean="0">
                <a:solidFill>
                  <a:prstClr val="black"/>
                </a:solidFill>
                <a:latin typeface="Arial"/>
                <a:cs typeface="Arial" charset="0"/>
              </a:rPr>
            </a:br>
            <a:r>
              <a:rPr lang="da-DK" sz="1100" dirty="0" smtClean="0">
                <a:solidFill>
                  <a:prstClr val="black"/>
                </a:solidFill>
                <a:latin typeface="Arial"/>
                <a:cs typeface="Arial" charset="0"/>
              </a:rPr>
              <a:t>TCR, T-cell receptor; Th, helper T-cell; Treg, regulatory T-cell</a:t>
            </a:r>
          </a:p>
          <a:p>
            <a:pPr marL="342900" indent="-342900">
              <a:defRPr/>
            </a:pPr>
            <a:r>
              <a:rPr lang="da-DK" sz="1100" dirty="0" smtClean="0">
                <a:latin typeface="+mj-lt"/>
                <a:cs typeface="Arial" charset="0"/>
              </a:rPr>
              <a:t>Stasi </a:t>
            </a:r>
            <a:r>
              <a:rPr lang="da-DK" sz="1100" dirty="0">
                <a:latin typeface="+mj-lt"/>
                <a:cs typeface="Arial" charset="0"/>
              </a:rPr>
              <a:t>R, </a:t>
            </a:r>
            <a:r>
              <a:rPr lang="da-DK" sz="1100" i="1" dirty="0">
                <a:latin typeface="+mj-lt"/>
                <a:cs typeface="Arial" charset="0"/>
              </a:rPr>
              <a:t>et al</a:t>
            </a:r>
            <a:r>
              <a:rPr lang="da-DK" sz="1100" dirty="0">
                <a:latin typeface="+mj-lt"/>
                <a:cs typeface="Arial" charset="0"/>
              </a:rPr>
              <a:t>. </a:t>
            </a:r>
            <a:r>
              <a:rPr lang="da-DK" sz="1100" i="1" dirty="0">
                <a:latin typeface="+mj-lt"/>
                <a:cs typeface="Arial" charset="0"/>
              </a:rPr>
              <a:t>Thromb Haemost </a:t>
            </a:r>
            <a:r>
              <a:rPr lang="da-DK" sz="1100" dirty="0" smtClean="0">
                <a:latin typeface="+mj-lt"/>
                <a:cs typeface="Arial" charset="0"/>
              </a:rPr>
              <a:t>2008</a:t>
            </a:r>
            <a:r>
              <a:rPr lang="da-DK" sz="1100" dirty="0">
                <a:latin typeface="+mj-lt"/>
                <a:cs typeface="Arial" charset="0"/>
              </a:rPr>
              <a:t>; </a:t>
            </a:r>
            <a:r>
              <a:rPr lang="da-DK" sz="1100" b="1" dirty="0">
                <a:latin typeface="+mj-lt"/>
                <a:cs typeface="Arial" charset="0"/>
              </a:rPr>
              <a:t>99</a:t>
            </a:r>
            <a:r>
              <a:rPr lang="da-DK" sz="1100" dirty="0">
                <a:latin typeface="+mj-lt"/>
                <a:cs typeface="Arial" charset="0"/>
              </a:rPr>
              <a:t>: </a:t>
            </a:r>
            <a:r>
              <a:rPr lang="da-DK" sz="1100" dirty="0" smtClean="0">
                <a:latin typeface="+mj-lt"/>
                <a:cs typeface="Arial" charset="0"/>
              </a:rPr>
              <a:t>4–13</a:t>
            </a:r>
            <a:endParaRPr lang="da-DK" sz="1100" dirty="0">
              <a:latin typeface="+mj-lt"/>
              <a:cs typeface="Arial" charset="0"/>
            </a:endParaRPr>
          </a:p>
        </p:txBody>
      </p:sp>
      <p:sp>
        <p:nvSpPr>
          <p:cNvPr id="159" name="Rectangle 158"/>
          <p:cNvSpPr/>
          <p:nvPr/>
        </p:nvSpPr>
        <p:spPr>
          <a:xfrm>
            <a:off x="8766974" y="6489914"/>
            <a:ext cx="377026" cy="369332"/>
          </a:xfrm>
          <a:prstGeom prst="rect">
            <a:avLst/>
          </a:prstGeom>
        </p:spPr>
        <p:txBody>
          <a:bodyPr wrap="none">
            <a:spAutoFit/>
          </a:bodyPr>
          <a:lstStyle/>
          <a:p>
            <a:r>
              <a:rPr lang="en-GB" b="1" dirty="0"/>
              <a:t>©</a:t>
            </a:r>
            <a:endParaRPr lang="en-GB" dirty="0"/>
          </a:p>
        </p:txBody>
      </p:sp>
    </p:spTree>
    <p:extLst>
      <p:ext uri="{BB962C8B-B14F-4D97-AF65-F5344CB8AC3E}">
        <p14:creationId xmlns:p14="http://schemas.microsoft.com/office/powerpoint/2010/main" val="25238039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5613" y="104775"/>
            <a:ext cx="7023100" cy="935038"/>
          </a:xfrm>
        </p:spPr>
        <p:txBody>
          <a:bodyPr/>
          <a:lstStyle/>
          <a:p>
            <a:r>
              <a:rPr lang="en-GB" dirty="0" smtClean="0"/>
              <a:t>Reduced platelet production and the involvement of TPO</a:t>
            </a:r>
          </a:p>
        </p:txBody>
      </p:sp>
      <p:sp>
        <p:nvSpPr>
          <p:cNvPr id="28675" name="Content Placeholder 3"/>
          <p:cNvSpPr>
            <a:spLocks noGrp="1"/>
          </p:cNvSpPr>
          <p:nvPr>
            <p:ph sz="half" idx="2"/>
          </p:nvPr>
        </p:nvSpPr>
        <p:spPr>
          <a:xfrm>
            <a:off x="4211638" y="1276350"/>
            <a:ext cx="4824412" cy="4849813"/>
          </a:xfrm>
        </p:spPr>
        <p:txBody>
          <a:bodyPr/>
          <a:lstStyle/>
          <a:p>
            <a:pPr marL="266700" indent="-266700">
              <a:spcBef>
                <a:spcPts val="400"/>
              </a:spcBef>
              <a:spcAft>
                <a:spcPts val="400"/>
              </a:spcAft>
            </a:pPr>
            <a:r>
              <a:rPr lang="en-US" sz="2000" dirty="0" smtClean="0"/>
              <a:t>TPO is a potent endogenous haematopoietic growth factor that plays an integral role in platelet production</a:t>
            </a:r>
            <a:r>
              <a:rPr lang="en-US" sz="2000" baseline="30000" dirty="0" smtClean="0"/>
              <a:t>1–3</a:t>
            </a:r>
          </a:p>
          <a:p>
            <a:pPr lvl="1">
              <a:spcBef>
                <a:spcPts val="400"/>
              </a:spcBef>
              <a:spcAft>
                <a:spcPts val="400"/>
              </a:spcAft>
            </a:pPr>
            <a:r>
              <a:rPr lang="en-GB" sz="1800" dirty="0" smtClean="0"/>
              <a:t>Produced primarily in the liver at constitutive rate</a:t>
            </a:r>
            <a:r>
              <a:rPr lang="en-GB" sz="1800" baseline="30000" dirty="0" smtClean="0"/>
              <a:t>1</a:t>
            </a:r>
          </a:p>
          <a:p>
            <a:pPr lvl="1">
              <a:spcBef>
                <a:spcPts val="400"/>
              </a:spcBef>
              <a:spcAft>
                <a:spcPts val="400"/>
              </a:spcAft>
            </a:pPr>
            <a:r>
              <a:rPr lang="en-US" sz="1800" dirty="0" smtClean="0"/>
              <a:t>Influences proliferation/differentiation of megakaryocytes</a:t>
            </a:r>
            <a:r>
              <a:rPr lang="en-US" sz="1800" baseline="30000" dirty="0" smtClean="0"/>
              <a:t>2</a:t>
            </a:r>
          </a:p>
          <a:p>
            <a:pPr marL="266700" indent="-266700">
              <a:spcBef>
                <a:spcPts val="400"/>
              </a:spcBef>
              <a:spcAft>
                <a:spcPts val="400"/>
              </a:spcAft>
            </a:pPr>
            <a:r>
              <a:rPr lang="en-US" sz="2000" dirty="0" smtClean="0"/>
              <a:t>Drives platelet production via TPO-R</a:t>
            </a:r>
            <a:r>
              <a:rPr lang="en-US" sz="2000" baseline="30000" dirty="0"/>
              <a:t>4</a:t>
            </a:r>
            <a:endParaRPr lang="en-US" sz="2000" baseline="30000" dirty="0" smtClean="0"/>
          </a:p>
          <a:p>
            <a:pPr marL="266700" indent="-266700">
              <a:spcBef>
                <a:spcPts val="400"/>
              </a:spcBef>
              <a:spcAft>
                <a:spcPts val="400"/>
              </a:spcAft>
            </a:pPr>
            <a:r>
              <a:rPr lang="en-GB" sz="2000" dirty="0" smtClean="0"/>
              <a:t>Decline in platelet mass causes increase in TPO levels to maintain platelet levels</a:t>
            </a:r>
          </a:p>
          <a:p>
            <a:pPr lvl="1">
              <a:spcBef>
                <a:spcPts val="400"/>
              </a:spcBef>
              <a:spcAft>
                <a:spcPts val="400"/>
              </a:spcAft>
            </a:pPr>
            <a:r>
              <a:rPr lang="en-GB" sz="1800" dirty="0" smtClean="0"/>
              <a:t>TPO levels remain elevated during persistent thrombocytopenia</a:t>
            </a:r>
            <a:r>
              <a:rPr lang="en-GB" sz="1800" baseline="30000" dirty="0" smtClean="0"/>
              <a:t>1</a:t>
            </a:r>
          </a:p>
        </p:txBody>
      </p:sp>
      <p:grpSp>
        <p:nvGrpSpPr>
          <p:cNvPr id="28676" name="Group 22"/>
          <p:cNvGrpSpPr>
            <a:grpSpLocks noChangeAspect="1"/>
          </p:cNvGrpSpPr>
          <p:nvPr/>
        </p:nvGrpSpPr>
        <p:grpSpPr bwMode="auto">
          <a:xfrm>
            <a:off x="735013" y="1341438"/>
            <a:ext cx="3379787" cy="4816475"/>
            <a:chOff x="1696" y="16"/>
            <a:chExt cx="3021" cy="4304"/>
          </a:xfrm>
        </p:grpSpPr>
        <p:sp>
          <p:nvSpPr>
            <p:cNvPr id="28678" name="AutoShape 23"/>
            <p:cNvSpPr>
              <a:spLocks noChangeAspect="1" noChangeArrowheads="1" noTextEdit="1"/>
            </p:cNvSpPr>
            <p:nvPr/>
          </p:nvSpPr>
          <p:spPr bwMode="auto">
            <a:xfrm>
              <a:off x="1696" y="16"/>
              <a:ext cx="2480" cy="4304"/>
            </a:xfrm>
            <a:prstGeom prst="rect">
              <a:avLst/>
            </a:prstGeom>
            <a:noFill/>
            <a:ln w="9525">
              <a:noFill/>
              <a:miter lim="800000"/>
              <a:headEnd/>
              <a:tailEnd/>
            </a:ln>
          </p:spPr>
          <p:txBody>
            <a:bodyPr/>
            <a:lstStyle/>
            <a:p>
              <a:endParaRPr lang="en-GB" dirty="0"/>
            </a:p>
          </p:txBody>
        </p:sp>
        <p:pic>
          <p:nvPicPr>
            <p:cNvPr id="28679" name="Picture 24"/>
            <p:cNvPicPr>
              <a:picLocks noChangeAspect="1" noChangeArrowheads="1"/>
            </p:cNvPicPr>
            <p:nvPr/>
          </p:nvPicPr>
          <p:blipFill>
            <a:blip r:embed="rId3" cstate="print"/>
            <a:srcRect/>
            <a:stretch>
              <a:fillRect/>
            </a:stretch>
          </p:blipFill>
          <p:spPr bwMode="auto">
            <a:xfrm>
              <a:off x="1704" y="32"/>
              <a:ext cx="1400" cy="4288"/>
            </a:xfrm>
            <a:prstGeom prst="rect">
              <a:avLst/>
            </a:prstGeom>
            <a:noFill/>
            <a:ln w="9525">
              <a:noFill/>
              <a:miter lim="800000"/>
              <a:headEnd/>
              <a:tailEnd/>
            </a:ln>
          </p:spPr>
        </p:pic>
        <p:sp>
          <p:nvSpPr>
            <p:cNvPr id="28680" name="Rectangle 25"/>
            <p:cNvSpPr>
              <a:spLocks noChangeArrowheads="1"/>
            </p:cNvSpPr>
            <p:nvPr/>
          </p:nvSpPr>
          <p:spPr bwMode="auto">
            <a:xfrm>
              <a:off x="2416" y="416"/>
              <a:ext cx="8" cy="168"/>
            </a:xfrm>
            <a:prstGeom prst="rect">
              <a:avLst/>
            </a:prstGeom>
            <a:solidFill>
              <a:srgbClr val="514C9E"/>
            </a:solidFill>
            <a:ln w="9525">
              <a:noFill/>
              <a:miter lim="800000"/>
              <a:headEnd/>
              <a:tailEnd/>
            </a:ln>
          </p:spPr>
          <p:txBody>
            <a:bodyPr/>
            <a:lstStyle/>
            <a:p>
              <a:endParaRPr lang="en-GB" dirty="0"/>
            </a:p>
          </p:txBody>
        </p:sp>
        <p:sp>
          <p:nvSpPr>
            <p:cNvPr id="28681" name="Freeform 26"/>
            <p:cNvSpPr>
              <a:spLocks/>
            </p:cNvSpPr>
            <p:nvPr/>
          </p:nvSpPr>
          <p:spPr bwMode="auto">
            <a:xfrm>
              <a:off x="2376" y="576"/>
              <a:ext cx="80" cy="64"/>
            </a:xfrm>
            <a:custGeom>
              <a:avLst/>
              <a:gdLst>
                <a:gd name="T0" fmla="*/ 0 w 80"/>
                <a:gd name="T1" fmla="*/ 0 h 64"/>
                <a:gd name="T2" fmla="*/ 40 w 80"/>
                <a:gd name="T3" fmla="*/ 64 h 64"/>
                <a:gd name="T4" fmla="*/ 80 w 80"/>
                <a:gd name="T5" fmla="*/ 0 h 64"/>
                <a:gd name="T6" fmla="*/ 0 w 80"/>
                <a:gd name="T7" fmla="*/ 0 h 64"/>
                <a:gd name="T8" fmla="*/ 0 60000 65536"/>
                <a:gd name="T9" fmla="*/ 0 60000 65536"/>
                <a:gd name="T10" fmla="*/ 0 60000 65536"/>
                <a:gd name="T11" fmla="*/ 0 60000 65536"/>
                <a:gd name="T12" fmla="*/ 0 w 80"/>
                <a:gd name="T13" fmla="*/ 0 h 64"/>
                <a:gd name="T14" fmla="*/ 80 w 80"/>
                <a:gd name="T15" fmla="*/ 64 h 64"/>
              </a:gdLst>
              <a:ahLst/>
              <a:cxnLst>
                <a:cxn ang="T8">
                  <a:pos x="T0" y="T1"/>
                </a:cxn>
                <a:cxn ang="T9">
                  <a:pos x="T2" y="T3"/>
                </a:cxn>
                <a:cxn ang="T10">
                  <a:pos x="T4" y="T5"/>
                </a:cxn>
                <a:cxn ang="T11">
                  <a:pos x="T6" y="T7"/>
                </a:cxn>
              </a:cxnLst>
              <a:rect l="T12" t="T13" r="T14" b="T15"/>
              <a:pathLst>
                <a:path w="80" h="64">
                  <a:moveTo>
                    <a:pt x="0" y="0"/>
                  </a:moveTo>
                  <a:lnTo>
                    <a:pt x="40" y="64"/>
                  </a:lnTo>
                  <a:lnTo>
                    <a:pt x="80" y="0"/>
                  </a:lnTo>
                  <a:lnTo>
                    <a:pt x="0" y="0"/>
                  </a:lnTo>
                  <a:close/>
                </a:path>
              </a:pathLst>
            </a:custGeom>
            <a:solidFill>
              <a:srgbClr val="514C9E"/>
            </a:solidFill>
            <a:ln w="9525">
              <a:noFill/>
              <a:round/>
              <a:headEnd/>
              <a:tailEnd/>
            </a:ln>
          </p:spPr>
          <p:txBody>
            <a:bodyPr/>
            <a:lstStyle/>
            <a:p>
              <a:endParaRPr lang="en-GB" dirty="0"/>
            </a:p>
          </p:txBody>
        </p:sp>
        <p:sp>
          <p:nvSpPr>
            <p:cNvPr id="28682" name="Freeform 27"/>
            <p:cNvSpPr>
              <a:spLocks/>
            </p:cNvSpPr>
            <p:nvPr/>
          </p:nvSpPr>
          <p:spPr bwMode="auto">
            <a:xfrm>
              <a:off x="2368" y="568"/>
              <a:ext cx="96" cy="80"/>
            </a:xfrm>
            <a:custGeom>
              <a:avLst/>
              <a:gdLst>
                <a:gd name="T0" fmla="*/ 8 w 96"/>
                <a:gd name="T1" fmla="*/ 8 h 80"/>
                <a:gd name="T2" fmla="*/ 48 w 96"/>
                <a:gd name="T3" fmla="*/ 80 h 80"/>
                <a:gd name="T4" fmla="*/ 96 w 96"/>
                <a:gd name="T5" fmla="*/ 0 h 80"/>
                <a:gd name="T6" fmla="*/ 0 w 96"/>
                <a:gd name="T7" fmla="*/ 0 h 80"/>
                <a:gd name="T8" fmla="*/ 0 w 96"/>
                <a:gd name="T9" fmla="*/ 8 h 80"/>
                <a:gd name="T10" fmla="*/ 80 w 96"/>
                <a:gd name="T11" fmla="*/ 8 h 80"/>
                <a:gd name="T12" fmla="*/ 48 w 96"/>
                <a:gd name="T13" fmla="*/ 64 h 80"/>
                <a:gd name="T14" fmla="*/ 16 w 96"/>
                <a:gd name="T15" fmla="*/ 0 h 80"/>
                <a:gd name="T16" fmla="*/ 16 w 96"/>
                <a:gd name="T17" fmla="*/ 8 h 80"/>
                <a:gd name="T18" fmla="*/ 8 w 96"/>
                <a:gd name="T19" fmla="*/ 8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80"/>
                <a:gd name="T32" fmla="*/ 96 w 96"/>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80">
                  <a:moveTo>
                    <a:pt x="8" y="8"/>
                  </a:moveTo>
                  <a:lnTo>
                    <a:pt x="48" y="80"/>
                  </a:lnTo>
                  <a:lnTo>
                    <a:pt x="96" y="0"/>
                  </a:lnTo>
                  <a:lnTo>
                    <a:pt x="0" y="0"/>
                  </a:lnTo>
                  <a:lnTo>
                    <a:pt x="0" y="8"/>
                  </a:lnTo>
                  <a:lnTo>
                    <a:pt x="80" y="8"/>
                  </a:lnTo>
                  <a:lnTo>
                    <a:pt x="48" y="64"/>
                  </a:lnTo>
                  <a:lnTo>
                    <a:pt x="16" y="0"/>
                  </a:lnTo>
                  <a:lnTo>
                    <a:pt x="16" y="8"/>
                  </a:lnTo>
                  <a:lnTo>
                    <a:pt x="8" y="8"/>
                  </a:lnTo>
                  <a:close/>
                </a:path>
              </a:pathLst>
            </a:custGeom>
            <a:solidFill>
              <a:srgbClr val="514C9E"/>
            </a:solidFill>
            <a:ln w="9525">
              <a:noFill/>
              <a:round/>
              <a:headEnd/>
              <a:tailEnd/>
            </a:ln>
          </p:spPr>
          <p:txBody>
            <a:bodyPr/>
            <a:lstStyle/>
            <a:p>
              <a:endParaRPr lang="en-GB" dirty="0"/>
            </a:p>
          </p:txBody>
        </p:sp>
        <p:sp>
          <p:nvSpPr>
            <p:cNvPr id="28683" name="Rectangle 28"/>
            <p:cNvSpPr>
              <a:spLocks noChangeArrowheads="1"/>
            </p:cNvSpPr>
            <p:nvPr/>
          </p:nvSpPr>
          <p:spPr bwMode="auto">
            <a:xfrm>
              <a:off x="2416" y="1072"/>
              <a:ext cx="8" cy="208"/>
            </a:xfrm>
            <a:prstGeom prst="rect">
              <a:avLst/>
            </a:prstGeom>
            <a:solidFill>
              <a:srgbClr val="514C9E"/>
            </a:solidFill>
            <a:ln w="9525">
              <a:noFill/>
              <a:miter lim="800000"/>
              <a:headEnd/>
              <a:tailEnd/>
            </a:ln>
          </p:spPr>
          <p:txBody>
            <a:bodyPr/>
            <a:lstStyle/>
            <a:p>
              <a:endParaRPr lang="en-GB" dirty="0"/>
            </a:p>
          </p:txBody>
        </p:sp>
        <p:sp>
          <p:nvSpPr>
            <p:cNvPr id="28684" name="Freeform 29"/>
            <p:cNvSpPr>
              <a:spLocks/>
            </p:cNvSpPr>
            <p:nvPr/>
          </p:nvSpPr>
          <p:spPr bwMode="auto">
            <a:xfrm>
              <a:off x="2376" y="1272"/>
              <a:ext cx="80" cy="64"/>
            </a:xfrm>
            <a:custGeom>
              <a:avLst/>
              <a:gdLst>
                <a:gd name="T0" fmla="*/ 0 w 80"/>
                <a:gd name="T1" fmla="*/ 0 h 64"/>
                <a:gd name="T2" fmla="*/ 40 w 80"/>
                <a:gd name="T3" fmla="*/ 64 h 64"/>
                <a:gd name="T4" fmla="*/ 80 w 80"/>
                <a:gd name="T5" fmla="*/ 0 h 64"/>
                <a:gd name="T6" fmla="*/ 0 w 80"/>
                <a:gd name="T7" fmla="*/ 0 h 64"/>
                <a:gd name="T8" fmla="*/ 0 60000 65536"/>
                <a:gd name="T9" fmla="*/ 0 60000 65536"/>
                <a:gd name="T10" fmla="*/ 0 60000 65536"/>
                <a:gd name="T11" fmla="*/ 0 60000 65536"/>
                <a:gd name="T12" fmla="*/ 0 w 80"/>
                <a:gd name="T13" fmla="*/ 0 h 64"/>
                <a:gd name="T14" fmla="*/ 80 w 80"/>
                <a:gd name="T15" fmla="*/ 64 h 64"/>
              </a:gdLst>
              <a:ahLst/>
              <a:cxnLst>
                <a:cxn ang="T8">
                  <a:pos x="T0" y="T1"/>
                </a:cxn>
                <a:cxn ang="T9">
                  <a:pos x="T2" y="T3"/>
                </a:cxn>
                <a:cxn ang="T10">
                  <a:pos x="T4" y="T5"/>
                </a:cxn>
                <a:cxn ang="T11">
                  <a:pos x="T6" y="T7"/>
                </a:cxn>
              </a:cxnLst>
              <a:rect l="T12" t="T13" r="T14" b="T15"/>
              <a:pathLst>
                <a:path w="80" h="64">
                  <a:moveTo>
                    <a:pt x="0" y="0"/>
                  </a:moveTo>
                  <a:lnTo>
                    <a:pt x="40" y="64"/>
                  </a:lnTo>
                  <a:lnTo>
                    <a:pt x="80" y="0"/>
                  </a:lnTo>
                  <a:lnTo>
                    <a:pt x="0" y="0"/>
                  </a:lnTo>
                  <a:close/>
                </a:path>
              </a:pathLst>
            </a:custGeom>
            <a:solidFill>
              <a:srgbClr val="514C9E"/>
            </a:solidFill>
            <a:ln w="9525">
              <a:noFill/>
              <a:round/>
              <a:headEnd/>
              <a:tailEnd/>
            </a:ln>
          </p:spPr>
          <p:txBody>
            <a:bodyPr/>
            <a:lstStyle/>
            <a:p>
              <a:endParaRPr lang="en-GB" dirty="0"/>
            </a:p>
          </p:txBody>
        </p:sp>
        <p:sp>
          <p:nvSpPr>
            <p:cNvPr id="28685" name="Freeform 30"/>
            <p:cNvSpPr>
              <a:spLocks/>
            </p:cNvSpPr>
            <p:nvPr/>
          </p:nvSpPr>
          <p:spPr bwMode="auto">
            <a:xfrm>
              <a:off x="2368" y="1264"/>
              <a:ext cx="96" cy="80"/>
            </a:xfrm>
            <a:custGeom>
              <a:avLst/>
              <a:gdLst>
                <a:gd name="T0" fmla="*/ 8 w 96"/>
                <a:gd name="T1" fmla="*/ 8 h 80"/>
                <a:gd name="T2" fmla="*/ 48 w 96"/>
                <a:gd name="T3" fmla="*/ 80 h 80"/>
                <a:gd name="T4" fmla="*/ 96 w 96"/>
                <a:gd name="T5" fmla="*/ 0 h 80"/>
                <a:gd name="T6" fmla="*/ 0 w 96"/>
                <a:gd name="T7" fmla="*/ 0 h 80"/>
                <a:gd name="T8" fmla="*/ 0 w 96"/>
                <a:gd name="T9" fmla="*/ 8 h 80"/>
                <a:gd name="T10" fmla="*/ 80 w 96"/>
                <a:gd name="T11" fmla="*/ 8 h 80"/>
                <a:gd name="T12" fmla="*/ 48 w 96"/>
                <a:gd name="T13" fmla="*/ 64 h 80"/>
                <a:gd name="T14" fmla="*/ 16 w 96"/>
                <a:gd name="T15" fmla="*/ 0 h 80"/>
                <a:gd name="T16" fmla="*/ 16 w 96"/>
                <a:gd name="T17" fmla="*/ 8 h 80"/>
                <a:gd name="T18" fmla="*/ 8 w 96"/>
                <a:gd name="T19" fmla="*/ 8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80"/>
                <a:gd name="T32" fmla="*/ 96 w 96"/>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80">
                  <a:moveTo>
                    <a:pt x="8" y="8"/>
                  </a:moveTo>
                  <a:lnTo>
                    <a:pt x="48" y="80"/>
                  </a:lnTo>
                  <a:lnTo>
                    <a:pt x="96" y="0"/>
                  </a:lnTo>
                  <a:lnTo>
                    <a:pt x="0" y="0"/>
                  </a:lnTo>
                  <a:lnTo>
                    <a:pt x="0" y="8"/>
                  </a:lnTo>
                  <a:lnTo>
                    <a:pt x="80" y="8"/>
                  </a:lnTo>
                  <a:lnTo>
                    <a:pt x="48" y="64"/>
                  </a:lnTo>
                  <a:lnTo>
                    <a:pt x="16" y="0"/>
                  </a:lnTo>
                  <a:lnTo>
                    <a:pt x="16" y="8"/>
                  </a:lnTo>
                  <a:lnTo>
                    <a:pt x="8" y="8"/>
                  </a:lnTo>
                  <a:close/>
                </a:path>
              </a:pathLst>
            </a:custGeom>
            <a:solidFill>
              <a:srgbClr val="514C9E"/>
            </a:solidFill>
            <a:ln w="9525">
              <a:noFill/>
              <a:round/>
              <a:headEnd/>
              <a:tailEnd/>
            </a:ln>
          </p:spPr>
          <p:txBody>
            <a:bodyPr/>
            <a:lstStyle/>
            <a:p>
              <a:endParaRPr lang="en-GB" dirty="0"/>
            </a:p>
          </p:txBody>
        </p:sp>
        <p:sp>
          <p:nvSpPr>
            <p:cNvPr id="28686" name="Rectangle 31"/>
            <p:cNvSpPr>
              <a:spLocks noChangeArrowheads="1"/>
            </p:cNvSpPr>
            <p:nvPr/>
          </p:nvSpPr>
          <p:spPr bwMode="auto">
            <a:xfrm>
              <a:off x="2416" y="1848"/>
              <a:ext cx="8" cy="176"/>
            </a:xfrm>
            <a:prstGeom prst="rect">
              <a:avLst/>
            </a:prstGeom>
            <a:solidFill>
              <a:srgbClr val="514C9E"/>
            </a:solidFill>
            <a:ln w="9525">
              <a:noFill/>
              <a:miter lim="800000"/>
              <a:headEnd/>
              <a:tailEnd/>
            </a:ln>
          </p:spPr>
          <p:txBody>
            <a:bodyPr/>
            <a:lstStyle/>
            <a:p>
              <a:endParaRPr lang="en-GB" dirty="0"/>
            </a:p>
          </p:txBody>
        </p:sp>
        <p:sp>
          <p:nvSpPr>
            <p:cNvPr id="28687" name="Freeform 32"/>
            <p:cNvSpPr>
              <a:spLocks/>
            </p:cNvSpPr>
            <p:nvPr/>
          </p:nvSpPr>
          <p:spPr bwMode="auto">
            <a:xfrm>
              <a:off x="2376" y="2016"/>
              <a:ext cx="80" cy="72"/>
            </a:xfrm>
            <a:custGeom>
              <a:avLst/>
              <a:gdLst>
                <a:gd name="T0" fmla="*/ 0 w 80"/>
                <a:gd name="T1" fmla="*/ 0 h 72"/>
                <a:gd name="T2" fmla="*/ 40 w 80"/>
                <a:gd name="T3" fmla="*/ 72 h 72"/>
                <a:gd name="T4" fmla="*/ 80 w 80"/>
                <a:gd name="T5" fmla="*/ 0 h 72"/>
                <a:gd name="T6" fmla="*/ 0 w 80"/>
                <a:gd name="T7" fmla="*/ 0 h 72"/>
                <a:gd name="T8" fmla="*/ 0 60000 65536"/>
                <a:gd name="T9" fmla="*/ 0 60000 65536"/>
                <a:gd name="T10" fmla="*/ 0 60000 65536"/>
                <a:gd name="T11" fmla="*/ 0 60000 65536"/>
                <a:gd name="T12" fmla="*/ 0 w 80"/>
                <a:gd name="T13" fmla="*/ 0 h 72"/>
                <a:gd name="T14" fmla="*/ 80 w 80"/>
                <a:gd name="T15" fmla="*/ 72 h 72"/>
              </a:gdLst>
              <a:ahLst/>
              <a:cxnLst>
                <a:cxn ang="T8">
                  <a:pos x="T0" y="T1"/>
                </a:cxn>
                <a:cxn ang="T9">
                  <a:pos x="T2" y="T3"/>
                </a:cxn>
                <a:cxn ang="T10">
                  <a:pos x="T4" y="T5"/>
                </a:cxn>
                <a:cxn ang="T11">
                  <a:pos x="T6" y="T7"/>
                </a:cxn>
              </a:cxnLst>
              <a:rect l="T12" t="T13" r="T14" b="T15"/>
              <a:pathLst>
                <a:path w="80" h="72">
                  <a:moveTo>
                    <a:pt x="0" y="0"/>
                  </a:moveTo>
                  <a:lnTo>
                    <a:pt x="40" y="72"/>
                  </a:lnTo>
                  <a:lnTo>
                    <a:pt x="80" y="0"/>
                  </a:lnTo>
                  <a:lnTo>
                    <a:pt x="0" y="0"/>
                  </a:lnTo>
                  <a:close/>
                </a:path>
              </a:pathLst>
            </a:custGeom>
            <a:solidFill>
              <a:srgbClr val="514C9E"/>
            </a:solidFill>
            <a:ln w="9525">
              <a:noFill/>
              <a:round/>
              <a:headEnd/>
              <a:tailEnd/>
            </a:ln>
          </p:spPr>
          <p:txBody>
            <a:bodyPr/>
            <a:lstStyle/>
            <a:p>
              <a:endParaRPr lang="en-GB" dirty="0"/>
            </a:p>
          </p:txBody>
        </p:sp>
        <p:sp>
          <p:nvSpPr>
            <p:cNvPr id="28688" name="Freeform 33"/>
            <p:cNvSpPr>
              <a:spLocks/>
            </p:cNvSpPr>
            <p:nvPr/>
          </p:nvSpPr>
          <p:spPr bwMode="auto">
            <a:xfrm>
              <a:off x="2368" y="2008"/>
              <a:ext cx="96" cy="88"/>
            </a:xfrm>
            <a:custGeom>
              <a:avLst/>
              <a:gdLst>
                <a:gd name="T0" fmla="*/ 8 w 96"/>
                <a:gd name="T1" fmla="*/ 8 h 88"/>
                <a:gd name="T2" fmla="*/ 48 w 96"/>
                <a:gd name="T3" fmla="*/ 88 h 88"/>
                <a:gd name="T4" fmla="*/ 96 w 96"/>
                <a:gd name="T5" fmla="*/ 0 h 88"/>
                <a:gd name="T6" fmla="*/ 0 w 96"/>
                <a:gd name="T7" fmla="*/ 0 h 88"/>
                <a:gd name="T8" fmla="*/ 0 w 96"/>
                <a:gd name="T9" fmla="*/ 8 h 88"/>
                <a:gd name="T10" fmla="*/ 80 w 96"/>
                <a:gd name="T11" fmla="*/ 8 h 88"/>
                <a:gd name="T12" fmla="*/ 48 w 96"/>
                <a:gd name="T13" fmla="*/ 72 h 88"/>
                <a:gd name="T14" fmla="*/ 16 w 96"/>
                <a:gd name="T15" fmla="*/ 8 h 88"/>
                <a:gd name="T16" fmla="*/ 16 w 96"/>
                <a:gd name="T17" fmla="*/ 8 h 88"/>
                <a:gd name="T18" fmla="*/ 8 w 96"/>
                <a:gd name="T19" fmla="*/ 8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88"/>
                <a:gd name="T32" fmla="*/ 96 w 9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88">
                  <a:moveTo>
                    <a:pt x="8" y="8"/>
                  </a:moveTo>
                  <a:lnTo>
                    <a:pt x="48" y="88"/>
                  </a:lnTo>
                  <a:lnTo>
                    <a:pt x="96" y="0"/>
                  </a:lnTo>
                  <a:lnTo>
                    <a:pt x="0" y="0"/>
                  </a:lnTo>
                  <a:lnTo>
                    <a:pt x="0" y="8"/>
                  </a:lnTo>
                  <a:lnTo>
                    <a:pt x="80" y="8"/>
                  </a:lnTo>
                  <a:lnTo>
                    <a:pt x="48" y="72"/>
                  </a:lnTo>
                  <a:lnTo>
                    <a:pt x="16" y="8"/>
                  </a:lnTo>
                  <a:lnTo>
                    <a:pt x="8" y="8"/>
                  </a:lnTo>
                  <a:close/>
                </a:path>
              </a:pathLst>
            </a:custGeom>
            <a:solidFill>
              <a:srgbClr val="514C9E"/>
            </a:solidFill>
            <a:ln w="9525">
              <a:noFill/>
              <a:round/>
              <a:headEnd/>
              <a:tailEnd/>
            </a:ln>
          </p:spPr>
          <p:txBody>
            <a:bodyPr/>
            <a:lstStyle/>
            <a:p>
              <a:endParaRPr lang="en-GB" dirty="0"/>
            </a:p>
          </p:txBody>
        </p:sp>
        <p:sp>
          <p:nvSpPr>
            <p:cNvPr id="28689" name="Rectangle 34"/>
            <p:cNvSpPr>
              <a:spLocks noChangeArrowheads="1"/>
            </p:cNvSpPr>
            <p:nvPr/>
          </p:nvSpPr>
          <p:spPr bwMode="auto">
            <a:xfrm>
              <a:off x="2416" y="2656"/>
              <a:ext cx="8" cy="176"/>
            </a:xfrm>
            <a:prstGeom prst="rect">
              <a:avLst/>
            </a:prstGeom>
            <a:solidFill>
              <a:srgbClr val="514C9E"/>
            </a:solidFill>
            <a:ln w="9525">
              <a:noFill/>
              <a:miter lim="800000"/>
              <a:headEnd/>
              <a:tailEnd/>
            </a:ln>
          </p:spPr>
          <p:txBody>
            <a:bodyPr/>
            <a:lstStyle/>
            <a:p>
              <a:endParaRPr lang="en-GB" dirty="0"/>
            </a:p>
          </p:txBody>
        </p:sp>
        <p:sp>
          <p:nvSpPr>
            <p:cNvPr id="28690" name="Freeform 35"/>
            <p:cNvSpPr>
              <a:spLocks/>
            </p:cNvSpPr>
            <p:nvPr/>
          </p:nvSpPr>
          <p:spPr bwMode="auto">
            <a:xfrm>
              <a:off x="2376" y="2816"/>
              <a:ext cx="80" cy="72"/>
            </a:xfrm>
            <a:custGeom>
              <a:avLst/>
              <a:gdLst>
                <a:gd name="T0" fmla="*/ 0 w 80"/>
                <a:gd name="T1" fmla="*/ 0 h 72"/>
                <a:gd name="T2" fmla="*/ 40 w 80"/>
                <a:gd name="T3" fmla="*/ 72 h 72"/>
                <a:gd name="T4" fmla="*/ 80 w 80"/>
                <a:gd name="T5" fmla="*/ 0 h 72"/>
                <a:gd name="T6" fmla="*/ 0 w 80"/>
                <a:gd name="T7" fmla="*/ 0 h 72"/>
                <a:gd name="T8" fmla="*/ 0 60000 65536"/>
                <a:gd name="T9" fmla="*/ 0 60000 65536"/>
                <a:gd name="T10" fmla="*/ 0 60000 65536"/>
                <a:gd name="T11" fmla="*/ 0 60000 65536"/>
                <a:gd name="T12" fmla="*/ 0 w 80"/>
                <a:gd name="T13" fmla="*/ 0 h 72"/>
                <a:gd name="T14" fmla="*/ 80 w 80"/>
                <a:gd name="T15" fmla="*/ 72 h 72"/>
              </a:gdLst>
              <a:ahLst/>
              <a:cxnLst>
                <a:cxn ang="T8">
                  <a:pos x="T0" y="T1"/>
                </a:cxn>
                <a:cxn ang="T9">
                  <a:pos x="T2" y="T3"/>
                </a:cxn>
                <a:cxn ang="T10">
                  <a:pos x="T4" y="T5"/>
                </a:cxn>
                <a:cxn ang="T11">
                  <a:pos x="T6" y="T7"/>
                </a:cxn>
              </a:cxnLst>
              <a:rect l="T12" t="T13" r="T14" b="T15"/>
              <a:pathLst>
                <a:path w="80" h="72">
                  <a:moveTo>
                    <a:pt x="0" y="0"/>
                  </a:moveTo>
                  <a:lnTo>
                    <a:pt x="40" y="72"/>
                  </a:lnTo>
                  <a:lnTo>
                    <a:pt x="80" y="0"/>
                  </a:lnTo>
                  <a:lnTo>
                    <a:pt x="0" y="0"/>
                  </a:lnTo>
                  <a:close/>
                </a:path>
              </a:pathLst>
            </a:custGeom>
            <a:solidFill>
              <a:srgbClr val="514C9E"/>
            </a:solidFill>
            <a:ln w="9525">
              <a:noFill/>
              <a:round/>
              <a:headEnd/>
              <a:tailEnd/>
            </a:ln>
          </p:spPr>
          <p:txBody>
            <a:bodyPr/>
            <a:lstStyle/>
            <a:p>
              <a:endParaRPr lang="en-GB" dirty="0"/>
            </a:p>
          </p:txBody>
        </p:sp>
        <p:sp>
          <p:nvSpPr>
            <p:cNvPr id="28691" name="Freeform 36"/>
            <p:cNvSpPr>
              <a:spLocks/>
            </p:cNvSpPr>
            <p:nvPr/>
          </p:nvSpPr>
          <p:spPr bwMode="auto">
            <a:xfrm>
              <a:off x="2368" y="2816"/>
              <a:ext cx="96" cy="80"/>
            </a:xfrm>
            <a:custGeom>
              <a:avLst/>
              <a:gdLst>
                <a:gd name="T0" fmla="*/ 8 w 96"/>
                <a:gd name="T1" fmla="*/ 0 h 80"/>
                <a:gd name="T2" fmla="*/ 8 w 96"/>
                <a:gd name="T3" fmla="*/ 8 h 80"/>
                <a:gd name="T4" fmla="*/ 48 w 96"/>
                <a:gd name="T5" fmla="*/ 80 h 80"/>
                <a:gd name="T6" fmla="*/ 96 w 96"/>
                <a:gd name="T7" fmla="*/ 0 h 80"/>
                <a:gd name="T8" fmla="*/ 0 w 96"/>
                <a:gd name="T9" fmla="*/ 0 h 80"/>
                <a:gd name="T10" fmla="*/ 8 w 96"/>
                <a:gd name="T11" fmla="*/ 8 h 80"/>
                <a:gd name="T12" fmla="*/ 8 w 96"/>
                <a:gd name="T13" fmla="*/ 8 h 80"/>
                <a:gd name="T14" fmla="*/ 80 w 96"/>
                <a:gd name="T15" fmla="*/ 8 h 80"/>
                <a:gd name="T16" fmla="*/ 48 w 96"/>
                <a:gd name="T17" fmla="*/ 64 h 80"/>
                <a:gd name="T18" fmla="*/ 16 w 96"/>
                <a:gd name="T19" fmla="*/ 0 h 80"/>
                <a:gd name="T20" fmla="*/ 16 w 96"/>
                <a:gd name="T21" fmla="*/ 0 h 80"/>
                <a:gd name="T22" fmla="*/ 8 w 96"/>
                <a:gd name="T23" fmla="*/ 8 h 80"/>
                <a:gd name="T24" fmla="*/ 8 w 96"/>
                <a:gd name="T25" fmla="*/ 0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80"/>
                <a:gd name="T41" fmla="*/ 96 w 96"/>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80">
                  <a:moveTo>
                    <a:pt x="8" y="0"/>
                  </a:moveTo>
                  <a:lnTo>
                    <a:pt x="8" y="8"/>
                  </a:lnTo>
                  <a:lnTo>
                    <a:pt x="48" y="80"/>
                  </a:lnTo>
                  <a:lnTo>
                    <a:pt x="96" y="0"/>
                  </a:lnTo>
                  <a:lnTo>
                    <a:pt x="0" y="0"/>
                  </a:lnTo>
                  <a:lnTo>
                    <a:pt x="8" y="8"/>
                  </a:lnTo>
                  <a:lnTo>
                    <a:pt x="80" y="8"/>
                  </a:lnTo>
                  <a:lnTo>
                    <a:pt x="48" y="64"/>
                  </a:lnTo>
                  <a:lnTo>
                    <a:pt x="16" y="0"/>
                  </a:lnTo>
                  <a:lnTo>
                    <a:pt x="8" y="8"/>
                  </a:lnTo>
                  <a:lnTo>
                    <a:pt x="8" y="0"/>
                  </a:lnTo>
                  <a:close/>
                </a:path>
              </a:pathLst>
            </a:custGeom>
            <a:solidFill>
              <a:srgbClr val="514C9E"/>
            </a:solidFill>
            <a:ln w="9525">
              <a:noFill/>
              <a:round/>
              <a:headEnd/>
              <a:tailEnd/>
            </a:ln>
          </p:spPr>
          <p:txBody>
            <a:bodyPr/>
            <a:lstStyle/>
            <a:p>
              <a:endParaRPr lang="en-GB" dirty="0"/>
            </a:p>
          </p:txBody>
        </p:sp>
        <p:sp>
          <p:nvSpPr>
            <p:cNvPr id="28692" name="Rectangle 37"/>
            <p:cNvSpPr>
              <a:spLocks noChangeArrowheads="1"/>
            </p:cNvSpPr>
            <p:nvPr/>
          </p:nvSpPr>
          <p:spPr bwMode="auto">
            <a:xfrm>
              <a:off x="2416" y="3640"/>
              <a:ext cx="8" cy="120"/>
            </a:xfrm>
            <a:prstGeom prst="rect">
              <a:avLst/>
            </a:prstGeom>
            <a:solidFill>
              <a:srgbClr val="514C9E"/>
            </a:solidFill>
            <a:ln w="9525">
              <a:noFill/>
              <a:miter lim="800000"/>
              <a:headEnd/>
              <a:tailEnd/>
            </a:ln>
          </p:spPr>
          <p:txBody>
            <a:bodyPr/>
            <a:lstStyle/>
            <a:p>
              <a:endParaRPr lang="en-GB" dirty="0"/>
            </a:p>
          </p:txBody>
        </p:sp>
        <p:sp>
          <p:nvSpPr>
            <p:cNvPr id="28693" name="Freeform 38"/>
            <p:cNvSpPr>
              <a:spLocks/>
            </p:cNvSpPr>
            <p:nvPr/>
          </p:nvSpPr>
          <p:spPr bwMode="auto">
            <a:xfrm>
              <a:off x="2376" y="3752"/>
              <a:ext cx="80" cy="64"/>
            </a:xfrm>
            <a:custGeom>
              <a:avLst/>
              <a:gdLst>
                <a:gd name="T0" fmla="*/ 0 w 80"/>
                <a:gd name="T1" fmla="*/ 0 h 64"/>
                <a:gd name="T2" fmla="*/ 40 w 80"/>
                <a:gd name="T3" fmla="*/ 64 h 64"/>
                <a:gd name="T4" fmla="*/ 80 w 80"/>
                <a:gd name="T5" fmla="*/ 0 h 64"/>
                <a:gd name="T6" fmla="*/ 0 w 80"/>
                <a:gd name="T7" fmla="*/ 0 h 64"/>
                <a:gd name="T8" fmla="*/ 0 60000 65536"/>
                <a:gd name="T9" fmla="*/ 0 60000 65536"/>
                <a:gd name="T10" fmla="*/ 0 60000 65536"/>
                <a:gd name="T11" fmla="*/ 0 60000 65536"/>
                <a:gd name="T12" fmla="*/ 0 w 80"/>
                <a:gd name="T13" fmla="*/ 0 h 64"/>
                <a:gd name="T14" fmla="*/ 80 w 80"/>
                <a:gd name="T15" fmla="*/ 64 h 64"/>
              </a:gdLst>
              <a:ahLst/>
              <a:cxnLst>
                <a:cxn ang="T8">
                  <a:pos x="T0" y="T1"/>
                </a:cxn>
                <a:cxn ang="T9">
                  <a:pos x="T2" y="T3"/>
                </a:cxn>
                <a:cxn ang="T10">
                  <a:pos x="T4" y="T5"/>
                </a:cxn>
                <a:cxn ang="T11">
                  <a:pos x="T6" y="T7"/>
                </a:cxn>
              </a:cxnLst>
              <a:rect l="T12" t="T13" r="T14" b="T15"/>
              <a:pathLst>
                <a:path w="80" h="64">
                  <a:moveTo>
                    <a:pt x="0" y="0"/>
                  </a:moveTo>
                  <a:lnTo>
                    <a:pt x="40" y="64"/>
                  </a:lnTo>
                  <a:lnTo>
                    <a:pt x="80" y="0"/>
                  </a:lnTo>
                  <a:lnTo>
                    <a:pt x="0" y="0"/>
                  </a:lnTo>
                  <a:close/>
                </a:path>
              </a:pathLst>
            </a:custGeom>
            <a:solidFill>
              <a:srgbClr val="514C9E"/>
            </a:solidFill>
            <a:ln w="9525">
              <a:noFill/>
              <a:round/>
              <a:headEnd/>
              <a:tailEnd/>
            </a:ln>
          </p:spPr>
          <p:txBody>
            <a:bodyPr/>
            <a:lstStyle/>
            <a:p>
              <a:endParaRPr lang="en-GB" dirty="0"/>
            </a:p>
          </p:txBody>
        </p:sp>
        <p:sp>
          <p:nvSpPr>
            <p:cNvPr id="28694" name="Freeform 39"/>
            <p:cNvSpPr>
              <a:spLocks/>
            </p:cNvSpPr>
            <p:nvPr/>
          </p:nvSpPr>
          <p:spPr bwMode="auto">
            <a:xfrm>
              <a:off x="2368" y="3744"/>
              <a:ext cx="96" cy="80"/>
            </a:xfrm>
            <a:custGeom>
              <a:avLst/>
              <a:gdLst>
                <a:gd name="T0" fmla="*/ 8 w 96"/>
                <a:gd name="T1" fmla="*/ 8 h 80"/>
                <a:gd name="T2" fmla="*/ 48 w 96"/>
                <a:gd name="T3" fmla="*/ 80 h 80"/>
                <a:gd name="T4" fmla="*/ 96 w 96"/>
                <a:gd name="T5" fmla="*/ 0 h 80"/>
                <a:gd name="T6" fmla="*/ 0 w 96"/>
                <a:gd name="T7" fmla="*/ 0 h 80"/>
                <a:gd name="T8" fmla="*/ 0 w 96"/>
                <a:gd name="T9" fmla="*/ 8 h 80"/>
                <a:gd name="T10" fmla="*/ 80 w 96"/>
                <a:gd name="T11" fmla="*/ 8 h 80"/>
                <a:gd name="T12" fmla="*/ 48 w 96"/>
                <a:gd name="T13" fmla="*/ 64 h 80"/>
                <a:gd name="T14" fmla="*/ 16 w 96"/>
                <a:gd name="T15" fmla="*/ 0 h 80"/>
                <a:gd name="T16" fmla="*/ 16 w 96"/>
                <a:gd name="T17" fmla="*/ 8 h 80"/>
                <a:gd name="T18" fmla="*/ 8 w 96"/>
                <a:gd name="T19" fmla="*/ 8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80"/>
                <a:gd name="T32" fmla="*/ 96 w 96"/>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80">
                  <a:moveTo>
                    <a:pt x="8" y="8"/>
                  </a:moveTo>
                  <a:lnTo>
                    <a:pt x="48" y="80"/>
                  </a:lnTo>
                  <a:lnTo>
                    <a:pt x="96" y="0"/>
                  </a:lnTo>
                  <a:lnTo>
                    <a:pt x="0" y="0"/>
                  </a:lnTo>
                  <a:lnTo>
                    <a:pt x="0" y="8"/>
                  </a:lnTo>
                  <a:lnTo>
                    <a:pt x="80" y="8"/>
                  </a:lnTo>
                  <a:lnTo>
                    <a:pt x="48" y="64"/>
                  </a:lnTo>
                  <a:lnTo>
                    <a:pt x="16" y="0"/>
                  </a:lnTo>
                  <a:lnTo>
                    <a:pt x="16" y="8"/>
                  </a:lnTo>
                  <a:lnTo>
                    <a:pt x="8" y="8"/>
                  </a:lnTo>
                  <a:close/>
                </a:path>
              </a:pathLst>
            </a:custGeom>
            <a:solidFill>
              <a:srgbClr val="514C9E"/>
            </a:solidFill>
            <a:ln w="9525">
              <a:noFill/>
              <a:round/>
              <a:headEnd/>
              <a:tailEnd/>
            </a:ln>
          </p:spPr>
          <p:txBody>
            <a:bodyPr/>
            <a:lstStyle/>
            <a:p>
              <a:endParaRPr lang="en-GB" dirty="0"/>
            </a:p>
          </p:txBody>
        </p:sp>
        <p:sp>
          <p:nvSpPr>
            <p:cNvPr id="28695" name="Rectangle 40"/>
            <p:cNvSpPr>
              <a:spLocks noChangeArrowheads="1"/>
            </p:cNvSpPr>
            <p:nvPr/>
          </p:nvSpPr>
          <p:spPr bwMode="auto">
            <a:xfrm>
              <a:off x="3063" y="199"/>
              <a:ext cx="573" cy="168"/>
            </a:xfrm>
            <a:prstGeom prst="rect">
              <a:avLst/>
            </a:prstGeom>
            <a:noFill/>
            <a:ln w="9525">
              <a:noFill/>
              <a:miter lim="800000"/>
              <a:headEnd/>
              <a:tailEnd/>
            </a:ln>
          </p:spPr>
          <p:txBody>
            <a:bodyPr wrap="none" lIns="0" tIns="0" rIns="0" bIns="0">
              <a:spAutoFit/>
            </a:bodyPr>
            <a:lstStyle/>
            <a:p>
              <a:pPr eaLnBrk="0" hangingPunct="0"/>
              <a:r>
                <a:rPr lang="en-GB" sz="1100" dirty="0">
                  <a:solidFill>
                    <a:srgbClr val="000000"/>
                  </a:solidFill>
                </a:rPr>
                <a:t>Stem cell</a:t>
              </a:r>
              <a:endParaRPr lang="en-GB" sz="2400" dirty="0"/>
            </a:p>
          </p:txBody>
        </p:sp>
        <p:sp>
          <p:nvSpPr>
            <p:cNvPr id="28696" name="Rectangle 41"/>
            <p:cNvSpPr>
              <a:spLocks noChangeArrowheads="1"/>
            </p:cNvSpPr>
            <p:nvPr/>
          </p:nvSpPr>
          <p:spPr bwMode="auto">
            <a:xfrm>
              <a:off x="3063" y="840"/>
              <a:ext cx="1366" cy="168"/>
            </a:xfrm>
            <a:prstGeom prst="rect">
              <a:avLst/>
            </a:prstGeom>
            <a:noFill/>
            <a:ln w="9525">
              <a:noFill/>
              <a:miter lim="800000"/>
              <a:headEnd/>
              <a:tailEnd/>
            </a:ln>
          </p:spPr>
          <p:txBody>
            <a:bodyPr wrap="none" lIns="0" tIns="0" rIns="0" bIns="0">
              <a:spAutoFit/>
            </a:bodyPr>
            <a:lstStyle/>
            <a:p>
              <a:pPr eaLnBrk="0" hangingPunct="0"/>
              <a:r>
                <a:rPr lang="en-GB" sz="1100" dirty="0">
                  <a:solidFill>
                    <a:srgbClr val="000000"/>
                  </a:solidFill>
                </a:rPr>
                <a:t>Bilineal progenitor cell</a:t>
              </a:r>
              <a:endParaRPr lang="en-GB" sz="2400" dirty="0"/>
            </a:p>
          </p:txBody>
        </p:sp>
        <p:sp>
          <p:nvSpPr>
            <p:cNvPr id="28697" name="Rectangle 42"/>
            <p:cNvSpPr>
              <a:spLocks noChangeArrowheads="1"/>
            </p:cNvSpPr>
            <p:nvPr/>
          </p:nvSpPr>
          <p:spPr bwMode="auto">
            <a:xfrm>
              <a:off x="3063" y="1481"/>
              <a:ext cx="1654" cy="167"/>
            </a:xfrm>
            <a:prstGeom prst="rect">
              <a:avLst/>
            </a:prstGeom>
            <a:noFill/>
            <a:ln w="9525">
              <a:noFill/>
              <a:miter lim="800000"/>
              <a:headEnd/>
              <a:tailEnd/>
            </a:ln>
          </p:spPr>
          <p:txBody>
            <a:bodyPr wrap="none" lIns="0" tIns="0" rIns="0" bIns="0">
              <a:spAutoFit/>
            </a:bodyPr>
            <a:lstStyle/>
            <a:p>
              <a:pPr eaLnBrk="0" hangingPunct="0"/>
              <a:r>
                <a:rPr lang="en-GB" sz="1100" dirty="0">
                  <a:solidFill>
                    <a:srgbClr val="000000"/>
                  </a:solidFill>
                </a:rPr>
                <a:t>Committed megakaryocyte</a:t>
              </a:r>
              <a:endParaRPr lang="en-GB" sz="2400" dirty="0"/>
            </a:p>
          </p:txBody>
        </p:sp>
        <p:sp>
          <p:nvSpPr>
            <p:cNvPr id="28698" name="Rectangle 43"/>
            <p:cNvSpPr>
              <a:spLocks noChangeArrowheads="1"/>
            </p:cNvSpPr>
            <p:nvPr/>
          </p:nvSpPr>
          <p:spPr bwMode="auto">
            <a:xfrm>
              <a:off x="3063" y="1599"/>
              <a:ext cx="875" cy="168"/>
            </a:xfrm>
            <a:prstGeom prst="rect">
              <a:avLst/>
            </a:prstGeom>
            <a:noFill/>
            <a:ln w="9525">
              <a:noFill/>
              <a:miter lim="800000"/>
              <a:headEnd/>
              <a:tailEnd/>
            </a:ln>
          </p:spPr>
          <p:txBody>
            <a:bodyPr wrap="none" lIns="0" tIns="0" rIns="0" bIns="0">
              <a:spAutoFit/>
            </a:bodyPr>
            <a:lstStyle/>
            <a:p>
              <a:pPr eaLnBrk="0" hangingPunct="0"/>
              <a:r>
                <a:rPr lang="en-GB" sz="1100" dirty="0">
                  <a:solidFill>
                    <a:srgbClr val="000000"/>
                  </a:solidFill>
                </a:rPr>
                <a:t>progenitor cell</a:t>
              </a:r>
              <a:endParaRPr lang="en-GB" sz="2400" dirty="0"/>
            </a:p>
          </p:txBody>
        </p:sp>
        <p:sp>
          <p:nvSpPr>
            <p:cNvPr id="28699" name="Rectangle 44"/>
            <p:cNvSpPr>
              <a:spLocks noChangeArrowheads="1"/>
            </p:cNvSpPr>
            <p:nvPr/>
          </p:nvSpPr>
          <p:spPr bwMode="auto">
            <a:xfrm>
              <a:off x="3063" y="2336"/>
              <a:ext cx="1567" cy="168"/>
            </a:xfrm>
            <a:prstGeom prst="rect">
              <a:avLst/>
            </a:prstGeom>
            <a:noFill/>
            <a:ln w="9525">
              <a:noFill/>
              <a:miter lim="800000"/>
              <a:headEnd/>
              <a:tailEnd/>
            </a:ln>
          </p:spPr>
          <p:txBody>
            <a:bodyPr wrap="none" lIns="0" tIns="0" rIns="0" bIns="0">
              <a:spAutoFit/>
            </a:bodyPr>
            <a:lstStyle/>
            <a:p>
              <a:pPr eaLnBrk="0" hangingPunct="0"/>
              <a:r>
                <a:rPr lang="en-GB" sz="1100" dirty="0">
                  <a:solidFill>
                    <a:srgbClr val="000000"/>
                  </a:solidFill>
                </a:rPr>
                <a:t>Immature megakaryocyte</a:t>
              </a:r>
              <a:endParaRPr lang="en-GB" sz="2400" dirty="0"/>
            </a:p>
          </p:txBody>
        </p:sp>
        <p:sp>
          <p:nvSpPr>
            <p:cNvPr id="28700" name="Rectangle 45"/>
            <p:cNvSpPr>
              <a:spLocks noChangeArrowheads="1"/>
            </p:cNvSpPr>
            <p:nvPr/>
          </p:nvSpPr>
          <p:spPr bwMode="auto">
            <a:xfrm>
              <a:off x="3063" y="3074"/>
              <a:ext cx="1413" cy="167"/>
            </a:xfrm>
            <a:prstGeom prst="rect">
              <a:avLst/>
            </a:prstGeom>
            <a:noFill/>
            <a:ln w="9525">
              <a:noFill/>
              <a:miter lim="800000"/>
              <a:headEnd/>
              <a:tailEnd/>
            </a:ln>
          </p:spPr>
          <p:txBody>
            <a:bodyPr wrap="none" lIns="0" tIns="0" rIns="0" bIns="0">
              <a:spAutoFit/>
            </a:bodyPr>
            <a:lstStyle/>
            <a:p>
              <a:pPr eaLnBrk="0" hangingPunct="0"/>
              <a:r>
                <a:rPr lang="en-GB" sz="1100" dirty="0">
                  <a:solidFill>
                    <a:srgbClr val="000000"/>
                  </a:solidFill>
                </a:rPr>
                <a:t>Mature megakaryocyte</a:t>
              </a:r>
              <a:endParaRPr lang="en-GB" sz="2400" dirty="0"/>
            </a:p>
          </p:txBody>
        </p:sp>
        <p:sp>
          <p:nvSpPr>
            <p:cNvPr id="28701" name="Rectangle 46"/>
            <p:cNvSpPr>
              <a:spLocks noChangeArrowheads="1"/>
            </p:cNvSpPr>
            <p:nvPr/>
          </p:nvSpPr>
          <p:spPr bwMode="auto">
            <a:xfrm>
              <a:off x="3063" y="3808"/>
              <a:ext cx="535" cy="167"/>
            </a:xfrm>
            <a:prstGeom prst="rect">
              <a:avLst/>
            </a:prstGeom>
            <a:noFill/>
            <a:ln w="9525">
              <a:noFill/>
              <a:miter lim="800000"/>
              <a:headEnd/>
              <a:tailEnd/>
            </a:ln>
          </p:spPr>
          <p:txBody>
            <a:bodyPr wrap="none" lIns="0" tIns="0" rIns="0" bIns="0">
              <a:spAutoFit/>
            </a:bodyPr>
            <a:lstStyle/>
            <a:p>
              <a:pPr eaLnBrk="0" hangingPunct="0"/>
              <a:r>
                <a:rPr lang="en-GB" sz="1100" dirty="0">
                  <a:solidFill>
                    <a:srgbClr val="000000"/>
                  </a:solidFill>
                </a:rPr>
                <a:t>Platelets</a:t>
              </a:r>
              <a:endParaRPr lang="en-GB" sz="2400" dirty="0"/>
            </a:p>
          </p:txBody>
        </p:sp>
        <p:sp>
          <p:nvSpPr>
            <p:cNvPr id="28702" name="Rectangle 47"/>
            <p:cNvSpPr>
              <a:spLocks noChangeArrowheads="1"/>
            </p:cNvSpPr>
            <p:nvPr/>
          </p:nvSpPr>
          <p:spPr bwMode="auto">
            <a:xfrm>
              <a:off x="2607" y="430"/>
              <a:ext cx="364" cy="212"/>
            </a:xfrm>
            <a:prstGeom prst="rect">
              <a:avLst/>
            </a:prstGeom>
            <a:noFill/>
            <a:ln w="9525">
              <a:noFill/>
              <a:miter lim="800000"/>
              <a:headEnd/>
              <a:tailEnd/>
            </a:ln>
          </p:spPr>
          <p:txBody>
            <a:bodyPr wrap="none" lIns="0" tIns="0" rIns="0" bIns="0">
              <a:spAutoFit/>
            </a:bodyPr>
            <a:lstStyle/>
            <a:p>
              <a:pPr eaLnBrk="0" hangingPunct="0"/>
              <a:r>
                <a:rPr lang="en-GB" sz="1400" dirty="0">
                  <a:solidFill>
                    <a:srgbClr val="00AEEF"/>
                  </a:solidFill>
                </a:rPr>
                <a:t>TPO</a:t>
              </a:r>
              <a:endParaRPr lang="en-GB" sz="1400" dirty="0"/>
            </a:p>
          </p:txBody>
        </p:sp>
        <p:sp>
          <p:nvSpPr>
            <p:cNvPr id="28703" name="Rectangle 48"/>
            <p:cNvSpPr>
              <a:spLocks noChangeArrowheads="1"/>
            </p:cNvSpPr>
            <p:nvPr/>
          </p:nvSpPr>
          <p:spPr bwMode="auto">
            <a:xfrm>
              <a:off x="2607" y="1169"/>
              <a:ext cx="364" cy="212"/>
            </a:xfrm>
            <a:prstGeom prst="rect">
              <a:avLst/>
            </a:prstGeom>
            <a:noFill/>
            <a:ln w="9525">
              <a:noFill/>
              <a:miter lim="800000"/>
              <a:headEnd/>
              <a:tailEnd/>
            </a:ln>
          </p:spPr>
          <p:txBody>
            <a:bodyPr wrap="none" lIns="0" tIns="0" rIns="0" bIns="0">
              <a:spAutoFit/>
            </a:bodyPr>
            <a:lstStyle/>
            <a:p>
              <a:pPr eaLnBrk="0" hangingPunct="0"/>
              <a:r>
                <a:rPr lang="en-GB" sz="1400" dirty="0">
                  <a:solidFill>
                    <a:srgbClr val="00AEEF"/>
                  </a:solidFill>
                </a:rPr>
                <a:t>TPO</a:t>
              </a:r>
              <a:endParaRPr lang="en-GB" sz="1400" dirty="0"/>
            </a:p>
          </p:txBody>
        </p:sp>
        <p:sp>
          <p:nvSpPr>
            <p:cNvPr id="28704" name="Rectangle 49"/>
            <p:cNvSpPr>
              <a:spLocks noChangeArrowheads="1"/>
            </p:cNvSpPr>
            <p:nvPr/>
          </p:nvSpPr>
          <p:spPr bwMode="auto">
            <a:xfrm>
              <a:off x="2607" y="1905"/>
              <a:ext cx="364" cy="212"/>
            </a:xfrm>
            <a:prstGeom prst="rect">
              <a:avLst/>
            </a:prstGeom>
            <a:noFill/>
            <a:ln w="9525">
              <a:noFill/>
              <a:miter lim="800000"/>
              <a:headEnd/>
              <a:tailEnd/>
            </a:ln>
          </p:spPr>
          <p:txBody>
            <a:bodyPr wrap="none" lIns="0" tIns="0" rIns="0" bIns="0">
              <a:spAutoFit/>
            </a:bodyPr>
            <a:lstStyle/>
            <a:p>
              <a:pPr eaLnBrk="0" hangingPunct="0"/>
              <a:r>
                <a:rPr lang="en-GB" sz="1400" dirty="0">
                  <a:solidFill>
                    <a:srgbClr val="00AEEF"/>
                  </a:solidFill>
                </a:rPr>
                <a:t>TPO</a:t>
              </a:r>
              <a:endParaRPr lang="en-GB" sz="1400" dirty="0"/>
            </a:p>
          </p:txBody>
        </p:sp>
        <p:sp>
          <p:nvSpPr>
            <p:cNvPr id="28705" name="Rectangle 50"/>
            <p:cNvSpPr>
              <a:spLocks noChangeArrowheads="1"/>
            </p:cNvSpPr>
            <p:nvPr/>
          </p:nvSpPr>
          <p:spPr bwMode="auto">
            <a:xfrm>
              <a:off x="2607" y="2640"/>
              <a:ext cx="364" cy="212"/>
            </a:xfrm>
            <a:prstGeom prst="rect">
              <a:avLst/>
            </a:prstGeom>
            <a:noFill/>
            <a:ln w="9525">
              <a:noFill/>
              <a:miter lim="800000"/>
              <a:headEnd/>
              <a:tailEnd/>
            </a:ln>
          </p:spPr>
          <p:txBody>
            <a:bodyPr wrap="none" lIns="0" tIns="0" rIns="0" bIns="0">
              <a:spAutoFit/>
            </a:bodyPr>
            <a:lstStyle/>
            <a:p>
              <a:pPr eaLnBrk="0" hangingPunct="0"/>
              <a:r>
                <a:rPr lang="en-GB" sz="1400" dirty="0">
                  <a:solidFill>
                    <a:srgbClr val="00AEEF"/>
                  </a:solidFill>
                </a:rPr>
                <a:t>TPO</a:t>
              </a:r>
              <a:endParaRPr lang="en-GB" sz="1400" dirty="0"/>
            </a:p>
          </p:txBody>
        </p:sp>
      </p:grpSp>
      <p:sp>
        <p:nvSpPr>
          <p:cNvPr id="38917" name="Text Box 7"/>
          <p:cNvSpPr txBox="1">
            <a:spLocks noChangeArrowheads="1"/>
          </p:cNvSpPr>
          <p:nvPr/>
        </p:nvSpPr>
        <p:spPr bwMode="auto">
          <a:xfrm>
            <a:off x="111125" y="6411913"/>
            <a:ext cx="8297863" cy="430212"/>
          </a:xfrm>
          <a:prstGeom prst="rect">
            <a:avLst/>
          </a:prstGeom>
          <a:noFill/>
          <a:ln w="9525">
            <a:noFill/>
            <a:miter lim="800000"/>
            <a:headEnd/>
            <a:tailEnd/>
          </a:ln>
        </p:spPr>
        <p:txBody>
          <a:bodyPr anchor="b">
            <a:noAutofit/>
          </a:bodyPr>
          <a:lstStyle/>
          <a:p>
            <a:pPr>
              <a:defRPr/>
            </a:pPr>
            <a:r>
              <a:rPr lang="en-US" sz="1100" dirty="0" smtClean="0">
                <a:latin typeface="+mn-lt"/>
                <a:cs typeface="Times New Roman" pitchFamily="18" charset="0"/>
              </a:rPr>
              <a:t>TPO, thrombopoietin; TPO-R, thrombopoietin receptor</a:t>
            </a:r>
          </a:p>
          <a:p>
            <a:pPr>
              <a:defRPr/>
            </a:pPr>
            <a:r>
              <a:rPr lang="en-US" sz="1100" dirty="0" smtClean="0">
                <a:latin typeface="+mn-lt"/>
                <a:cs typeface="Times New Roman" pitchFamily="18" charset="0"/>
              </a:rPr>
              <a:t>1</a:t>
            </a:r>
            <a:r>
              <a:rPr lang="en-US" sz="1100" dirty="0">
                <a:latin typeface="+mn-lt"/>
                <a:cs typeface="Times New Roman" pitchFamily="18" charset="0"/>
              </a:rPr>
              <a:t>. Kuter D</a:t>
            </a:r>
            <a:r>
              <a:rPr lang="en-US" sz="1100" dirty="0" smtClean="0">
                <a:latin typeface="+mn-lt"/>
                <a:cs typeface="Times New Roman" pitchFamily="18" charset="0"/>
              </a:rPr>
              <a:t>, Begley C. </a:t>
            </a:r>
            <a:r>
              <a:rPr lang="en-US" sz="1100" i="1" dirty="0">
                <a:latin typeface="+mn-lt"/>
                <a:cs typeface="Times New Roman" pitchFamily="18" charset="0"/>
              </a:rPr>
              <a:t>Blood</a:t>
            </a:r>
            <a:r>
              <a:rPr lang="en-US" sz="1100" dirty="0">
                <a:latin typeface="+mn-lt"/>
                <a:cs typeface="Times New Roman" pitchFamily="18" charset="0"/>
              </a:rPr>
              <a:t> 2002; </a:t>
            </a:r>
            <a:r>
              <a:rPr lang="en-US" sz="1100" b="1" dirty="0">
                <a:latin typeface="+mn-lt"/>
                <a:cs typeface="Times New Roman" pitchFamily="18" charset="0"/>
              </a:rPr>
              <a:t>100</a:t>
            </a:r>
            <a:r>
              <a:rPr lang="en-US" sz="1100" dirty="0">
                <a:latin typeface="+mn-lt"/>
                <a:cs typeface="Times New Roman" pitchFamily="18" charset="0"/>
              </a:rPr>
              <a:t>: 3456</a:t>
            </a:r>
            <a:r>
              <a:rPr lang="en-US" sz="1100" dirty="0">
                <a:latin typeface="+mn-lt"/>
                <a:cs typeface="Arial" charset="0"/>
              </a:rPr>
              <a:t>–</a:t>
            </a:r>
            <a:r>
              <a:rPr lang="en-US" sz="1100" dirty="0">
                <a:latin typeface="+mn-lt"/>
                <a:cs typeface="Times New Roman" pitchFamily="18" charset="0"/>
              </a:rPr>
              <a:t>69; 2. </a:t>
            </a:r>
            <a:r>
              <a:rPr lang="en-GB" sz="1100" dirty="0">
                <a:latin typeface="+mn-lt"/>
                <a:cs typeface="Arial" charset="0"/>
              </a:rPr>
              <a:t>Kaushansky K. </a:t>
            </a:r>
            <a:r>
              <a:rPr lang="en-GB" sz="1100" i="1" dirty="0">
                <a:latin typeface="+mn-lt"/>
                <a:cs typeface="Arial" charset="0"/>
              </a:rPr>
              <a:t>N Engl J Med</a:t>
            </a:r>
            <a:r>
              <a:rPr lang="en-GB" sz="1100" dirty="0">
                <a:latin typeface="+mn-lt"/>
                <a:cs typeface="Arial" charset="0"/>
              </a:rPr>
              <a:t> 1998; </a:t>
            </a:r>
            <a:r>
              <a:rPr lang="en-GB" sz="1100" b="1" dirty="0">
                <a:latin typeface="+mn-lt"/>
                <a:cs typeface="Arial" charset="0"/>
              </a:rPr>
              <a:t>339</a:t>
            </a:r>
            <a:r>
              <a:rPr lang="en-GB" sz="1100" dirty="0">
                <a:latin typeface="+mn-lt"/>
                <a:cs typeface="Arial" charset="0"/>
              </a:rPr>
              <a:t>: 746–54; 3.</a:t>
            </a:r>
            <a:r>
              <a:rPr lang="en-US" sz="1100" dirty="0">
                <a:latin typeface="+mn-lt"/>
                <a:cs typeface="Times New Roman" pitchFamily="18" charset="0"/>
              </a:rPr>
              <a:t> Wolber E, Jelkmann W. </a:t>
            </a:r>
            <a:r>
              <a:rPr lang="en-US" sz="1100" i="1" dirty="0">
                <a:latin typeface="+mn-lt"/>
                <a:cs typeface="Times New Roman" pitchFamily="18" charset="0"/>
              </a:rPr>
              <a:t>News Physiol Sci</a:t>
            </a:r>
            <a:r>
              <a:rPr lang="en-US" sz="1100" dirty="0">
                <a:latin typeface="+mn-lt"/>
                <a:cs typeface="Times New Roman" pitchFamily="18" charset="0"/>
              </a:rPr>
              <a:t> 2002; </a:t>
            </a:r>
            <a:r>
              <a:rPr lang="en-US" sz="1100" b="1" dirty="0">
                <a:latin typeface="+mn-lt"/>
                <a:cs typeface="Times New Roman" pitchFamily="18" charset="0"/>
              </a:rPr>
              <a:t>17</a:t>
            </a:r>
            <a:r>
              <a:rPr lang="en-US" sz="1100" dirty="0">
                <a:latin typeface="+mn-lt"/>
                <a:cs typeface="Times New Roman" pitchFamily="18" charset="0"/>
              </a:rPr>
              <a:t>: </a:t>
            </a:r>
            <a:r>
              <a:rPr lang="en-US" sz="1100" dirty="0" smtClean="0">
                <a:latin typeface="+mn-lt"/>
                <a:cs typeface="Times New Roman" pitchFamily="18" charset="0"/>
              </a:rPr>
              <a:t>6</a:t>
            </a:r>
            <a:r>
              <a:rPr lang="en-US" sz="1100" dirty="0" smtClean="0">
                <a:latin typeface="+mn-lt"/>
                <a:cs typeface="Arial" charset="0"/>
              </a:rPr>
              <a:t>–</a:t>
            </a:r>
            <a:r>
              <a:rPr lang="en-US" sz="1100" dirty="0" smtClean="0">
                <a:latin typeface="+mn-lt"/>
                <a:cs typeface="Times New Roman" pitchFamily="18" charset="0"/>
              </a:rPr>
              <a:t>10; 4. Kuter D, </a:t>
            </a:r>
            <a:r>
              <a:rPr lang="en-US" sz="1100" i="1" dirty="0" smtClean="0">
                <a:latin typeface="+mn-lt"/>
                <a:cs typeface="Times New Roman" pitchFamily="18" charset="0"/>
              </a:rPr>
              <a:t>et al. Blood </a:t>
            </a:r>
            <a:r>
              <a:rPr lang="en-US" sz="1100" dirty="0" smtClean="0">
                <a:latin typeface="+mn-lt"/>
                <a:cs typeface="Times New Roman" pitchFamily="18" charset="0"/>
              </a:rPr>
              <a:t>2007; </a:t>
            </a:r>
            <a:r>
              <a:rPr lang="en-US" sz="1100" b="1" dirty="0" smtClean="0">
                <a:latin typeface="+mn-lt"/>
                <a:cs typeface="Times New Roman" pitchFamily="18" charset="0"/>
              </a:rPr>
              <a:t>109</a:t>
            </a:r>
            <a:r>
              <a:rPr lang="en-US" sz="1100" dirty="0" smtClean="0">
                <a:latin typeface="+mn-lt"/>
                <a:cs typeface="Times New Roman" pitchFamily="18" charset="0"/>
              </a:rPr>
              <a:t>: 4607–16; Figure adapted from </a:t>
            </a:r>
            <a:r>
              <a:rPr lang="en-GB" sz="1100" dirty="0" smtClean="0">
                <a:latin typeface="+mn-lt"/>
                <a:cs typeface="Arial" charset="0"/>
              </a:rPr>
              <a:t>Kaushansky K. </a:t>
            </a:r>
            <a:r>
              <a:rPr lang="en-GB" sz="1100" i="1" dirty="0" smtClean="0">
                <a:latin typeface="+mn-lt"/>
                <a:cs typeface="Arial" charset="0"/>
              </a:rPr>
              <a:t>N Engl J Med</a:t>
            </a:r>
            <a:r>
              <a:rPr lang="en-GB" sz="1100" dirty="0" smtClean="0">
                <a:latin typeface="+mn-lt"/>
                <a:cs typeface="Arial" charset="0"/>
              </a:rPr>
              <a:t> 1998; </a:t>
            </a:r>
            <a:r>
              <a:rPr lang="en-GB" sz="1100" b="1" dirty="0" smtClean="0">
                <a:latin typeface="+mn-lt"/>
                <a:cs typeface="Arial" charset="0"/>
              </a:rPr>
              <a:t>339</a:t>
            </a:r>
            <a:r>
              <a:rPr lang="en-GB" sz="1100" dirty="0" smtClean="0">
                <a:latin typeface="+mn-lt"/>
                <a:cs typeface="Arial" charset="0"/>
              </a:rPr>
              <a:t>: 746–54</a:t>
            </a:r>
            <a:endParaRPr lang="en-US" sz="1100" dirty="0">
              <a:latin typeface="+mn-lt"/>
              <a:cs typeface="Arial" charset="0"/>
            </a:endParaRPr>
          </a:p>
        </p:txBody>
      </p:sp>
      <p:sp>
        <p:nvSpPr>
          <p:cNvPr id="36" name="Rectangle 35"/>
          <p:cNvSpPr/>
          <p:nvPr/>
        </p:nvSpPr>
        <p:spPr>
          <a:xfrm>
            <a:off x="8766974" y="6489914"/>
            <a:ext cx="377026" cy="369332"/>
          </a:xfrm>
          <a:prstGeom prst="rect">
            <a:avLst/>
          </a:prstGeom>
        </p:spPr>
        <p:txBody>
          <a:bodyPr wrap="none">
            <a:spAutoFit/>
          </a:bodyPr>
          <a:lstStyle/>
          <a:p>
            <a:r>
              <a:rPr lang="en-GB" b="1" dirty="0"/>
              <a:t>©</a:t>
            </a:r>
            <a:endParaRPr lang="en-GB" dirty="0"/>
          </a:p>
        </p:txBody>
      </p:sp>
    </p:spTree>
    <p:extLst>
      <p:ext uri="{BB962C8B-B14F-4D97-AF65-F5344CB8AC3E}">
        <p14:creationId xmlns:p14="http://schemas.microsoft.com/office/powerpoint/2010/main" val="281344251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p:txBody>
          <a:bodyPr/>
          <a:lstStyle/>
          <a:p>
            <a:endParaRPr lang="en-GB" dirty="0" smtClean="0"/>
          </a:p>
        </p:txBody>
      </p:sp>
      <p:sp>
        <p:nvSpPr>
          <p:cNvPr id="4" name="Subtitle 3"/>
          <p:cNvSpPr>
            <a:spLocks noGrp="1"/>
          </p:cNvSpPr>
          <p:nvPr>
            <p:ph type="subTitle" idx="1"/>
          </p:nvPr>
        </p:nvSpPr>
        <p:spPr/>
        <p:txBody>
          <a:bodyPr/>
          <a:lstStyle/>
          <a:p>
            <a:pPr>
              <a:buFont typeface="Arial" charset="0"/>
              <a:buNone/>
              <a:defRPr/>
            </a:pPr>
            <a:r>
              <a:rPr lang="en-GB" b="1" dirty="0" smtClean="0">
                <a:solidFill>
                  <a:schemeClr val="tx1"/>
                </a:solidFill>
              </a:rPr>
              <a:t>SIGNS AND SYMPTOMS OF ITP</a:t>
            </a:r>
          </a:p>
          <a:p>
            <a:pPr>
              <a:buFont typeface="Arial" charset="0"/>
              <a:buNone/>
              <a:defRPr/>
            </a:pPr>
            <a:endParaRPr lang="en-GB"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GB" dirty="0" smtClean="0"/>
              <a:t>Platelets play a vital role in haemostasis</a:t>
            </a:r>
          </a:p>
        </p:txBody>
      </p:sp>
      <p:sp>
        <p:nvSpPr>
          <p:cNvPr id="1028" name="Content Placeholder 2"/>
          <p:cNvSpPr>
            <a:spLocks noGrp="1"/>
          </p:cNvSpPr>
          <p:nvPr>
            <p:ph idx="1"/>
          </p:nvPr>
        </p:nvSpPr>
        <p:spPr>
          <a:xfrm>
            <a:off x="457200" y="1268413"/>
            <a:ext cx="4330700" cy="4857750"/>
          </a:xfrm>
        </p:spPr>
        <p:txBody>
          <a:bodyPr/>
          <a:lstStyle/>
          <a:p>
            <a:r>
              <a:rPr lang="en-GB" sz="2400" dirty="0" smtClean="0"/>
              <a:t>Reduced platelet count in ITP means fewer platelets contribute to haemostasis</a:t>
            </a:r>
          </a:p>
          <a:p>
            <a:r>
              <a:rPr lang="en-GB" sz="2400" dirty="0" smtClean="0"/>
              <a:t>Platelets prevent blood </a:t>
            </a:r>
            <a:br>
              <a:rPr lang="en-GB" sz="2400" dirty="0" smtClean="0"/>
            </a:br>
            <a:r>
              <a:rPr lang="en-GB" sz="2400" dirty="0" smtClean="0"/>
              <a:t>loss by:</a:t>
            </a:r>
          </a:p>
          <a:p>
            <a:pPr lvl="1"/>
            <a:r>
              <a:rPr lang="en-GB" sz="2000" dirty="0" smtClean="0"/>
              <a:t>Releasing substances that constrict blood vessels</a:t>
            </a:r>
          </a:p>
          <a:p>
            <a:pPr lvl="1"/>
            <a:r>
              <a:rPr lang="en-GB" sz="2000" dirty="0" smtClean="0"/>
              <a:t>Forming platelet plugs</a:t>
            </a:r>
          </a:p>
          <a:p>
            <a:pPr lvl="1"/>
            <a:r>
              <a:rPr lang="en-GB" sz="2000" dirty="0" smtClean="0"/>
              <a:t>Releasing clot-promoting chemicals</a:t>
            </a:r>
          </a:p>
        </p:txBody>
      </p:sp>
      <p:graphicFrame>
        <p:nvGraphicFramePr>
          <p:cNvPr id="1026" name="Object 16"/>
          <p:cNvGraphicFramePr>
            <a:graphicFrameLocks noChangeAspect="1"/>
          </p:cNvGraphicFramePr>
          <p:nvPr/>
        </p:nvGraphicFramePr>
        <p:xfrm>
          <a:off x="5244498" y="1810469"/>
          <a:ext cx="2978150" cy="1463675"/>
        </p:xfrm>
        <a:graphic>
          <a:graphicData uri="http://schemas.openxmlformats.org/presentationml/2006/ole">
            <mc:AlternateContent xmlns:mc="http://schemas.openxmlformats.org/markup-compatibility/2006">
              <mc:Choice xmlns:v="urn:schemas-microsoft-com:vml" Requires="v">
                <p:oleObj spid="_x0000_s2308" name="Bitmap Image" r:id="rId4" imgW="3010320" imgH="1457143" progId="PBrush">
                  <p:embed/>
                </p:oleObj>
              </mc:Choice>
              <mc:Fallback>
                <p:oleObj name="Bitmap Image" r:id="rId4" imgW="3010320" imgH="1457143"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4498" y="1810469"/>
                        <a:ext cx="2978150" cy="146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17"/>
          <p:cNvSpPr txBox="1">
            <a:spLocks noChangeArrowheads="1"/>
          </p:cNvSpPr>
          <p:nvPr/>
        </p:nvSpPr>
        <p:spPr bwMode="auto">
          <a:xfrm>
            <a:off x="6622448" y="1534244"/>
            <a:ext cx="311150" cy="366713"/>
          </a:xfrm>
          <a:prstGeom prst="rect">
            <a:avLst/>
          </a:prstGeom>
          <a:noFill/>
          <a:ln w="9525">
            <a:noFill/>
            <a:miter lim="800000"/>
            <a:headEnd/>
            <a:tailEnd/>
          </a:ln>
        </p:spPr>
        <p:txBody>
          <a:bodyPr wrap="none">
            <a:spAutoFit/>
          </a:bodyPr>
          <a:lstStyle/>
          <a:p>
            <a:r>
              <a:rPr lang="en-US" b="1" dirty="0">
                <a:latin typeface="+mn-lt"/>
              </a:rPr>
              <a:t>1</a:t>
            </a:r>
          </a:p>
        </p:txBody>
      </p:sp>
      <p:sp>
        <p:nvSpPr>
          <p:cNvPr id="1030" name="Text Box 18"/>
          <p:cNvSpPr txBox="1">
            <a:spLocks noChangeArrowheads="1"/>
          </p:cNvSpPr>
          <p:nvPr/>
        </p:nvSpPr>
        <p:spPr bwMode="auto">
          <a:xfrm>
            <a:off x="5860448" y="3342407"/>
            <a:ext cx="311150" cy="366712"/>
          </a:xfrm>
          <a:prstGeom prst="rect">
            <a:avLst/>
          </a:prstGeom>
          <a:noFill/>
          <a:ln w="9525">
            <a:noFill/>
            <a:miter lim="800000"/>
            <a:headEnd/>
            <a:tailEnd/>
          </a:ln>
        </p:spPr>
        <p:txBody>
          <a:bodyPr wrap="none">
            <a:spAutoFit/>
          </a:bodyPr>
          <a:lstStyle/>
          <a:p>
            <a:r>
              <a:rPr lang="en-US" b="1" dirty="0">
                <a:latin typeface="+mn-lt"/>
              </a:rPr>
              <a:t>2</a:t>
            </a:r>
          </a:p>
        </p:txBody>
      </p:sp>
      <p:sp>
        <p:nvSpPr>
          <p:cNvPr id="1031" name="Text Box 19"/>
          <p:cNvSpPr txBox="1">
            <a:spLocks noChangeArrowheads="1"/>
          </p:cNvSpPr>
          <p:nvPr/>
        </p:nvSpPr>
        <p:spPr bwMode="auto">
          <a:xfrm>
            <a:off x="7384448" y="3342407"/>
            <a:ext cx="311150" cy="366712"/>
          </a:xfrm>
          <a:prstGeom prst="rect">
            <a:avLst/>
          </a:prstGeom>
          <a:noFill/>
          <a:ln w="9525">
            <a:noFill/>
            <a:miter lim="800000"/>
            <a:headEnd/>
            <a:tailEnd/>
          </a:ln>
        </p:spPr>
        <p:txBody>
          <a:bodyPr wrap="none">
            <a:spAutoFit/>
          </a:bodyPr>
          <a:lstStyle/>
          <a:p>
            <a:r>
              <a:rPr lang="en-US" b="1" dirty="0">
                <a:latin typeface="+mn-lt"/>
              </a:rPr>
              <a:t>3</a:t>
            </a:r>
          </a:p>
        </p:txBody>
      </p:sp>
      <p:grpSp>
        <p:nvGrpSpPr>
          <p:cNvPr id="1032" name="Group 24"/>
          <p:cNvGrpSpPr>
            <a:grpSpLocks/>
          </p:cNvGrpSpPr>
          <p:nvPr/>
        </p:nvGrpSpPr>
        <p:grpSpPr bwMode="auto">
          <a:xfrm>
            <a:off x="5187348" y="3650382"/>
            <a:ext cx="2994025" cy="2874962"/>
            <a:chOff x="1453" y="2355"/>
            <a:chExt cx="1606" cy="1542"/>
          </a:xfrm>
        </p:grpSpPr>
        <p:pic>
          <p:nvPicPr>
            <p:cNvPr id="1057" name="Picture 22" descr="WT02060_02_content"/>
            <p:cNvPicPr>
              <a:picLocks noChangeAspect="1" noChangeArrowheads="1"/>
            </p:cNvPicPr>
            <p:nvPr/>
          </p:nvPicPr>
          <p:blipFill>
            <a:blip r:embed="rId6" cstate="print"/>
            <a:srcRect r="49632" b="12862"/>
            <a:stretch>
              <a:fillRect/>
            </a:stretch>
          </p:blipFill>
          <p:spPr bwMode="auto">
            <a:xfrm>
              <a:off x="1453" y="2355"/>
              <a:ext cx="828" cy="1517"/>
            </a:xfrm>
            <a:prstGeom prst="rect">
              <a:avLst/>
            </a:prstGeom>
            <a:noFill/>
            <a:ln w="9525">
              <a:noFill/>
              <a:miter lim="800000"/>
              <a:headEnd/>
              <a:tailEnd/>
            </a:ln>
          </p:spPr>
        </p:pic>
        <p:pic>
          <p:nvPicPr>
            <p:cNvPr id="1058" name="Picture 23" descr="WT02060_03_content"/>
            <p:cNvPicPr>
              <a:picLocks noChangeAspect="1" noChangeArrowheads="1"/>
            </p:cNvPicPr>
            <p:nvPr/>
          </p:nvPicPr>
          <p:blipFill>
            <a:blip r:embed="rId7" cstate="print"/>
            <a:srcRect l="54753" b="12286"/>
            <a:stretch>
              <a:fillRect/>
            </a:stretch>
          </p:blipFill>
          <p:spPr bwMode="auto">
            <a:xfrm>
              <a:off x="2288" y="2355"/>
              <a:ext cx="771" cy="1542"/>
            </a:xfrm>
            <a:prstGeom prst="rect">
              <a:avLst/>
            </a:prstGeom>
            <a:noFill/>
            <a:ln w="9525">
              <a:noFill/>
              <a:miter lim="800000"/>
              <a:headEnd/>
              <a:tailEnd/>
            </a:ln>
          </p:spPr>
        </p:pic>
      </p:grpSp>
      <p:sp>
        <p:nvSpPr>
          <p:cNvPr id="1033" name="Text Box 27"/>
          <p:cNvSpPr txBox="1">
            <a:spLocks noChangeArrowheads="1"/>
          </p:cNvSpPr>
          <p:nvPr/>
        </p:nvSpPr>
        <p:spPr bwMode="auto">
          <a:xfrm>
            <a:off x="8180766" y="1588219"/>
            <a:ext cx="800578" cy="239713"/>
          </a:xfrm>
          <a:prstGeom prst="rect">
            <a:avLst/>
          </a:prstGeom>
          <a:noFill/>
          <a:ln w="9525">
            <a:noFill/>
            <a:miter lim="800000"/>
            <a:headEnd/>
            <a:tailEnd/>
          </a:ln>
        </p:spPr>
        <p:txBody>
          <a:bodyPr lIns="0" tIns="0" rIns="0" bIns="0"/>
          <a:lstStyle/>
          <a:p>
            <a:r>
              <a:rPr lang="en-US" sz="1050" b="1" dirty="0">
                <a:solidFill>
                  <a:srgbClr val="000000"/>
                </a:solidFill>
                <a:latin typeface="+mn-lt"/>
                <a:cs typeface="Mangal" pitchFamily="18" charset="0"/>
              </a:rPr>
              <a:t>Damage to artery wall</a:t>
            </a:r>
          </a:p>
        </p:txBody>
      </p:sp>
      <p:sp>
        <p:nvSpPr>
          <p:cNvPr id="1034" name="Text Box 28"/>
          <p:cNvSpPr txBox="1">
            <a:spLocks noChangeArrowheads="1"/>
          </p:cNvSpPr>
          <p:nvPr/>
        </p:nvSpPr>
        <p:spPr bwMode="auto">
          <a:xfrm>
            <a:off x="8206773" y="2643907"/>
            <a:ext cx="827087" cy="239712"/>
          </a:xfrm>
          <a:prstGeom prst="rect">
            <a:avLst/>
          </a:prstGeom>
          <a:noFill/>
          <a:ln w="9525">
            <a:noFill/>
            <a:miter lim="800000"/>
            <a:headEnd/>
            <a:tailEnd/>
          </a:ln>
        </p:spPr>
        <p:txBody>
          <a:bodyPr lIns="0" tIns="0" rIns="0" bIns="0"/>
          <a:lstStyle/>
          <a:p>
            <a:r>
              <a:rPr lang="en-US" sz="1050" b="1" dirty="0">
                <a:solidFill>
                  <a:srgbClr val="000000"/>
                </a:solidFill>
                <a:latin typeface="+mn-lt"/>
                <a:cs typeface="Mangal" pitchFamily="18" charset="0"/>
              </a:rPr>
              <a:t>Vascular endothelium</a:t>
            </a:r>
          </a:p>
        </p:txBody>
      </p:sp>
      <p:sp>
        <p:nvSpPr>
          <p:cNvPr id="1035" name="Text Box 29"/>
          <p:cNvSpPr txBox="1">
            <a:spLocks noChangeArrowheads="1"/>
          </p:cNvSpPr>
          <p:nvPr/>
        </p:nvSpPr>
        <p:spPr bwMode="auto">
          <a:xfrm>
            <a:off x="4572000" y="2081067"/>
            <a:ext cx="608998" cy="239712"/>
          </a:xfrm>
          <a:prstGeom prst="rect">
            <a:avLst/>
          </a:prstGeom>
          <a:noFill/>
          <a:ln w="9525">
            <a:noFill/>
            <a:miter lim="800000"/>
            <a:headEnd/>
            <a:tailEnd/>
          </a:ln>
        </p:spPr>
        <p:txBody>
          <a:bodyPr lIns="0" tIns="0" rIns="0" bIns="0"/>
          <a:lstStyle/>
          <a:p>
            <a:r>
              <a:rPr lang="en-US" sz="1050" b="1" dirty="0">
                <a:solidFill>
                  <a:srgbClr val="000000"/>
                </a:solidFill>
                <a:latin typeface="+mn-lt"/>
                <a:cs typeface="Mangal" pitchFamily="18" charset="0"/>
              </a:rPr>
              <a:t>Platelets</a:t>
            </a:r>
          </a:p>
        </p:txBody>
      </p:sp>
      <p:sp>
        <p:nvSpPr>
          <p:cNvPr id="1036" name="Text Box 30"/>
          <p:cNvSpPr txBox="1">
            <a:spLocks noChangeArrowheads="1"/>
          </p:cNvSpPr>
          <p:nvPr/>
        </p:nvSpPr>
        <p:spPr bwMode="auto">
          <a:xfrm>
            <a:off x="4575960" y="2612157"/>
            <a:ext cx="533400" cy="239712"/>
          </a:xfrm>
          <a:prstGeom prst="rect">
            <a:avLst/>
          </a:prstGeom>
          <a:noFill/>
          <a:ln w="9525">
            <a:noFill/>
            <a:miter lim="800000"/>
            <a:headEnd/>
            <a:tailEnd/>
          </a:ln>
        </p:spPr>
        <p:txBody>
          <a:bodyPr lIns="0" tIns="0" rIns="0" bIns="0"/>
          <a:lstStyle/>
          <a:p>
            <a:r>
              <a:rPr lang="en-US" sz="1050" b="1" dirty="0">
                <a:solidFill>
                  <a:srgbClr val="000000"/>
                </a:solidFill>
                <a:latin typeface="+mn-lt"/>
                <a:cs typeface="Mangal" pitchFamily="18" charset="0"/>
              </a:rPr>
              <a:t>Red blood cells</a:t>
            </a:r>
          </a:p>
        </p:txBody>
      </p:sp>
      <p:sp>
        <p:nvSpPr>
          <p:cNvPr id="1037" name="Line 31"/>
          <p:cNvSpPr>
            <a:spLocks noChangeShapeType="1"/>
          </p:cNvSpPr>
          <p:nvPr/>
        </p:nvSpPr>
        <p:spPr bwMode="auto">
          <a:xfrm>
            <a:off x="4919060" y="2689944"/>
            <a:ext cx="1187450" cy="0"/>
          </a:xfrm>
          <a:prstGeom prst="line">
            <a:avLst/>
          </a:prstGeom>
          <a:noFill/>
          <a:ln w="12700">
            <a:solidFill>
              <a:schemeClr val="tx1"/>
            </a:solidFill>
            <a:round/>
            <a:headEnd/>
            <a:tailEnd/>
          </a:ln>
        </p:spPr>
        <p:txBody>
          <a:bodyPr wrap="none" anchor="ctr"/>
          <a:lstStyle/>
          <a:p>
            <a:endParaRPr lang="en-GB" dirty="0">
              <a:latin typeface="+mn-lt"/>
            </a:endParaRPr>
          </a:p>
        </p:txBody>
      </p:sp>
      <p:sp>
        <p:nvSpPr>
          <p:cNvPr id="1038" name="Line 32"/>
          <p:cNvSpPr>
            <a:spLocks noChangeShapeType="1"/>
          </p:cNvSpPr>
          <p:nvPr/>
        </p:nvSpPr>
        <p:spPr bwMode="auto">
          <a:xfrm>
            <a:off x="5212748" y="2177182"/>
            <a:ext cx="1219200" cy="261937"/>
          </a:xfrm>
          <a:prstGeom prst="line">
            <a:avLst/>
          </a:prstGeom>
          <a:noFill/>
          <a:ln w="12700">
            <a:solidFill>
              <a:schemeClr val="tx1"/>
            </a:solidFill>
            <a:round/>
            <a:headEnd/>
            <a:tailEnd/>
          </a:ln>
        </p:spPr>
        <p:txBody>
          <a:bodyPr wrap="none" anchor="ctr"/>
          <a:lstStyle/>
          <a:p>
            <a:endParaRPr lang="en-GB" dirty="0">
              <a:latin typeface="+mn-lt"/>
            </a:endParaRPr>
          </a:p>
        </p:txBody>
      </p:sp>
      <p:sp>
        <p:nvSpPr>
          <p:cNvPr id="1039" name="AutoShape 33"/>
          <p:cNvSpPr>
            <a:spLocks/>
          </p:cNvSpPr>
          <p:nvPr/>
        </p:nvSpPr>
        <p:spPr bwMode="auto">
          <a:xfrm>
            <a:off x="6868510" y="1905719"/>
            <a:ext cx="141288" cy="260350"/>
          </a:xfrm>
          <a:prstGeom prst="rightBracket">
            <a:avLst>
              <a:gd name="adj" fmla="val 15356"/>
            </a:avLst>
          </a:prstGeom>
          <a:noFill/>
          <a:ln w="12700">
            <a:solidFill>
              <a:schemeClr val="tx1"/>
            </a:solidFill>
            <a:round/>
            <a:headEnd/>
            <a:tailEnd/>
          </a:ln>
        </p:spPr>
        <p:txBody>
          <a:bodyPr wrap="none" anchor="ctr"/>
          <a:lstStyle/>
          <a:p>
            <a:endParaRPr lang="en-GB" dirty="0">
              <a:latin typeface="+mn-lt"/>
            </a:endParaRPr>
          </a:p>
        </p:txBody>
      </p:sp>
      <p:sp>
        <p:nvSpPr>
          <p:cNvPr id="1040" name="Line 34"/>
          <p:cNvSpPr>
            <a:spLocks noChangeShapeType="1"/>
          </p:cNvSpPr>
          <p:nvPr/>
        </p:nvSpPr>
        <p:spPr bwMode="auto">
          <a:xfrm flipV="1">
            <a:off x="7009798" y="1753319"/>
            <a:ext cx="1143000" cy="228600"/>
          </a:xfrm>
          <a:prstGeom prst="line">
            <a:avLst/>
          </a:prstGeom>
          <a:noFill/>
          <a:ln w="12700">
            <a:solidFill>
              <a:schemeClr val="tx1"/>
            </a:solidFill>
            <a:round/>
            <a:headEnd/>
            <a:tailEnd/>
          </a:ln>
        </p:spPr>
        <p:txBody>
          <a:bodyPr wrap="none" anchor="ctr"/>
          <a:lstStyle/>
          <a:p>
            <a:endParaRPr lang="en-GB" dirty="0">
              <a:latin typeface="+mn-lt"/>
            </a:endParaRPr>
          </a:p>
        </p:txBody>
      </p:sp>
      <p:sp>
        <p:nvSpPr>
          <p:cNvPr id="1041" name="Line 35"/>
          <p:cNvSpPr>
            <a:spLocks noChangeShapeType="1"/>
          </p:cNvSpPr>
          <p:nvPr/>
        </p:nvSpPr>
        <p:spPr bwMode="auto">
          <a:xfrm>
            <a:off x="6127148" y="2145432"/>
            <a:ext cx="2079625" cy="641350"/>
          </a:xfrm>
          <a:prstGeom prst="line">
            <a:avLst/>
          </a:prstGeom>
          <a:noFill/>
          <a:ln w="12700">
            <a:solidFill>
              <a:schemeClr val="tx1"/>
            </a:solidFill>
            <a:round/>
            <a:headEnd/>
            <a:tailEnd/>
          </a:ln>
        </p:spPr>
        <p:txBody>
          <a:bodyPr wrap="none" anchor="ctr"/>
          <a:lstStyle/>
          <a:p>
            <a:endParaRPr lang="en-GB" dirty="0">
              <a:latin typeface="+mn-lt"/>
            </a:endParaRPr>
          </a:p>
        </p:txBody>
      </p:sp>
      <p:sp>
        <p:nvSpPr>
          <p:cNvPr id="1042" name="Line 36"/>
          <p:cNvSpPr>
            <a:spLocks noChangeShapeType="1"/>
          </p:cNvSpPr>
          <p:nvPr/>
        </p:nvSpPr>
        <p:spPr bwMode="auto">
          <a:xfrm>
            <a:off x="7597173" y="2786782"/>
            <a:ext cx="609600" cy="0"/>
          </a:xfrm>
          <a:prstGeom prst="line">
            <a:avLst/>
          </a:prstGeom>
          <a:noFill/>
          <a:ln w="12700">
            <a:solidFill>
              <a:schemeClr val="tx1"/>
            </a:solidFill>
            <a:round/>
            <a:headEnd/>
            <a:tailEnd/>
          </a:ln>
        </p:spPr>
        <p:txBody>
          <a:bodyPr wrap="none" anchor="ctr"/>
          <a:lstStyle/>
          <a:p>
            <a:endParaRPr lang="en-GB" dirty="0">
              <a:latin typeface="+mn-lt"/>
            </a:endParaRPr>
          </a:p>
        </p:txBody>
      </p:sp>
      <p:sp>
        <p:nvSpPr>
          <p:cNvPr id="1043" name="AutoShape 39"/>
          <p:cNvSpPr>
            <a:spLocks/>
          </p:cNvSpPr>
          <p:nvPr/>
        </p:nvSpPr>
        <p:spPr bwMode="auto">
          <a:xfrm>
            <a:off x="7686073" y="4671144"/>
            <a:ext cx="165100" cy="1304925"/>
          </a:xfrm>
          <a:prstGeom prst="rightBracket">
            <a:avLst>
              <a:gd name="adj" fmla="val 65865"/>
            </a:avLst>
          </a:prstGeom>
          <a:noFill/>
          <a:ln w="12700">
            <a:solidFill>
              <a:schemeClr val="tx1"/>
            </a:solidFill>
            <a:round/>
            <a:headEnd/>
            <a:tailEnd/>
          </a:ln>
        </p:spPr>
        <p:txBody>
          <a:bodyPr wrap="none" anchor="ctr"/>
          <a:lstStyle/>
          <a:p>
            <a:endParaRPr lang="en-GB" dirty="0">
              <a:latin typeface="+mn-lt"/>
            </a:endParaRPr>
          </a:p>
        </p:txBody>
      </p:sp>
      <p:sp>
        <p:nvSpPr>
          <p:cNvPr id="1044" name="Line 40"/>
          <p:cNvSpPr>
            <a:spLocks noChangeShapeType="1"/>
          </p:cNvSpPr>
          <p:nvPr/>
        </p:nvSpPr>
        <p:spPr bwMode="auto">
          <a:xfrm>
            <a:off x="7847998" y="5248994"/>
            <a:ext cx="412750" cy="0"/>
          </a:xfrm>
          <a:prstGeom prst="line">
            <a:avLst/>
          </a:prstGeom>
          <a:noFill/>
          <a:ln w="12700">
            <a:solidFill>
              <a:schemeClr val="tx1"/>
            </a:solidFill>
            <a:round/>
            <a:headEnd/>
            <a:tailEnd/>
          </a:ln>
        </p:spPr>
        <p:txBody>
          <a:bodyPr wrap="none" anchor="ctr"/>
          <a:lstStyle/>
          <a:p>
            <a:endParaRPr lang="en-GB" dirty="0">
              <a:latin typeface="+mn-lt"/>
            </a:endParaRPr>
          </a:p>
        </p:txBody>
      </p:sp>
      <p:sp>
        <p:nvSpPr>
          <p:cNvPr id="1045" name="Text Box 41"/>
          <p:cNvSpPr txBox="1">
            <a:spLocks noChangeArrowheads="1"/>
          </p:cNvSpPr>
          <p:nvPr/>
        </p:nvSpPr>
        <p:spPr bwMode="auto">
          <a:xfrm>
            <a:off x="8282973" y="5166560"/>
            <a:ext cx="750887" cy="239713"/>
          </a:xfrm>
          <a:prstGeom prst="rect">
            <a:avLst/>
          </a:prstGeom>
          <a:noFill/>
          <a:ln w="9525">
            <a:noFill/>
            <a:miter lim="800000"/>
            <a:headEnd/>
            <a:tailEnd/>
          </a:ln>
        </p:spPr>
        <p:txBody>
          <a:bodyPr lIns="0" tIns="0" rIns="0" bIns="0"/>
          <a:lstStyle/>
          <a:p>
            <a:r>
              <a:rPr lang="en-US" sz="1050" b="1" dirty="0">
                <a:solidFill>
                  <a:srgbClr val="000000"/>
                </a:solidFill>
                <a:latin typeface="+mn-lt"/>
                <a:cs typeface="Mangal" pitchFamily="18" charset="0"/>
              </a:rPr>
              <a:t>Clot</a:t>
            </a:r>
          </a:p>
        </p:txBody>
      </p:sp>
      <p:sp>
        <p:nvSpPr>
          <p:cNvPr id="1046" name="Text Box 42"/>
          <p:cNvSpPr txBox="1">
            <a:spLocks noChangeArrowheads="1"/>
          </p:cNvSpPr>
          <p:nvPr/>
        </p:nvSpPr>
        <p:spPr bwMode="auto">
          <a:xfrm>
            <a:off x="8282973" y="4740071"/>
            <a:ext cx="750887" cy="239713"/>
          </a:xfrm>
          <a:prstGeom prst="rect">
            <a:avLst/>
          </a:prstGeom>
          <a:noFill/>
          <a:ln w="9525">
            <a:noFill/>
            <a:miter lim="800000"/>
            <a:headEnd/>
            <a:tailEnd/>
          </a:ln>
        </p:spPr>
        <p:txBody>
          <a:bodyPr lIns="0" tIns="0" rIns="0" bIns="0"/>
          <a:lstStyle/>
          <a:p>
            <a:r>
              <a:rPr lang="en-US" sz="1050" b="1" dirty="0">
                <a:solidFill>
                  <a:srgbClr val="000000"/>
                </a:solidFill>
                <a:latin typeface="+mn-lt"/>
                <a:cs typeface="Mangal" pitchFamily="18" charset="0"/>
              </a:rPr>
              <a:t>Platelets</a:t>
            </a:r>
          </a:p>
        </p:txBody>
      </p:sp>
      <p:sp>
        <p:nvSpPr>
          <p:cNvPr id="1047" name="Line 43"/>
          <p:cNvSpPr>
            <a:spLocks noChangeShapeType="1"/>
          </p:cNvSpPr>
          <p:nvPr/>
        </p:nvSpPr>
        <p:spPr bwMode="auto">
          <a:xfrm flipH="1">
            <a:off x="7586060" y="4825132"/>
            <a:ext cx="642938" cy="0"/>
          </a:xfrm>
          <a:prstGeom prst="line">
            <a:avLst/>
          </a:prstGeom>
          <a:noFill/>
          <a:ln w="12700">
            <a:solidFill>
              <a:schemeClr val="tx1"/>
            </a:solidFill>
            <a:round/>
            <a:headEnd/>
            <a:tailEnd/>
          </a:ln>
        </p:spPr>
        <p:txBody>
          <a:bodyPr wrap="none" anchor="ctr"/>
          <a:lstStyle/>
          <a:p>
            <a:endParaRPr lang="en-GB" dirty="0">
              <a:latin typeface="+mn-lt"/>
            </a:endParaRPr>
          </a:p>
        </p:txBody>
      </p:sp>
      <p:sp>
        <p:nvSpPr>
          <p:cNvPr id="1048" name="Text Box 44"/>
          <p:cNvSpPr txBox="1">
            <a:spLocks noChangeArrowheads="1"/>
          </p:cNvSpPr>
          <p:nvPr/>
        </p:nvSpPr>
        <p:spPr bwMode="auto">
          <a:xfrm>
            <a:off x="4483136" y="4424101"/>
            <a:ext cx="734981" cy="239712"/>
          </a:xfrm>
          <a:prstGeom prst="rect">
            <a:avLst/>
          </a:prstGeom>
          <a:noFill/>
          <a:ln w="9525">
            <a:noFill/>
            <a:miter lim="800000"/>
            <a:headEnd/>
            <a:tailEnd/>
          </a:ln>
        </p:spPr>
        <p:txBody>
          <a:bodyPr lIns="0" tIns="0" rIns="0" bIns="0"/>
          <a:lstStyle/>
          <a:p>
            <a:r>
              <a:rPr lang="en-US" sz="1050" b="1" dirty="0">
                <a:solidFill>
                  <a:srgbClr val="000000"/>
                </a:solidFill>
                <a:latin typeface="+mn-lt"/>
                <a:cs typeface="Mangal" pitchFamily="18" charset="0"/>
              </a:rPr>
              <a:t>Damage to artery wall</a:t>
            </a:r>
          </a:p>
        </p:txBody>
      </p:sp>
      <p:sp>
        <p:nvSpPr>
          <p:cNvPr id="1049" name="AutoShape 46"/>
          <p:cNvSpPr>
            <a:spLocks/>
          </p:cNvSpPr>
          <p:nvPr/>
        </p:nvSpPr>
        <p:spPr bwMode="auto">
          <a:xfrm flipH="1">
            <a:off x="6095398" y="5217244"/>
            <a:ext cx="130175" cy="260350"/>
          </a:xfrm>
          <a:prstGeom prst="rightBracket">
            <a:avLst>
              <a:gd name="adj" fmla="val 50000"/>
            </a:avLst>
          </a:prstGeom>
          <a:noFill/>
          <a:ln w="12700">
            <a:solidFill>
              <a:schemeClr val="tx1"/>
            </a:solidFill>
            <a:round/>
            <a:headEnd/>
            <a:tailEnd/>
          </a:ln>
        </p:spPr>
        <p:txBody>
          <a:bodyPr wrap="none" anchor="ctr"/>
          <a:lstStyle/>
          <a:p>
            <a:endParaRPr lang="en-GB" dirty="0">
              <a:latin typeface="+mn-lt"/>
            </a:endParaRPr>
          </a:p>
        </p:txBody>
      </p:sp>
      <p:sp>
        <p:nvSpPr>
          <p:cNvPr id="1050" name="Line 47"/>
          <p:cNvSpPr>
            <a:spLocks noChangeShapeType="1"/>
          </p:cNvSpPr>
          <p:nvPr/>
        </p:nvSpPr>
        <p:spPr bwMode="auto">
          <a:xfrm>
            <a:off x="5223860" y="4574307"/>
            <a:ext cx="882650" cy="674687"/>
          </a:xfrm>
          <a:prstGeom prst="line">
            <a:avLst/>
          </a:prstGeom>
          <a:noFill/>
          <a:ln w="12700">
            <a:solidFill>
              <a:schemeClr val="tx1"/>
            </a:solidFill>
            <a:round/>
            <a:headEnd/>
            <a:tailEnd/>
          </a:ln>
        </p:spPr>
        <p:txBody>
          <a:bodyPr wrap="none" anchor="ctr"/>
          <a:lstStyle/>
          <a:p>
            <a:endParaRPr lang="en-GB" dirty="0">
              <a:latin typeface="+mn-lt"/>
            </a:endParaRPr>
          </a:p>
        </p:txBody>
      </p:sp>
      <p:sp>
        <p:nvSpPr>
          <p:cNvPr id="1051" name="Text Box 48"/>
          <p:cNvSpPr txBox="1">
            <a:spLocks noChangeArrowheads="1"/>
          </p:cNvSpPr>
          <p:nvPr/>
        </p:nvSpPr>
        <p:spPr bwMode="auto">
          <a:xfrm>
            <a:off x="4499992" y="5206854"/>
            <a:ext cx="625443" cy="239713"/>
          </a:xfrm>
          <a:prstGeom prst="rect">
            <a:avLst/>
          </a:prstGeom>
          <a:noFill/>
          <a:ln w="9525">
            <a:noFill/>
            <a:miter lim="800000"/>
            <a:headEnd/>
            <a:tailEnd/>
          </a:ln>
        </p:spPr>
        <p:txBody>
          <a:bodyPr lIns="0" tIns="0" rIns="0" bIns="0"/>
          <a:lstStyle/>
          <a:p>
            <a:r>
              <a:rPr lang="en-US" sz="1050" b="1" dirty="0">
                <a:solidFill>
                  <a:srgbClr val="000000"/>
                </a:solidFill>
                <a:latin typeface="+mn-lt"/>
                <a:cs typeface="Mangal" pitchFamily="18" charset="0"/>
              </a:rPr>
              <a:t>Platelets</a:t>
            </a:r>
          </a:p>
        </p:txBody>
      </p:sp>
      <p:sp>
        <p:nvSpPr>
          <p:cNvPr id="1052" name="Oval 50"/>
          <p:cNvSpPr>
            <a:spLocks noChangeArrowheads="1"/>
          </p:cNvSpPr>
          <p:nvPr/>
        </p:nvSpPr>
        <p:spPr bwMode="auto">
          <a:xfrm>
            <a:off x="5735035" y="5215657"/>
            <a:ext cx="425450" cy="425450"/>
          </a:xfrm>
          <a:prstGeom prst="ellipse">
            <a:avLst/>
          </a:prstGeom>
          <a:noFill/>
          <a:ln w="12700" algn="ctr">
            <a:solidFill>
              <a:schemeClr val="tx1"/>
            </a:solidFill>
            <a:round/>
            <a:headEnd/>
            <a:tailEnd/>
          </a:ln>
        </p:spPr>
        <p:txBody>
          <a:bodyPr wrap="none" anchor="ctr"/>
          <a:lstStyle/>
          <a:p>
            <a:endParaRPr lang="en-GB" dirty="0">
              <a:latin typeface="+mn-lt"/>
            </a:endParaRPr>
          </a:p>
        </p:txBody>
      </p:sp>
      <p:sp>
        <p:nvSpPr>
          <p:cNvPr id="1053" name="Line 51"/>
          <p:cNvSpPr>
            <a:spLocks noChangeShapeType="1"/>
          </p:cNvSpPr>
          <p:nvPr/>
        </p:nvSpPr>
        <p:spPr bwMode="auto">
          <a:xfrm>
            <a:off x="5125435" y="5302969"/>
            <a:ext cx="609600" cy="65088"/>
          </a:xfrm>
          <a:prstGeom prst="line">
            <a:avLst/>
          </a:prstGeom>
          <a:noFill/>
          <a:ln w="12700">
            <a:solidFill>
              <a:schemeClr val="tx1"/>
            </a:solidFill>
            <a:round/>
            <a:headEnd/>
            <a:tailEnd/>
          </a:ln>
        </p:spPr>
        <p:txBody>
          <a:bodyPr wrap="none" anchor="ctr"/>
          <a:lstStyle/>
          <a:p>
            <a:endParaRPr lang="en-GB" dirty="0">
              <a:latin typeface="+mn-lt"/>
            </a:endParaRPr>
          </a:p>
        </p:txBody>
      </p:sp>
      <p:sp>
        <p:nvSpPr>
          <p:cNvPr id="1054" name="Text Box 53"/>
          <p:cNvSpPr txBox="1">
            <a:spLocks noChangeArrowheads="1"/>
          </p:cNvSpPr>
          <p:nvPr/>
        </p:nvSpPr>
        <p:spPr bwMode="auto">
          <a:xfrm>
            <a:off x="8282973" y="5495173"/>
            <a:ext cx="750887" cy="239712"/>
          </a:xfrm>
          <a:prstGeom prst="rect">
            <a:avLst/>
          </a:prstGeom>
          <a:noFill/>
          <a:ln w="9525">
            <a:noFill/>
            <a:miter lim="800000"/>
            <a:headEnd/>
            <a:tailEnd/>
          </a:ln>
        </p:spPr>
        <p:txBody>
          <a:bodyPr lIns="0" tIns="0" rIns="0" bIns="0"/>
          <a:lstStyle/>
          <a:p>
            <a:r>
              <a:rPr lang="en-US" sz="1050" b="1" dirty="0">
                <a:solidFill>
                  <a:srgbClr val="000000"/>
                </a:solidFill>
                <a:latin typeface="+mn-lt"/>
                <a:cs typeface="Mangal" pitchFamily="18" charset="0"/>
              </a:rPr>
              <a:t>Fibrin</a:t>
            </a:r>
          </a:p>
        </p:txBody>
      </p:sp>
      <p:sp>
        <p:nvSpPr>
          <p:cNvPr id="1055" name="Line 54"/>
          <p:cNvSpPr>
            <a:spLocks noChangeShapeType="1"/>
          </p:cNvSpPr>
          <p:nvPr/>
        </p:nvSpPr>
        <p:spPr bwMode="auto">
          <a:xfrm flipH="1">
            <a:off x="7586060" y="5576019"/>
            <a:ext cx="642938" cy="0"/>
          </a:xfrm>
          <a:prstGeom prst="line">
            <a:avLst/>
          </a:prstGeom>
          <a:noFill/>
          <a:ln w="12700">
            <a:solidFill>
              <a:schemeClr val="tx1"/>
            </a:solidFill>
            <a:round/>
            <a:headEnd/>
            <a:tailEnd/>
          </a:ln>
        </p:spPr>
        <p:txBody>
          <a:bodyPr wrap="none" anchor="ctr"/>
          <a:lstStyle/>
          <a:p>
            <a:endParaRPr lang="en-GB" dirty="0">
              <a:latin typeface="+mn-lt"/>
            </a:endParaRPr>
          </a:p>
        </p:txBody>
      </p:sp>
      <p:sp>
        <p:nvSpPr>
          <p:cNvPr id="34" name="Text Box 7"/>
          <p:cNvSpPr txBox="1">
            <a:spLocks noChangeArrowheads="1"/>
          </p:cNvSpPr>
          <p:nvPr/>
        </p:nvSpPr>
        <p:spPr bwMode="auto">
          <a:xfrm>
            <a:off x="111124" y="6580515"/>
            <a:ext cx="8297863" cy="261610"/>
          </a:xfrm>
          <a:prstGeom prst="rect">
            <a:avLst/>
          </a:prstGeom>
          <a:noFill/>
          <a:ln w="9525">
            <a:noFill/>
            <a:miter lim="800000"/>
            <a:headEnd/>
            <a:tailEnd/>
          </a:ln>
        </p:spPr>
        <p:txBody>
          <a:bodyPr anchor="b">
            <a:noAutofit/>
          </a:bodyPr>
          <a:lstStyle/>
          <a:p>
            <a:pPr marL="0" lvl="8">
              <a:defRPr/>
            </a:pPr>
            <a:r>
              <a:rPr lang="en-GB" sz="1100" dirty="0" smtClean="0">
                <a:latin typeface="+mn-lt"/>
                <a:cs typeface="Arial" charset="0"/>
              </a:rPr>
              <a:t>Guyton </a:t>
            </a:r>
            <a:r>
              <a:rPr lang="en-GB" sz="1100" dirty="0">
                <a:latin typeface="+mn-lt"/>
                <a:cs typeface="Arial" charset="0"/>
              </a:rPr>
              <a:t>A, </a:t>
            </a:r>
            <a:r>
              <a:rPr lang="en-GB" sz="1100" i="1" dirty="0">
                <a:latin typeface="+mn-lt"/>
                <a:cs typeface="Arial" charset="0"/>
              </a:rPr>
              <a:t>et al</a:t>
            </a:r>
            <a:r>
              <a:rPr lang="en-GB" sz="1100" dirty="0">
                <a:latin typeface="+mn-lt"/>
                <a:cs typeface="Arial" charset="0"/>
              </a:rPr>
              <a:t>. </a:t>
            </a:r>
            <a:r>
              <a:rPr lang="en-GB" sz="1100" i="1" dirty="0">
                <a:latin typeface="+mn-lt"/>
                <a:cs typeface="Arial" charset="0"/>
              </a:rPr>
              <a:t>Textbook of Medical Physiology</a:t>
            </a:r>
            <a:r>
              <a:rPr lang="en-GB" sz="1100" dirty="0">
                <a:latin typeface="+mn-lt"/>
                <a:cs typeface="Arial" charset="0"/>
              </a:rPr>
              <a:t> 2006; Vol. 11</a:t>
            </a:r>
            <a:endParaRPr lang="en-US" sz="1100" dirty="0">
              <a:latin typeface="+mn-lt"/>
              <a:cs typeface="Arial" charset="0"/>
            </a:endParaRPr>
          </a:p>
        </p:txBody>
      </p:sp>
    </p:spTree>
    <p:extLst>
      <p:ext uri="{BB962C8B-B14F-4D97-AF65-F5344CB8AC3E}">
        <p14:creationId xmlns:p14="http://schemas.microsoft.com/office/powerpoint/2010/main" val="164711445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15888"/>
            <a:ext cx="7643813" cy="922337"/>
          </a:xfrm>
        </p:spPr>
        <p:txBody>
          <a:bodyPr/>
          <a:lstStyle/>
          <a:p>
            <a:r>
              <a:rPr lang="en-GB" dirty="0" smtClean="0"/>
              <a:t>Clinical presentation of ITP varies</a:t>
            </a:r>
          </a:p>
        </p:txBody>
      </p:sp>
      <p:sp>
        <p:nvSpPr>
          <p:cNvPr id="35843" name="Content Placeholder 2"/>
          <p:cNvSpPr>
            <a:spLocks noGrp="1"/>
          </p:cNvSpPr>
          <p:nvPr>
            <p:ph idx="1"/>
          </p:nvPr>
        </p:nvSpPr>
        <p:spPr>
          <a:xfrm>
            <a:off x="457200" y="1268413"/>
            <a:ext cx="5267325" cy="4857750"/>
          </a:xfrm>
        </p:spPr>
        <p:txBody>
          <a:bodyPr/>
          <a:lstStyle/>
          <a:p>
            <a:pPr>
              <a:spcBef>
                <a:spcPts val="400"/>
              </a:spcBef>
              <a:spcAft>
                <a:spcPts val="400"/>
              </a:spcAft>
            </a:pPr>
            <a:r>
              <a:rPr lang="en-GB" sz="2400" dirty="0" smtClean="0"/>
              <a:t>Dependent on the severity of thrombocytopenia, the clinical presentation of ITP varies</a:t>
            </a:r>
            <a:r>
              <a:rPr lang="en-GB" sz="2400" baseline="30000" dirty="0" smtClean="0"/>
              <a:t>1</a:t>
            </a:r>
          </a:p>
          <a:p>
            <a:pPr lvl="1">
              <a:spcBef>
                <a:spcPts val="400"/>
              </a:spcBef>
              <a:spcAft>
                <a:spcPts val="400"/>
              </a:spcAft>
            </a:pPr>
            <a:r>
              <a:rPr lang="en-GB" sz="2000" dirty="0" smtClean="0"/>
              <a:t>Most patients are asymptomatic but may complain of fatigue and bruising easily</a:t>
            </a:r>
          </a:p>
          <a:p>
            <a:pPr lvl="1">
              <a:spcBef>
                <a:spcPts val="400"/>
              </a:spcBef>
              <a:spcAft>
                <a:spcPts val="400"/>
              </a:spcAft>
            </a:pPr>
            <a:r>
              <a:rPr lang="en-GB" sz="2000" dirty="0" smtClean="0"/>
              <a:t>As platelet counts fall, symptoms become more severe and may include:</a:t>
            </a:r>
          </a:p>
          <a:p>
            <a:pPr lvl="2">
              <a:spcBef>
                <a:spcPct val="0"/>
              </a:spcBef>
              <a:spcAft>
                <a:spcPct val="0"/>
              </a:spcAft>
            </a:pPr>
            <a:r>
              <a:rPr lang="en-GB" sz="1800" dirty="0" smtClean="0"/>
              <a:t>purpuric skin lesions</a:t>
            </a:r>
          </a:p>
          <a:p>
            <a:pPr lvl="2">
              <a:spcBef>
                <a:spcPct val="0"/>
              </a:spcBef>
              <a:spcAft>
                <a:spcPct val="0"/>
              </a:spcAft>
            </a:pPr>
            <a:r>
              <a:rPr lang="en-GB" sz="1800" dirty="0" smtClean="0"/>
              <a:t>cutaneous bleeding</a:t>
            </a:r>
          </a:p>
          <a:p>
            <a:pPr lvl="2">
              <a:spcBef>
                <a:spcPct val="0"/>
              </a:spcBef>
              <a:spcAft>
                <a:spcPct val="0"/>
              </a:spcAft>
            </a:pPr>
            <a:r>
              <a:rPr lang="en-GB" sz="1800" dirty="0" smtClean="0"/>
              <a:t>epistaxis</a:t>
            </a:r>
          </a:p>
          <a:p>
            <a:pPr lvl="2">
              <a:spcBef>
                <a:spcPct val="0"/>
              </a:spcBef>
              <a:spcAft>
                <a:spcPct val="0"/>
              </a:spcAft>
            </a:pPr>
            <a:r>
              <a:rPr lang="en-GB" sz="1800" dirty="0" smtClean="0"/>
              <a:t>gingival or gastrointestinal bleeding</a:t>
            </a:r>
          </a:p>
          <a:p>
            <a:pPr lvl="2">
              <a:spcBef>
                <a:spcPct val="0"/>
              </a:spcBef>
            </a:pPr>
            <a:r>
              <a:rPr lang="en-GB" sz="1800" dirty="0" smtClean="0"/>
              <a:t>haematuria or menorrhagia</a:t>
            </a:r>
          </a:p>
          <a:p>
            <a:pPr lvl="1">
              <a:spcBef>
                <a:spcPct val="0"/>
              </a:spcBef>
              <a:spcAft>
                <a:spcPct val="0"/>
              </a:spcAft>
            </a:pPr>
            <a:r>
              <a:rPr lang="en-GB" sz="2000" dirty="0" smtClean="0"/>
              <a:t>Thromboembolic event risk increased</a:t>
            </a:r>
            <a:r>
              <a:rPr lang="en-GB" sz="2000" baseline="30000" dirty="0" smtClean="0"/>
              <a:t>2</a:t>
            </a:r>
          </a:p>
          <a:p>
            <a:pPr lvl="1">
              <a:spcBef>
                <a:spcPts val="400"/>
              </a:spcBef>
              <a:spcAft>
                <a:spcPts val="400"/>
              </a:spcAft>
            </a:pPr>
            <a:endParaRPr lang="en-GB" sz="2200" dirty="0" smtClean="0"/>
          </a:p>
        </p:txBody>
      </p:sp>
      <p:sp>
        <p:nvSpPr>
          <p:cNvPr id="35844" name="Text Box 7"/>
          <p:cNvSpPr txBox="1">
            <a:spLocks noChangeArrowheads="1"/>
          </p:cNvSpPr>
          <p:nvPr/>
        </p:nvSpPr>
        <p:spPr bwMode="auto">
          <a:xfrm>
            <a:off x="5346464" y="1754577"/>
            <a:ext cx="3790453" cy="369332"/>
          </a:xfrm>
          <a:prstGeom prst="rect">
            <a:avLst/>
          </a:prstGeom>
          <a:noFill/>
          <a:ln w="9525">
            <a:noFill/>
            <a:miter lim="800000"/>
            <a:headEnd/>
            <a:tailEnd/>
          </a:ln>
        </p:spPr>
        <p:txBody>
          <a:bodyPr wrap="square">
            <a:spAutoFit/>
          </a:bodyPr>
          <a:lstStyle/>
          <a:p>
            <a:pPr algn="ctr"/>
            <a:r>
              <a:rPr lang="en-US" b="1" dirty="0">
                <a:solidFill>
                  <a:prstClr val="black"/>
                </a:solidFill>
                <a:latin typeface="Arial"/>
              </a:rPr>
              <a:t>Purpura (reddish purple </a:t>
            </a:r>
            <a:r>
              <a:rPr lang="en-US" b="1" dirty="0" smtClean="0">
                <a:solidFill>
                  <a:prstClr val="black"/>
                </a:solidFill>
                <a:latin typeface="Arial"/>
              </a:rPr>
              <a:t>spots)</a:t>
            </a:r>
            <a:r>
              <a:rPr lang="en-US" b="1" baseline="30000" dirty="0" smtClean="0">
                <a:solidFill>
                  <a:prstClr val="black"/>
                </a:solidFill>
                <a:latin typeface="Arial"/>
              </a:rPr>
              <a:t>a</a:t>
            </a:r>
            <a:endParaRPr lang="en-US" b="1" baseline="30000" dirty="0">
              <a:solidFill>
                <a:prstClr val="black"/>
              </a:solidFill>
              <a:latin typeface="Arial"/>
            </a:endParaRPr>
          </a:p>
        </p:txBody>
      </p:sp>
      <p:grpSp>
        <p:nvGrpSpPr>
          <p:cNvPr id="2" name="Group 43"/>
          <p:cNvGrpSpPr>
            <a:grpSpLocks/>
          </p:cNvGrpSpPr>
          <p:nvPr/>
        </p:nvGrpSpPr>
        <p:grpSpPr bwMode="auto">
          <a:xfrm>
            <a:off x="7050767" y="5920730"/>
            <a:ext cx="1370013" cy="204788"/>
            <a:chOff x="4073" y="2923"/>
            <a:chExt cx="1323" cy="204"/>
          </a:xfrm>
        </p:grpSpPr>
        <p:sp>
          <p:nvSpPr>
            <p:cNvPr id="35854" name="Rectangle 44"/>
            <p:cNvSpPr>
              <a:spLocks noChangeArrowheads="1"/>
            </p:cNvSpPr>
            <p:nvPr/>
          </p:nvSpPr>
          <p:spPr bwMode="auto">
            <a:xfrm>
              <a:off x="4073" y="2923"/>
              <a:ext cx="1323" cy="204"/>
            </a:xfrm>
            <a:prstGeom prst="rect">
              <a:avLst/>
            </a:prstGeom>
            <a:noFill/>
            <a:ln w="19050">
              <a:solidFill>
                <a:srgbClr val="B31B34"/>
              </a:solidFill>
              <a:miter lim="800000"/>
              <a:headEnd/>
              <a:tailEnd/>
            </a:ln>
          </p:spPr>
          <p:txBody>
            <a:bodyPr wrap="none" anchor="ctr"/>
            <a:lstStyle/>
            <a:p>
              <a:endParaRPr lang="en-GB" dirty="0">
                <a:solidFill>
                  <a:prstClr val="black"/>
                </a:solidFill>
              </a:endParaRPr>
            </a:p>
          </p:txBody>
        </p:sp>
        <p:sp>
          <p:nvSpPr>
            <p:cNvPr id="35855" name="Line 45"/>
            <p:cNvSpPr>
              <a:spLocks noChangeShapeType="1"/>
            </p:cNvSpPr>
            <p:nvPr/>
          </p:nvSpPr>
          <p:spPr bwMode="auto">
            <a:xfrm>
              <a:off x="4403" y="2923"/>
              <a:ext cx="0" cy="58"/>
            </a:xfrm>
            <a:prstGeom prst="line">
              <a:avLst/>
            </a:prstGeom>
            <a:noFill/>
            <a:ln w="19050">
              <a:solidFill>
                <a:srgbClr val="B31B34"/>
              </a:solidFill>
              <a:round/>
              <a:headEnd/>
              <a:tailEnd/>
            </a:ln>
          </p:spPr>
          <p:txBody>
            <a:bodyPr/>
            <a:lstStyle/>
            <a:p>
              <a:endParaRPr lang="en-GB" dirty="0">
                <a:solidFill>
                  <a:prstClr val="black"/>
                </a:solidFill>
              </a:endParaRPr>
            </a:p>
          </p:txBody>
        </p:sp>
        <p:sp>
          <p:nvSpPr>
            <p:cNvPr id="35856" name="Line 46"/>
            <p:cNvSpPr>
              <a:spLocks noChangeShapeType="1"/>
            </p:cNvSpPr>
            <p:nvPr/>
          </p:nvSpPr>
          <p:spPr bwMode="auto">
            <a:xfrm>
              <a:off x="4734" y="2923"/>
              <a:ext cx="0" cy="58"/>
            </a:xfrm>
            <a:prstGeom prst="line">
              <a:avLst/>
            </a:prstGeom>
            <a:noFill/>
            <a:ln w="19050">
              <a:solidFill>
                <a:srgbClr val="B31B34"/>
              </a:solidFill>
              <a:round/>
              <a:headEnd/>
              <a:tailEnd/>
            </a:ln>
          </p:spPr>
          <p:txBody>
            <a:bodyPr/>
            <a:lstStyle/>
            <a:p>
              <a:endParaRPr lang="en-GB" dirty="0">
                <a:solidFill>
                  <a:prstClr val="black"/>
                </a:solidFill>
              </a:endParaRPr>
            </a:p>
          </p:txBody>
        </p:sp>
        <p:sp>
          <p:nvSpPr>
            <p:cNvPr id="35857" name="Line 47"/>
            <p:cNvSpPr>
              <a:spLocks noChangeShapeType="1"/>
            </p:cNvSpPr>
            <p:nvPr/>
          </p:nvSpPr>
          <p:spPr bwMode="auto">
            <a:xfrm>
              <a:off x="5065" y="2923"/>
              <a:ext cx="0" cy="58"/>
            </a:xfrm>
            <a:prstGeom prst="line">
              <a:avLst/>
            </a:prstGeom>
            <a:noFill/>
            <a:ln w="19050">
              <a:solidFill>
                <a:srgbClr val="B31B34"/>
              </a:solidFill>
              <a:round/>
              <a:headEnd/>
              <a:tailEnd/>
            </a:ln>
          </p:spPr>
          <p:txBody>
            <a:bodyPr/>
            <a:lstStyle/>
            <a:p>
              <a:endParaRPr lang="en-GB" dirty="0">
                <a:solidFill>
                  <a:prstClr val="black"/>
                </a:solidFill>
              </a:endParaRPr>
            </a:p>
          </p:txBody>
        </p:sp>
      </p:grpSp>
      <p:sp>
        <p:nvSpPr>
          <p:cNvPr id="35847" name="Text Box 48"/>
          <p:cNvSpPr txBox="1">
            <a:spLocks noChangeArrowheads="1"/>
          </p:cNvSpPr>
          <p:nvPr/>
        </p:nvSpPr>
        <p:spPr bwMode="auto">
          <a:xfrm>
            <a:off x="7146017" y="5912163"/>
            <a:ext cx="489236" cy="261610"/>
          </a:xfrm>
          <a:prstGeom prst="rect">
            <a:avLst/>
          </a:prstGeom>
          <a:noFill/>
          <a:ln w="9525">
            <a:noFill/>
            <a:miter lim="800000"/>
            <a:headEnd/>
            <a:tailEnd/>
          </a:ln>
        </p:spPr>
        <p:txBody>
          <a:bodyPr wrap="none" anchor="ctr" anchorCtr="1">
            <a:spAutoFit/>
          </a:bodyPr>
          <a:lstStyle/>
          <a:p>
            <a:r>
              <a:rPr lang="en-US" sz="1050" dirty="0">
                <a:solidFill>
                  <a:prstClr val="black"/>
                </a:solidFill>
                <a:latin typeface="Arial"/>
              </a:rPr>
              <a:t>1 cm</a:t>
            </a:r>
          </a:p>
        </p:txBody>
      </p:sp>
      <p:sp>
        <p:nvSpPr>
          <p:cNvPr id="35848" name="Text Box 49"/>
          <p:cNvSpPr txBox="1">
            <a:spLocks noChangeArrowheads="1"/>
          </p:cNvSpPr>
          <p:nvPr/>
        </p:nvSpPr>
        <p:spPr bwMode="auto">
          <a:xfrm>
            <a:off x="7490505" y="5912163"/>
            <a:ext cx="489236" cy="261610"/>
          </a:xfrm>
          <a:prstGeom prst="rect">
            <a:avLst/>
          </a:prstGeom>
          <a:noFill/>
          <a:ln w="9525">
            <a:noFill/>
            <a:miter lim="800000"/>
            <a:headEnd/>
            <a:tailEnd/>
          </a:ln>
        </p:spPr>
        <p:txBody>
          <a:bodyPr wrap="none" anchor="ctr" anchorCtr="1">
            <a:spAutoFit/>
          </a:bodyPr>
          <a:lstStyle/>
          <a:p>
            <a:r>
              <a:rPr lang="en-US" sz="1050" dirty="0">
                <a:solidFill>
                  <a:prstClr val="black"/>
                </a:solidFill>
                <a:latin typeface="Arial"/>
              </a:rPr>
              <a:t>2 cm</a:t>
            </a:r>
          </a:p>
        </p:txBody>
      </p:sp>
      <p:sp>
        <p:nvSpPr>
          <p:cNvPr id="35849" name="Text Box 50"/>
          <p:cNvSpPr txBox="1">
            <a:spLocks noChangeArrowheads="1"/>
          </p:cNvSpPr>
          <p:nvPr/>
        </p:nvSpPr>
        <p:spPr bwMode="auto">
          <a:xfrm>
            <a:off x="7834992" y="5912163"/>
            <a:ext cx="489236" cy="261610"/>
          </a:xfrm>
          <a:prstGeom prst="rect">
            <a:avLst/>
          </a:prstGeom>
          <a:noFill/>
          <a:ln w="9525">
            <a:noFill/>
            <a:miter lim="800000"/>
            <a:headEnd/>
            <a:tailEnd/>
          </a:ln>
        </p:spPr>
        <p:txBody>
          <a:bodyPr wrap="none" anchor="ctr" anchorCtr="1">
            <a:spAutoFit/>
          </a:bodyPr>
          <a:lstStyle/>
          <a:p>
            <a:r>
              <a:rPr lang="en-US" sz="1050" dirty="0">
                <a:solidFill>
                  <a:prstClr val="black"/>
                </a:solidFill>
                <a:latin typeface="Arial"/>
              </a:rPr>
              <a:t>3 cm</a:t>
            </a:r>
          </a:p>
        </p:txBody>
      </p:sp>
      <p:sp>
        <p:nvSpPr>
          <p:cNvPr id="35850" name="Text Box 51"/>
          <p:cNvSpPr txBox="1">
            <a:spLocks noChangeArrowheads="1"/>
          </p:cNvSpPr>
          <p:nvPr/>
        </p:nvSpPr>
        <p:spPr bwMode="auto">
          <a:xfrm>
            <a:off x="5648325" y="5670550"/>
            <a:ext cx="1371600" cy="220663"/>
          </a:xfrm>
          <a:prstGeom prst="rect">
            <a:avLst/>
          </a:prstGeom>
          <a:noFill/>
          <a:ln w="9525">
            <a:noFill/>
            <a:miter lim="800000"/>
            <a:headEnd/>
            <a:tailEnd/>
          </a:ln>
        </p:spPr>
        <p:txBody>
          <a:bodyPr anchor="ctr">
            <a:spAutoFit/>
          </a:bodyPr>
          <a:lstStyle/>
          <a:p>
            <a:pPr algn="r">
              <a:lnSpc>
                <a:spcPct val="70000"/>
              </a:lnSpc>
            </a:pPr>
            <a:r>
              <a:rPr lang="en-US" sz="1200" dirty="0">
                <a:solidFill>
                  <a:prstClr val="black"/>
                </a:solidFill>
              </a:rPr>
              <a:t>Actual scale:</a:t>
            </a:r>
          </a:p>
        </p:txBody>
      </p:sp>
      <p:sp>
        <p:nvSpPr>
          <p:cNvPr id="35851" name="Text Box 53"/>
          <p:cNvSpPr txBox="1">
            <a:spLocks noChangeArrowheads="1"/>
          </p:cNvSpPr>
          <p:nvPr/>
        </p:nvSpPr>
        <p:spPr bwMode="auto">
          <a:xfrm>
            <a:off x="6516216" y="4149080"/>
            <a:ext cx="1261884" cy="369332"/>
          </a:xfrm>
          <a:prstGeom prst="rect">
            <a:avLst/>
          </a:prstGeom>
          <a:noFill/>
          <a:ln w="9525">
            <a:noFill/>
            <a:miter lim="800000"/>
            <a:headEnd/>
            <a:tailEnd/>
          </a:ln>
        </p:spPr>
        <p:txBody>
          <a:bodyPr wrap="none">
            <a:spAutoFit/>
          </a:bodyPr>
          <a:lstStyle/>
          <a:p>
            <a:r>
              <a:rPr lang="en-US" b="1" dirty="0">
                <a:solidFill>
                  <a:prstClr val="black"/>
                </a:solidFill>
                <a:latin typeface="Arial"/>
              </a:rPr>
              <a:t>Petechiae</a:t>
            </a:r>
          </a:p>
        </p:txBody>
      </p:sp>
      <p:pic>
        <p:nvPicPr>
          <p:cNvPr id="35852" name="Picture 54" descr="Picture1"/>
          <p:cNvPicPr>
            <a:picLocks noChangeArrowheads="1"/>
          </p:cNvPicPr>
          <p:nvPr/>
        </p:nvPicPr>
        <p:blipFill>
          <a:blip r:embed="rId3" cstate="print"/>
          <a:srcRect t="952" b="851"/>
          <a:stretch>
            <a:fillRect/>
          </a:stretch>
        </p:blipFill>
        <p:spPr bwMode="auto">
          <a:xfrm>
            <a:off x="5821594" y="4534843"/>
            <a:ext cx="2587625" cy="1381125"/>
          </a:xfrm>
          <a:prstGeom prst="rect">
            <a:avLst/>
          </a:prstGeom>
          <a:solidFill>
            <a:srgbClr val="B31B34"/>
          </a:solidFill>
          <a:ln w="19050" algn="ctr">
            <a:solidFill>
              <a:srgbClr val="B31B34"/>
            </a:solidFill>
            <a:miter lim="800000"/>
            <a:headEnd/>
            <a:tailEnd/>
          </a:ln>
        </p:spPr>
      </p:pic>
      <p:sp>
        <p:nvSpPr>
          <p:cNvPr id="22" name="Text Box 7"/>
          <p:cNvSpPr txBox="1">
            <a:spLocks noChangeArrowheads="1"/>
          </p:cNvSpPr>
          <p:nvPr/>
        </p:nvSpPr>
        <p:spPr bwMode="auto">
          <a:xfrm>
            <a:off x="111124" y="6411238"/>
            <a:ext cx="8297863" cy="430887"/>
          </a:xfrm>
          <a:prstGeom prst="rect">
            <a:avLst/>
          </a:prstGeom>
          <a:noFill/>
          <a:ln w="9525">
            <a:noFill/>
            <a:miter lim="800000"/>
            <a:headEnd/>
            <a:tailEnd/>
          </a:ln>
        </p:spPr>
        <p:txBody>
          <a:bodyPr anchor="b">
            <a:noAutofit/>
          </a:bodyPr>
          <a:lstStyle/>
          <a:p>
            <a:pPr marL="0" lvl="8">
              <a:defRPr/>
            </a:pPr>
            <a:r>
              <a:rPr lang="en-US" sz="1100" baseline="30000" dirty="0" smtClean="0">
                <a:solidFill>
                  <a:prstClr val="black"/>
                </a:solidFill>
                <a:latin typeface="Arial"/>
                <a:cs typeface="Arial" charset="0"/>
              </a:rPr>
              <a:t>a</a:t>
            </a:r>
            <a:r>
              <a:rPr lang="en-US" sz="1100" dirty="0" smtClean="0">
                <a:solidFill>
                  <a:prstClr val="black"/>
                </a:solidFill>
                <a:latin typeface="Arial"/>
                <a:cs typeface="Arial" charset="0"/>
              </a:rPr>
              <a:t>Photo sourced from: </a:t>
            </a:r>
            <a:r>
              <a:rPr lang="en-GB" sz="1100" dirty="0">
                <a:solidFill>
                  <a:prstClr val="black"/>
                </a:solidFill>
                <a:latin typeface="Arial"/>
                <a:cs typeface="+mn-cs"/>
              </a:rPr>
              <a:t>Deitcher S. In Atlas of Clinical Hematology. Edited by JO Armitage. Philadelphia, Current Medicine, 2004</a:t>
            </a:r>
            <a:r>
              <a:rPr lang="en-GB" sz="1100" dirty="0" smtClean="0">
                <a:solidFill>
                  <a:prstClr val="black"/>
                </a:solidFill>
                <a:latin typeface="Arial"/>
                <a:cs typeface="+mn-cs"/>
              </a:rPr>
              <a:t>. </a:t>
            </a:r>
            <a:r>
              <a:rPr lang="en-GB" sz="1100" baseline="30000" dirty="0" smtClean="0">
                <a:solidFill>
                  <a:prstClr val="black"/>
                </a:solidFill>
                <a:latin typeface="Arial"/>
                <a:cs typeface="+mn-cs"/>
              </a:rPr>
              <a:t>b</a:t>
            </a:r>
            <a:r>
              <a:rPr lang="en-GB" sz="1100" dirty="0" smtClean="0">
                <a:solidFill>
                  <a:prstClr val="black"/>
                </a:solidFill>
                <a:latin typeface="Arial"/>
                <a:cs typeface="+mn-cs"/>
              </a:rPr>
              <a:t>Petechiae image sourced from: </a:t>
            </a:r>
            <a:r>
              <a:rPr lang="it-IT" altLang="en-US" sz="1100" dirty="0">
                <a:solidFill>
                  <a:prstClr val="black"/>
                </a:solidFill>
                <a:latin typeface="Arial"/>
                <a:cs typeface="+mn-cs"/>
                <a:hlinkClick r:id="rId4"/>
              </a:rPr>
              <a:t>http://</a:t>
            </a:r>
            <a:r>
              <a:rPr lang="it-IT" altLang="en-US" sz="1100" dirty="0" smtClean="0">
                <a:solidFill>
                  <a:prstClr val="black"/>
                </a:solidFill>
                <a:latin typeface="Arial"/>
                <a:cs typeface="+mn-cs"/>
                <a:hlinkClick r:id="rId4"/>
              </a:rPr>
              <a:t>www.slideserve.com/carter/supplemental-appendix-4</a:t>
            </a:r>
            <a:r>
              <a:rPr lang="it-IT" altLang="en-US" sz="1100" dirty="0" smtClean="0">
                <a:solidFill>
                  <a:prstClr val="black"/>
                </a:solidFill>
                <a:latin typeface="Arial"/>
                <a:cs typeface="+mn-cs"/>
              </a:rPr>
              <a:t> (accessed Dec 2015)</a:t>
            </a:r>
            <a:r>
              <a:rPr lang="en-GB" sz="1100" dirty="0" smtClean="0">
                <a:solidFill>
                  <a:prstClr val="black"/>
                </a:solidFill>
                <a:latin typeface="Arial"/>
                <a:cs typeface="+mn-cs"/>
              </a:rPr>
              <a:t> </a:t>
            </a:r>
            <a:r>
              <a:rPr lang="en-US" sz="1100" dirty="0" smtClean="0">
                <a:solidFill>
                  <a:prstClr val="black"/>
                </a:solidFill>
                <a:latin typeface="Arial"/>
                <a:cs typeface="Arial" charset="0"/>
              </a:rPr>
              <a:t> </a:t>
            </a:r>
          </a:p>
          <a:p>
            <a:pPr marL="0" lvl="8">
              <a:buFontTx/>
              <a:buAutoNum type="arabicPeriod"/>
              <a:defRPr/>
            </a:pPr>
            <a:r>
              <a:rPr lang="en-US" sz="1100" dirty="0" smtClean="0">
                <a:solidFill>
                  <a:prstClr val="black"/>
                </a:solidFill>
                <a:latin typeface="Arial"/>
                <a:cs typeface="Arial" charset="0"/>
              </a:rPr>
              <a:t> </a:t>
            </a:r>
            <a:r>
              <a:rPr lang="en-US" sz="1100" dirty="0">
                <a:solidFill>
                  <a:prstClr val="black"/>
                </a:solidFill>
                <a:latin typeface="Arial"/>
                <a:cs typeface="Arial" charset="0"/>
              </a:rPr>
              <a:t>Cines D, McMillan R. </a:t>
            </a:r>
            <a:r>
              <a:rPr lang="en-US" sz="1100" i="1" dirty="0">
                <a:solidFill>
                  <a:prstClr val="black"/>
                </a:solidFill>
                <a:latin typeface="Arial"/>
                <a:cs typeface="Arial" charset="0"/>
              </a:rPr>
              <a:t>Annu Rev Med</a:t>
            </a:r>
            <a:r>
              <a:rPr lang="en-US" sz="1100" dirty="0">
                <a:solidFill>
                  <a:prstClr val="black"/>
                </a:solidFill>
                <a:latin typeface="Arial"/>
                <a:cs typeface="Arial" charset="0"/>
              </a:rPr>
              <a:t> 2005; </a:t>
            </a:r>
            <a:r>
              <a:rPr lang="en-US" sz="1100" b="1" dirty="0">
                <a:solidFill>
                  <a:prstClr val="black"/>
                </a:solidFill>
                <a:latin typeface="Arial"/>
                <a:cs typeface="Arial" charset="0"/>
              </a:rPr>
              <a:t>56</a:t>
            </a:r>
            <a:r>
              <a:rPr lang="en-US" sz="1100" dirty="0">
                <a:solidFill>
                  <a:prstClr val="black"/>
                </a:solidFill>
                <a:latin typeface="Arial"/>
                <a:cs typeface="Arial" charset="0"/>
              </a:rPr>
              <a:t>: 425–42; </a:t>
            </a:r>
            <a:r>
              <a:rPr lang="en-US" sz="1100" dirty="0" smtClean="0">
                <a:solidFill>
                  <a:prstClr val="black"/>
                </a:solidFill>
                <a:latin typeface="Arial"/>
                <a:cs typeface="Arial" charset="0"/>
              </a:rPr>
              <a:t>2. </a:t>
            </a:r>
            <a:r>
              <a:rPr lang="en-US" sz="1100" dirty="0">
                <a:solidFill>
                  <a:prstClr val="black"/>
                </a:solidFill>
                <a:latin typeface="Arial"/>
                <a:cs typeface="Arial" charset="0"/>
              </a:rPr>
              <a:t>Sarpatwari A, </a:t>
            </a:r>
            <a:r>
              <a:rPr lang="en-US" sz="1100" i="1" dirty="0">
                <a:solidFill>
                  <a:prstClr val="black"/>
                </a:solidFill>
                <a:latin typeface="Arial"/>
                <a:cs typeface="Arial" charset="0"/>
              </a:rPr>
              <a:t>et al. Haematologica </a:t>
            </a:r>
            <a:r>
              <a:rPr lang="en-US" sz="1100" dirty="0">
                <a:solidFill>
                  <a:prstClr val="black"/>
                </a:solidFill>
                <a:latin typeface="Arial"/>
                <a:cs typeface="Arial" charset="0"/>
              </a:rPr>
              <a:t>2010; </a:t>
            </a:r>
            <a:r>
              <a:rPr lang="en-US" sz="1100" b="1" dirty="0">
                <a:solidFill>
                  <a:prstClr val="black"/>
                </a:solidFill>
                <a:latin typeface="Arial"/>
                <a:cs typeface="Arial" charset="0"/>
              </a:rPr>
              <a:t>95</a:t>
            </a:r>
            <a:r>
              <a:rPr lang="en-US" sz="1100" dirty="0">
                <a:solidFill>
                  <a:prstClr val="black"/>
                </a:solidFill>
                <a:latin typeface="Arial"/>
                <a:cs typeface="Arial" charset="0"/>
              </a:rPr>
              <a:t>: 1167–75</a:t>
            </a:r>
          </a:p>
        </p:txBody>
      </p:sp>
      <p:pic>
        <p:nvPicPr>
          <p:cNvPr id="18" name="Picture 2" descr="eccymoses"/>
          <p:cNvPicPr>
            <a:picLocks noChangeAspect="1" noChangeArrowheads="1"/>
          </p:cNvPicPr>
          <p:nvPr/>
        </p:nvPicPr>
        <p:blipFill>
          <a:blip r:embed="rId5" cstate="print"/>
          <a:srcRect/>
          <a:stretch>
            <a:fillRect/>
          </a:stretch>
        </p:blipFill>
        <p:spPr bwMode="auto">
          <a:xfrm rot="5400000">
            <a:off x="6200874" y="1746485"/>
            <a:ext cx="1853841" cy="2663316"/>
          </a:xfrm>
          <a:prstGeom prst="rect">
            <a:avLst/>
          </a:prstGeom>
          <a:noFill/>
          <a:ln w="12700">
            <a:solidFill>
              <a:srgbClr val="C00000"/>
            </a:solidFill>
            <a:miter lim="800000"/>
            <a:headEnd/>
            <a:tailEnd/>
          </a:ln>
        </p:spPr>
      </p:pic>
      <p:sp>
        <p:nvSpPr>
          <p:cNvPr id="19" name="Rectangle 18"/>
          <p:cNvSpPr/>
          <p:nvPr/>
        </p:nvSpPr>
        <p:spPr>
          <a:xfrm>
            <a:off x="8766974" y="6489914"/>
            <a:ext cx="377026" cy="369332"/>
          </a:xfrm>
          <a:prstGeom prst="rect">
            <a:avLst/>
          </a:prstGeom>
        </p:spPr>
        <p:txBody>
          <a:bodyPr wrap="none">
            <a:spAutoFit/>
          </a:bodyPr>
          <a:lstStyle/>
          <a:p>
            <a:r>
              <a:rPr lang="en-GB" b="1" dirty="0"/>
              <a:t>©</a:t>
            </a:r>
            <a:endParaRPr lang="en-GB" dirty="0"/>
          </a:p>
        </p:txBody>
      </p:sp>
    </p:spTree>
    <p:extLst>
      <p:ext uri="{BB962C8B-B14F-4D97-AF65-F5344CB8AC3E}">
        <p14:creationId xmlns:p14="http://schemas.microsoft.com/office/powerpoint/2010/main" val="347006499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dirty="0" smtClean="0"/>
              <a:t>Severe clinical features</a:t>
            </a:r>
          </a:p>
        </p:txBody>
      </p:sp>
      <p:sp>
        <p:nvSpPr>
          <p:cNvPr id="36867" name="Content Placeholder 2"/>
          <p:cNvSpPr>
            <a:spLocks noGrp="1"/>
          </p:cNvSpPr>
          <p:nvPr>
            <p:ph idx="1"/>
          </p:nvPr>
        </p:nvSpPr>
        <p:spPr>
          <a:xfrm>
            <a:off x="457200" y="1268413"/>
            <a:ext cx="8219256" cy="1944563"/>
          </a:xfrm>
        </p:spPr>
        <p:txBody>
          <a:bodyPr/>
          <a:lstStyle/>
          <a:p>
            <a:r>
              <a:rPr lang="en-GB" sz="2400" dirty="0" smtClean="0"/>
              <a:t>At very low platelet levels (&lt;5−10 x 10</a:t>
            </a:r>
            <a:r>
              <a:rPr lang="en-GB" sz="2400" baseline="30000" dirty="0" smtClean="0"/>
              <a:t>9</a:t>
            </a:r>
            <a:r>
              <a:rPr lang="en-GB" sz="2400" dirty="0" smtClean="0"/>
              <a:t>/L) severe purpuric lesions and potentially fatal intracranial haemorrhages can occur</a:t>
            </a:r>
            <a:endParaRPr lang="en-GB" sz="2400" baseline="30000" dirty="0" smtClean="0"/>
          </a:p>
          <a:p>
            <a:endParaRPr lang="en-GB" sz="2400" dirty="0" smtClean="0"/>
          </a:p>
          <a:p>
            <a:endParaRPr lang="en-GB" sz="2400" dirty="0" smtClean="0"/>
          </a:p>
        </p:txBody>
      </p:sp>
      <p:sp>
        <p:nvSpPr>
          <p:cNvPr id="36871" name="Rectangle 2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dirty="0">
              <a:latin typeface="Arial" pitchFamily="34" charset="0"/>
            </a:endParaRPr>
          </a:p>
        </p:txBody>
      </p:sp>
      <p:sp>
        <p:nvSpPr>
          <p:cNvPr id="35" name="Text Box 7"/>
          <p:cNvSpPr txBox="1">
            <a:spLocks noChangeArrowheads="1"/>
          </p:cNvSpPr>
          <p:nvPr/>
        </p:nvSpPr>
        <p:spPr bwMode="auto">
          <a:xfrm>
            <a:off x="119591" y="6572048"/>
            <a:ext cx="8297863" cy="261610"/>
          </a:xfrm>
          <a:prstGeom prst="rect">
            <a:avLst/>
          </a:prstGeom>
          <a:noFill/>
          <a:ln w="9525">
            <a:noFill/>
            <a:miter lim="800000"/>
            <a:headEnd/>
            <a:tailEnd/>
          </a:ln>
        </p:spPr>
        <p:txBody>
          <a:bodyPr anchor="b">
            <a:noAutofit/>
          </a:bodyPr>
          <a:lstStyle/>
          <a:p>
            <a:pPr marL="0" lvl="8">
              <a:defRPr/>
            </a:pPr>
            <a:r>
              <a:rPr lang="en-US" sz="1100" dirty="0" smtClean="0">
                <a:latin typeface="+mn-lt"/>
                <a:cs typeface="Arial" charset="0"/>
              </a:rPr>
              <a:t>Cines </a:t>
            </a:r>
            <a:r>
              <a:rPr lang="en-US" sz="1100" dirty="0">
                <a:latin typeface="+mn-lt"/>
                <a:cs typeface="Arial" charset="0"/>
              </a:rPr>
              <a:t>D, </a:t>
            </a:r>
            <a:r>
              <a:rPr lang="en-US" sz="1100" dirty="0" smtClean="0">
                <a:latin typeface="+mn-lt"/>
                <a:cs typeface="Arial" charset="0"/>
              </a:rPr>
              <a:t>McMillan R. </a:t>
            </a:r>
            <a:r>
              <a:rPr lang="en-US" sz="1100" i="1" dirty="0">
                <a:latin typeface="+mn-lt"/>
                <a:cs typeface="Arial" charset="0"/>
              </a:rPr>
              <a:t>Annu Rev Med</a:t>
            </a:r>
            <a:r>
              <a:rPr lang="en-US" sz="1100" dirty="0">
                <a:latin typeface="+mn-lt"/>
                <a:cs typeface="Arial" charset="0"/>
              </a:rPr>
              <a:t> 2005; </a:t>
            </a:r>
            <a:r>
              <a:rPr lang="en-US" sz="1100" b="1" dirty="0">
                <a:latin typeface="+mn-lt"/>
                <a:cs typeface="Arial" charset="0"/>
              </a:rPr>
              <a:t>56</a:t>
            </a:r>
            <a:r>
              <a:rPr lang="en-US" sz="1100" dirty="0">
                <a:latin typeface="+mn-lt"/>
                <a:cs typeface="Arial" charset="0"/>
              </a:rPr>
              <a:t>: </a:t>
            </a:r>
            <a:r>
              <a:rPr lang="en-US" sz="1100" dirty="0" smtClean="0">
                <a:latin typeface="+mn-lt"/>
                <a:cs typeface="Arial" charset="0"/>
              </a:rPr>
              <a:t>425–42; </a:t>
            </a:r>
            <a:r>
              <a:rPr lang="en-GB" sz="1100" dirty="0">
                <a:latin typeface="+mn-lt"/>
              </a:rPr>
              <a:t>Intracranial haemorrhage </a:t>
            </a:r>
            <a:r>
              <a:rPr lang="en-GB" sz="1100" dirty="0" smtClean="0">
                <a:latin typeface="+mn-lt"/>
              </a:rPr>
              <a:t>Magnetic Resonance Image </a:t>
            </a:r>
            <a:r>
              <a:rPr lang="en-GB" sz="1100" dirty="0">
                <a:latin typeface="+mn-lt"/>
              </a:rPr>
              <a:t>from: </a:t>
            </a:r>
            <a:r>
              <a:rPr lang="en-GB" sz="1100" dirty="0">
                <a:latin typeface="+mn-lt"/>
                <a:hlinkClick r:id="rId3"/>
              </a:rPr>
              <a:t>http://www.slideshare.net/ghalan/ct-mri-of-central-nervous-system</a:t>
            </a:r>
            <a:r>
              <a:rPr lang="en-GB" sz="1100" dirty="0">
                <a:latin typeface="+mn-lt"/>
              </a:rPr>
              <a:t> </a:t>
            </a:r>
            <a:r>
              <a:rPr lang="en-GB" sz="1100" dirty="0" smtClean="0">
                <a:latin typeface="+mn-lt"/>
              </a:rPr>
              <a:t>(accessed </a:t>
            </a:r>
            <a:r>
              <a:rPr lang="en-GB" sz="1100" dirty="0">
                <a:latin typeface="+mn-lt"/>
              </a:rPr>
              <a:t>June </a:t>
            </a:r>
            <a:r>
              <a:rPr lang="en-GB" sz="1100" dirty="0" smtClean="0">
                <a:latin typeface="+mn-lt"/>
              </a:rPr>
              <a:t>2016)</a:t>
            </a:r>
            <a:endParaRPr lang="en-GB" sz="1100" dirty="0">
              <a:latin typeface="+mn-lt"/>
            </a:endParaRPr>
          </a:p>
        </p:txBody>
      </p:sp>
      <p:sp>
        <p:nvSpPr>
          <p:cNvPr id="36" name="Rectangle 29"/>
          <p:cNvSpPr>
            <a:spLocks noChangeArrowheads="1"/>
          </p:cNvSpPr>
          <p:nvPr/>
        </p:nvSpPr>
        <p:spPr bwMode="auto">
          <a:xfrm>
            <a:off x="5848716" y="4331563"/>
            <a:ext cx="184731" cy="523220"/>
          </a:xfrm>
          <a:prstGeom prst="rect">
            <a:avLst/>
          </a:prstGeom>
          <a:noFill/>
          <a:ln w="9525">
            <a:noFill/>
            <a:miter lim="800000"/>
            <a:headEnd/>
            <a:tailEnd/>
          </a:ln>
        </p:spPr>
        <p:txBody>
          <a:bodyPr wrap="none" anchor="ctr">
            <a:spAutoFit/>
          </a:bodyPr>
          <a:lstStyle/>
          <a:p>
            <a:r>
              <a:rPr lang="en-US" sz="1000" dirty="0">
                <a:solidFill>
                  <a:schemeClr val="tx1">
                    <a:lumMod val="95000"/>
                    <a:lumOff val="5000"/>
                  </a:schemeClr>
                </a:solidFill>
                <a:latin typeface="Arial" pitchFamily="34" charset="0"/>
                <a:cs typeface="Times New Roman" pitchFamily="18" charset="0"/>
              </a:rPr>
              <a:t/>
            </a:r>
            <a:br>
              <a:rPr lang="en-US" sz="1000" dirty="0">
                <a:solidFill>
                  <a:schemeClr val="tx1">
                    <a:lumMod val="95000"/>
                    <a:lumOff val="5000"/>
                  </a:schemeClr>
                </a:solidFill>
                <a:latin typeface="Arial" pitchFamily="34" charset="0"/>
                <a:cs typeface="Times New Roman" pitchFamily="18" charset="0"/>
              </a:rPr>
            </a:br>
            <a:endParaRPr lang="en-US" dirty="0">
              <a:solidFill>
                <a:schemeClr val="tx1">
                  <a:lumMod val="95000"/>
                  <a:lumOff val="5000"/>
                </a:schemeClr>
              </a:solidFill>
              <a:latin typeface="Arial" pitchFamily="34" charset="0"/>
            </a:endParaRPr>
          </a:p>
        </p:txBody>
      </p:sp>
      <p:pic>
        <p:nvPicPr>
          <p:cNvPr id="37" name="Picture 36"/>
          <p:cNvPicPr>
            <a:picLocks noChangeAspect="1"/>
          </p:cNvPicPr>
          <p:nvPr/>
        </p:nvPicPr>
        <p:blipFill rotWithShape="1">
          <a:blip r:embed="rId4">
            <a:extLst>
              <a:ext uri="{28A0092B-C50C-407E-A947-70E740481C1C}">
                <a14:useLocalDpi xmlns:a14="http://schemas.microsoft.com/office/drawing/2010/main" val="0"/>
              </a:ext>
            </a:extLst>
          </a:blip>
          <a:srcRect l="3471" t="25104" r="3330" b="12171"/>
          <a:stretch/>
        </p:blipFill>
        <p:spPr>
          <a:xfrm>
            <a:off x="872234" y="2863533"/>
            <a:ext cx="6462584" cy="3262184"/>
          </a:xfrm>
          <a:prstGeom prst="rect">
            <a:avLst/>
          </a:prstGeom>
        </p:spPr>
      </p:pic>
      <p:sp>
        <p:nvSpPr>
          <p:cNvPr id="38" name="TextBox 37"/>
          <p:cNvSpPr txBox="1"/>
          <p:nvPr/>
        </p:nvSpPr>
        <p:spPr>
          <a:xfrm>
            <a:off x="1649886" y="2473583"/>
            <a:ext cx="4907280" cy="400110"/>
          </a:xfrm>
          <a:prstGeom prst="rect">
            <a:avLst/>
          </a:prstGeom>
          <a:noFill/>
        </p:spPr>
        <p:txBody>
          <a:bodyPr wrap="square" rtlCol="0">
            <a:spAutoFit/>
          </a:bodyPr>
          <a:lstStyle/>
          <a:p>
            <a:pPr algn="ctr"/>
            <a:r>
              <a:rPr lang="en-GB" sz="2000" dirty="0" smtClean="0"/>
              <a:t>Chronic intracranial haemorrhage</a:t>
            </a:r>
            <a:endParaRPr lang="en-GB" sz="2000" dirty="0"/>
          </a:p>
        </p:txBody>
      </p:sp>
      <p:sp>
        <p:nvSpPr>
          <p:cNvPr id="12" name="Rectangle 11"/>
          <p:cNvSpPr/>
          <p:nvPr/>
        </p:nvSpPr>
        <p:spPr>
          <a:xfrm>
            <a:off x="8766974" y="6489914"/>
            <a:ext cx="377026" cy="369332"/>
          </a:xfrm>
          <a:prstGeom prst="rect">
            <a:avLst/>
          </a:prstGeom>
        </p:spPr>
        <p:txBody>
          <a:bodyPr wrap="none">
            <a:spAutoFit/>
          </a:bodyPr>
          <a:lstStyle/>
          <a:p>
            <a:r>
              <a:rPr lang="en-GB" b="1" dirty="0"/>
              <a:t>©</a:t>
            </a:r>
            <a:endParaRPr lang="en-GB" dirty="0"/>
          </a:p>
        </p:txBody>
      </p:sp>
    </p:spTree>
    <p:extLst>
      <p:ext uri="{BB962C8B-B14F-4D97-AF65-F5344CB8AC3E}">
        <p14:creationId xmlns:p14="http://schemas.microsoft.com/office/powerpoint/2010/main" val="176175904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p:txBody>
          <a:bodyPr/>
          <a:lstStyle/>
          <a:p>
            <a:endParaRPr lang="en-GB" dirty="0" smtClean="0"/>
          </a:p>
        </p:txBody>
      </p:sp>
      <p:sp>
        <p:nvSpPr>
          <p:cNvPr id="4" name="Subtitle 3"/>
          <p:cNvSpPr>
            <a:spLocks noGrp="1"/>
          </p:cNvSpPr>
          <p:nvPr>
            <p:ph type="subTitle" idx="1"/>
          </p:nvPr>
        </p:nvSpPr>
        <p:spPr/>
        <p:txBody>
          <a:bodyPr/>
          <a:lstStyle/>
          <a:p>
            <a:pPr>
              <a:buFont typeface="Arial" charset="0"/>
              <a:buNone/>
              <a:defRPr/>
            </a:pPr>
            <a:r>
              <a:rPr lang="en-GB" b="1" dirty="0" smtClean="0">
                <a:solidFill>
                  <a:schemeClr val="tx1"/>
                </a:solidFill>
              </a:rPr>
              <a:t>DIAGNOSIS</a:t>
            </a:r>
          </a:p>
          <a:p>
            <a:pPr>
              <a:buFont typeface="Arial" charset="0"/>
              <a:buNone/>
              <a:defRPr/>
            </a:pPr>
            <a:endParaRPr lang="en-GB"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dirty="0" smtClean="0"/>
              <a:t>Guidelines for diagnosis of ITP</a:t>
            </a:r>
          </a:p>
        </p:txBody>
      </p:sp>
      <p:sp>
        <p:nvSpPr>
          <p:cNvPr id="8195" name="Content Placeholder 2"/>
          <p:cNvSpPr>
            <a:spLocks noGrp="1"/>
          </p:cNvSpPr>
          <p:nvPr>
            <p:ph idx="1"/>
          </p:nvPr>
        </p:nvSpPr>
        <p:spPr/>
        <p:txBody>
          <a:bodyPr/>
          <a:lstStyle/>
          <a:p>
            <a:r>
              <a:rPr lang="en-US" sz="2200" dirty="0" smtClean="0"/>
              <a:t>ITP remains a diagnosis of exclusion of other conditions or factors that cause thrombocytopenia</a:t>
            </a:r>
            <a:r>
              <a:rPr lang="en-US" sz="2200" baseline="30000" dirty="0" smtClean="0"/>
              <a:t>1</a:t>
            </a:r>
          </a:p>
          <a:p>
            <a:r>
              <a:rPr lang="en-US" sz="2200" dirty="0" smtClean="0"/>
              <a:t>Assessment of the following is needed to diagnose ITP:</a:t>
            </a:r>
            <a:r>
              <a:rPr lang="en-US" sz="2200" baseline="30000" dirty="0" smtClean="0"/>
              <a:t>1</a:t>
            </a:r>
            <a:endParaRPr lang="en-GB" sz="2200" baseline="30000" dirty="0" smtClean="0"/>
          </a:p>
          <a:p>
            <a:pPr lvl="1"/>
            <a:r>
              <a:rPr lang="en-US" sz="2000" dirty="0" smtClean="0"/>
              <a:t>Patient and family history</a:t>
            </a:r>
          </a:p>
          <a:p>
            <a:pPr lvl="1"/>
            <a:r>
              <a:rPr lang="en-US" sz="2000" dirty="0" smtClean="0"/>
              <a:t>Physical examination</a:t>
            </a:r>
          </a:p>
          <a:p>
            <a:pPr lvl="1"/>
            <a:r>
              <a:rPr lang="en-US" sz="2000" dirty="0" smtClean="0"/>
              <a:t>Complete blood count</a:t>
            </a:r>
          </a:p>
          <a:p>
            <a:pPr lvl="1"/>
            <a:r>
              <a:rPr lang="en-US" sz="2000" dirty="0" smtClean="0"/>
              <a:t>Peripheral blood film</a:t>
            </a:r>
          </a:p>
          <a:p>
            <a:pPr lvl="1"/>
            <a:r>
              <a:rPr lang="en-US" sz="2000" dirty="0" smtClean="0"/>
              <a:t>Other laboratory investigations</a:t>
            </a:r>
          </a:p>
          <a:p>
            <a:r>
              <a:rPr lang="en-US" sz="2200" dirty="0" smtClean="0"/>
              <a:t>There is no robust clinical or laboratory test that can establish a diagnosis with accuracy</a:t>
            </a:r>
            <a:r>
              <a:rPr lang="en-US" sz="2200" baseline="30000" dirty="0" smtClean="0"/>
              <a:t>1</a:t>
            </a:r>
          </a:p>
          <a:p>
            <a:r>
              <a:rPr lang="en-GB" sz="2200" dirty="0" smtClean="0"/>
              <a:t>A platelet count &lt;100 x 10</a:t>
            </a:r>
            <a:r>
              <a:rPr lang="en-GB" sz="2200" baseline="30000" dirty="0" smtClean="0"/>
              <a:t>9</a:t>
            </a:r>
            <a:r>
              <a:rPr lang="en-GB" sz="2200" dirty="0" smtClean="0"/>
              <a:t>/L has been defined as the threshold for diagnosis</a:t>
            </a:r>
            <a:r>
              <a:rPr lang="en-GB" sz="2200" baseline="30000" dirty="0" smtClean="0"/>
              <a:t>2</a:t>
            </a:r>
            <a:endParaRPr lang="en-US" sz="2200" baseline="30000" dirty="0" smtClean="0"/>
          </a:p>
        </p:txBody>
      </p:sp>
      <p:sp>
        <p:nvSpPr>
          <p:cNvPr id="7172" name="Text Box 7"/>
          <p:cNvSpPr txBox="1">
            <a:spLocks noChangeArrowheads="1"/>
          </p:cNvSpPr>
          <p:nvPr/>
        </p:nvSpPr>
        <p:spPr bwMode="auto">
          <a:xfrm>
            <a:off x="107950" y="6401713"/>
            <a:ext cx="8408988" cy="430887"/>
          </a:xfrm>
          <a:prstGeom prst="rect">
            <a:avLst/>
          </a:prstGeom>
          <a:noFill/>
          <a:ln>
            <a:noFill/>
          </a:ln>
          <a:extLst/>
        </p:spPr>
        <p:txBody>
          <a:bodyPr anchor="b">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GB" sz="1100" dirty="0" smtClean="0">
                <a:latin typeface="+mn-lt"/>
              </a:rPr>
              <a:t/>
            </a:r>
            <a:br>
              <a:rPr lang="en-GB" sz="1100" dirty="0" smtClean="0">
                <a:latin typeface="+mn-lt"/>
              </a:rPr>
            </a:br>
            <a:r>
              <a:rPr lang="en-GB" sz="1100" dirty="0" smtClean="0">
                <a:latin typeface="+mn-lt"/>
              </a:rPr>
              <a:t>1</a:t>
            </a:r>
            <a:r>
              <a:rPr lang="de-DE" sz="1100" dirty="0" smtClean="0">
                <a:latin typeface="+mn-lt"/>
                <a:ea typeface="MS PGothic" pitchFamily="34" charset="-128"/>
                <a:cs typeface="Times New Roman" pitchFamily="18" charset="0"/>
              </a:rPr>
              <a:t>. </a:t>
            </a:r>
            <a:r>
              <a:rPr lang="en-GB" sz="1100" dirty="0" smtClean="0">
                <a:latin typeface="+mn-lt"/>
              </a:rPr>
              <a:t>Provan D, </a:t>
            </a:r>
            <a:r>
              <a:rPr lang="en-GB" sz="1100" i="1" dirty="0" smtClean="0">
                <a:latin typeface="+mn-lt"/>
              </a:rPr>
              <a:t>et al. Blood </a:t>
            </a:r>
            <a:r>
              <a:rPr lang="en-GB" sz="1100" dirty="0" smtClean="0">
                <a:latin typeface="+mn-lt"/>
              </a:rPr>
              <a:t>2010; </a:t>
            </a:r>
            <a:r>
              <a:rPr lang="en-GB" sz="1100" b="1" dirty="0" smtClean="0">
                <a:latin typeface="+mn-lt"/>
              </a:rPr>
              <a:t>115</a:t>
            </a:r>
            <a:r>
              <a:rPr lang="en-GB" sz="1100" dirty="0" smtClean="0">
                <a:latin typeface="+mn-lt"/>
              </a:rPr>
              <a:t>: 168</a:t>
            </a:r>
            <a:r>
              <a:rPr lang="en-GB" altLang="ja-JP" sz="1100" dirty="0" smtClean="0">
                <a:latin typeface="+mn-lt"/>
              </a:rPr>
              <a:t>–</a:t>
            </a:r>
            <a:r>
              <a:rPr lang="en-GB" sz="1100" dirty="0" smtClean="0">
                <a:latin typeface="+mn-lt"/>
              </a:rPr>
              <a:t>86</a:t>
            </a:r>
            <a:r>
              <a:rPr lang="de-DE" sz="1100" dirty="0" smtClean="0">
                <a:latin typeface="+mn-lt"/>
                <a:ea typeface="MS PGothic" pitchFamily="34" charset="-128"/>
              </a:rPr>
              <a:t>; 2. Rodeghiero F, </a:t>
            </a:r>
            <a:r>
              <a:rPr lang="de-DE" sz="1100" i="1" dirty="0" smtClean="0">
                <a:latin typeface="+mn-lt"/>
                <a:ea typeface="MS PGothic" pitchFamily="34" charset="-128"/>
              </a:rPr>
              <a:t>et al. Blood </a:t>
            </a:r>
            <a:r>
              <a:rPr lang="de-DE" sz="1100" dirty="0" smtClean="0">
                <a:latin typeface="+mn-lt"/>
                <a:ea typeface="MS PGothic" pitchFamily="34" charset="-128"/>
              </a:rPr>
              <a:t>2009; </a:t>
            </a:r>
            <a:r>
              <a:rPr lang="de-DE" sz="1100" b="1" dirty="0" smtClean="0">
                <a:latin typeface="+mn-lt"/>
                <a:ea typeface="MS PGothic" pitchFamily="34" charset="-128"/>
              </a:rPr>
              <a:t>113</a:t>
            </a:r>
            <a:r>
              <a:rPr lang="de-DE" sz="1100" dirty="0" smtClean="0">
                <a:latin typeface="+mn-lt"/>
                <a:ea typeface="MS PGothic" pitchFamily="34" charset="-128"/>
              </a:rPr>
              <a:t>: 2386–93</a:t>
            </a:r>
            <a:endParaRPr lang="en-GB" sz="1100" dirty="0" smtClean="0">
              <a:latin typeface="+mn-lt"/>
            </a:endParaRPr>
          </a:p>
        </p:txBody>
      </p:sp>
      <p:sp>
        <p:nvSpPr>
          <p:cNvPr id="7174" name="TextBox 2"/>
          <p:cNvSpPr txBox="1">
            <a:spLocks noChangeArrowheads="1"/>
          </p:cNvSpPr>
          <p:nvPr/>
        </p:nvSpPr>
        <p:spPr bwMode="auto">
          <a:xfrm>
            <a:off x="5637213" y="3140248"/>
            <a:ext cx="3255962" cy="1108075"/>
          </a:xfrm>
          <a:prstGeom prst="rect">
            <a:avLst/>
          </a:prstGeom>
          <a:noFill/>
          <a:ln>
            <a:noFill/>
          </a:ln>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GB" sz="2200" dirty="0" smtClean="0">
                <a:latin typeface="+mn-lt"/>
              </a:rPr>
              <a:t>Results do not suggest other aetiologies for thrombocytopenia</a:t>
            </a:r>
            <a:r>
              <a:rPr lang="en-GB" sz="2200" baseline="30000" dirty="0" smtClean="0">
                <a:latin typeface="+mn-lt"/>
              </a:rPr>
              <a:t>1</a:t>
            </a:r>
          </a:p>
        </p:txBody>
      </p:sp>
      <p:sp>
        <p:nvSpPr>
          <p:cNvPr id="7" name="Content Placeholder 2"/>
          <p:cNvSpPr txBox="1">
            <a:spLocks/>
          </p:cNvSpPr>
          <p:nvPr/>
        </p:nvSpPr>
        <p:spPr bwMode="auto">
          <a:xfrm>
            <a:off x="457200" y="12795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600"/>
              </a:spcBef>
              <a:spcAft>
                <a:spcPts val="600"/>
              </a:spcAft>
              <a:buClr>
                <a:srgbClr val="C00000"/>
              </a:buClr>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ts val="600"/>
              </a:spcBef>
              <a:spcAft>
                <a:spcPts val="600"/>
              </a:spcAft>
              <a:buClr>
                <a:srgbClr val="C00000"/>
              </a:buClr>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ts val="600"/>
              </a:spcBef>
              <a:spcAft>
                <a:spcPts val="600"/>
              </a:spcAft>
              <a:buClr>
                <a:srgbClr val="C00000"/>
              </a:buClr>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ts val="600"/>
              </a:spcBef>
              <a:spcAft>
                <a:spcPts val="600"/>
              </a:spcAft>
              <a:buClr>
                <a:srgbClr val="C00000"/>
              </a:buClr>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ts val="600"/>
              </a:spcBef>
              <a:spcAft>
                <a:spcPts val="600"/>
              </a:spcAft>
              <a:buClr>
                <a:srgbClr val="C00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t>ITP remains a diagnosis of exclusion of other conditions or factors that cause thrombocytopenia</a:t>
            </a:r>
            <a:r>
              <a:rPr lang="en-US" sz="2200" baseline="30000" dirty="0" smtClean="0"/>
              <a:t>1</a:t>
            </a:r>
          </a:p>
          <a:p>
            <a:r>
              <a:rPr lang="en-US" sz="2200" dirty="0" smtClean="0"/>
              <a:t>Assessment of the following is needed to diagnose ITP:</a:t>
            </a:r>
            <a:r>
              <a:rPr lang="en-US" sz="2200" baseline="30000" dirty="0" smtClean="0"/>
              <a:t>1</a:t>
            </a:r>
            <a:endParaRPr lang="en-GB" sz="2200" baseline="30000" dirty="0" smtClean="0"/>
          </a:p>
          <a:p>
            <a:pPr lvl="1"/>
            <a:r>
              <a:rPr lang="en-US" sz="2000" dirty="0" smtClean="0"/>
              <a:t>Patient and family history</a:t>
            </a:r>
          </a:p>
          <a:p>
            <a:pPr lvl="1"/>
            <a:r>
              <a:rPr lang="en-US" sz="2000" dirty="0" smtClean="0"/>
              <a:t>Physical examination</a:t>
            </a:r>
          </a:p>
          <a:p>
            <a:pPr lvl="1"/>
            <a:r>
              <a:rPr lang="en-US" sz="2000" dirty="0" smtClean="0"/>
              <a:t>Complete blood count</a:t>
            </a:r>
          </a:p>
          <a:p>
            <a:pPr lvl="1"/>
            <a:r>
              <a:rPr lang="en-US" sz="2000" dirty="0" smtClean="0"/>
              <a:t>Peripheral blood film</a:t>
            </a:r>
          </a:p>
          <a:p>
            <a:pPr lvl="1"/>
            <a:r>
              <a:rPr lang="en-US" sz="2000" dirty="0" smtClean="0"/>
              <a:t>Other laboratory investigations</a:t>
            </a:r>
          </a:p>
          <a:p>
            <a:r>
              <a:rPr lang="en-US" sz="2200" dirty="0" smtClean="0"/>
              <a:t>There is no robust clinical or laboratory test that can establish a diagnosis with accuracy</a:t>
            </a:r>
            <a:r>
              <a:rPr lang="en-US" sz="2200" baseline="30000" dirty="0" smtClean="0"/>
              <a:t>1</a:t>
            </a:r>
          </a:p>
          <a:p>
            <a:r>
              <a:rPr lang="en-GB" sz="2200" dirty="0" smtClean="0"/>
              <a:t>A platelet count &lt;100 x 10</a:t>
            </a:r>
            <a:r>
              <a:rPr lang="en-GB" sz="2200" baseline="30000" dirty="0" smtClean="0"/>
              <a:t>9</a:t>
            </a:r>
            <a:r>
              <a:rPr lang="en-GB" sz="2200" dirty="0" smtClean="0"/>
              <a:t>/L has been defined as the threshold for diagnosis</a:t>
            </a:r>
            <a:r>
              <a:rPr lang="en-GB" sz="2200" baseline="30000" dirty="0" smtClean="0"/>
              <a:t>2</a:t>
            </a:r>
            <a:endParaRPr lang="en-US" sz="2200" baseline="30000" dirty="0" smtClean="0"/>
          </a:p>
        </p:txBody>
      </p:sp>
      <p:sp>
        <p:nvSpPr>
          <p:cNvPr id="8" name="Right Brace 7"/>
          <p:cNvSpPr/>
          <p:nvPr/>
        </p:nvSpPr>
        <p:spPr>
          <a:xfrm>
            <a:off x="5380038" y="2708447"/>
            <a:ext cx="222250" cy="2008407"/>
          </a:xfrm>
          <a:prstGeom prst="rightBrace">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Tree>
    <p:extLst>
      <p:ext uri="{BB962C8B-B14F-4D97-AF65-F5344CB8AC3E}">
        <p14:creationId xmlns:p14="http://schemas.microsoft.com/office/powerpoint/2010/main" val="591380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dirty="0" smtClean="0"/>
              <a:t>Factors that can cause thrombocytopenia</a:t>
            </a:r>
          </a:p>
        </p:txBody>
      </p:sp>
      <p:sp>
        <p:nvSpPr>
          <p:cNvPr id="45059" name="Content Placeholder 2"/>
          <p:cNvSpPr>
            <a:spLocks noGrp="1"/>
          </p:cNvSpPr>
          <p:nvPr>
            <p:ph idx="1"/>
          </p:nvPr>
        </p:nvSpPr>
        <p:spPr>
          <a:xfrm>
            <a:off x="457200" y="1279525"/>
            <a:ext cx="8363272" cy="4525963"/>
          </a:xfrm>
        </p:spPr>
        <p:txBody>
          <a:bodyPr/>
          <a:lstStyle/>
          <a:p>
            <a:r>
              <a:rPr lang="en-GB" sz="2400" dirty="0" smtClean="0"/>
              <a:t>Possible causes of thrombocytopenia to consider include:</a:t>
            </a:r>
            <a:endParaRPr lang="en-GB" sz="2400" baseline="30000" dirty="0" smtClean="0"/>
          </a:p>
          <a:p>
            <a:pPr lvl="1"/>
            <a:r>
              <a:rPr lang="en-GB" sz="2000" dirty="0" smtClean="0"/>
              <a:t>Lupus erythematosus, infection (HIV, HCV), thrombotic thrombocytopenic purpura</a:t>
            </a:r>
          </a:p>
          <a:p>
            <a:pPr lvl="1"/>
            <a:r>
              <a:rPr lang="en-GB" sz="2000" dirty="0" smtClean="0"/>
              <a:t>Hereditary thrombocytopenia: absent radius syndrome, </a:t>
            </a:r>
            <a:br>
              <a:rPr lang="en-GB" sz="2000" dirty="0" smtClean="0"/>
            </a:br>
            <a:r>
              <a:rPr lang="en-GB" sz="2000" dirty="0" smtClean="0"/>
              <a:t>radio-ulnar synostosis, congenital amegakaryocytic thrombocytopenia, Wiskott-Aldrich Syndrome, MYH9-associated thrombocytopenia, Bernard-Soulier Syndrome</a:t>
            </a:r>
          </a:p>
          <a:p>
            <a:pPr lvl="1"/>
            <a:r>
              <a:rPr lang="en-GB" sz="2000" dirty="0" smtClean="0"/>
              <a:t>Vaccinations and transfusions</a:t>
            </a:r>
          </a:p>
          <a:p>
            <a:pPr lvl="1"/>
            <a:r>
              <a:rPr lang="en-GB" sz="2000" dirty="0" smtClean="0"/>
              <a:t>Medication/drugs/diet (e.g. platelet-lowering treatments, alcohol, vitamin deficiency, quinine from tonic water)</a:t>
            </a:r>
          </a:p>
          <a:p>
            <a:pPr lvl="1"/>
            <a:r>
              <a:rPr lang="en-GB" sz="2000" dirty="0" smtClean="0"/>
              <a:t>Liver disease</a:t>
            </a:r>
          </a:p>
          <a:p>
            <a:pPr lvl="1"/>
            <a:r>
              <a:rPr lang="en-GB" sz="2000" dirty="0" smtClean="0"/>
              <a:t>Other bone marrow disease/leukaemia</a:t>
            </a:r>
          </a:p>
          <a:p>
            <a:pPr lvl="1"/>
            <a:endParaRPr lang="en-GB" sz="2000" dirty="0" smtClean="0"/>
          </a:p>
        </p:txBody>
      </p:sp>
      <p:sp>
        <p:nvSpPr>
          <p:cNvPr id="5" name="Text Box 7"/>
          <p:cNvSpPr txBox="1">
            <a:spLocks noChangeArrowheads="1"/>
          </p:cNvSpPr>
          <p:nvPr/>
        </p:nvSpPr>
        <p:spPr bwMode="auto">
          <a:xfrm>
            <a:off x="111124" y="6411238"/>
            <a:ext cx="8297863" cy="430887"/>
          </a:xfrm>
          <a:prstGeom prst="rect">
            <a:avLst/>
          </a:prstGeom>
          <a:noFill/>
          <a:ln w="9525">
            <a:noFill/>
            <a:miter lim="800000"/>
            <a:headEnd/>
            <a:tailEnd/>
          </a:ln>
        </p:spPr>
        <p:txBody>
          <a:bodyPr anchor="b">
            <a:spAutoFit/>
          </a:bodyPr>
          <a:lstStyle/>
          <a:p>
            <a:pPr lvl="0">
              <a:defRPr/>
            </a:pPr>
            <a:r>
              <a:rPr lang="en-US" sz="1100" dirty="0" smtClean="0">
                <a:solidFill>
                  <a:prstClr val="black"/>
                </a:solidFill>
                <a:latin typeface="Arial"/>
                <a:cs typeface="Arial" charset="0"/>
              </a:rPr>
              <a:t>HCV, hepatitis C virus; HIV, human immunodeficiency virus </a:t>
            </a:r>
          </a:p>
          <a:p>
            <a:pPr marL="0" lvl="8">
              <a:defRPr/>
            </a:pPr>
            <a:r>
              <a:rPr lang="en-GB" sz="1100" dirty="0" smtClean="0">
                <a:latin typeface="+mn-lt"/>
                <a:cs typeface="Arial" charset="0"/>
              </a:rPr>
              <a:t>Provan </a:t>
            </a:r>
            <a:r>
              <a:rPr lang="en-GB" sz="1100" dirty="0">
                <a:latin typeface="+mn-lt"/>
                <a:cs typeface="Arial" charset="0"/>
              </a:rPr>
              <a:t>D, </a:t>
            </a:r>
            <a:r>
              <a:rPr lang="en-GB" sz="1100" i="1" dirty="0">
                <a:latin typeface="+mn-lt"/>
                <a:cs typeface="Arial" charset="0"/>
              </a:rPr>
              <a:t>et al</a:t>
            </a:r>
            <a:r>
              <a:rPr lang="en-GB" sz="1100" dirty="0">
                <a:latin typeface="+mn-lt"/>
                <a:cs typeface="Arial" charset="0"/>
              </a:rPr>
              <a:t>. </a:t>
            </a:r>
            <a:r>
              <a:rPr lang="en-GB" sz="1100" i="1" dirty="0">
                <a:latin typeface="+mn-lt"/>
                <a:cs typeface="Arial" charset="0"/>
              </a:rPr>
              <a:t>Blood </a:t>
            </a:r>
            <a:r>
              <a:rPr lang="en-GB" sz="1100" dirty="0">
                <a:latin typeface="+mn-lt"/>
                <a:cs typeface="Arial" charset="0"/>
              </a:rPr>
              <a:t>2010; </a:t>
            </a:r>
            <a:r>
              <a:rPr lang="en-GB" sz="1100" b="1" dirty="0">
                <a:latin typeface="+mn-lt"/>
                <a:cs typeface="Arial" charset="0"/>
              </a:rPr>
              <a:t>115</a:t>
            </a:r>
            <a:r>
              <a:rPr lang="en-GB" sz="1100" dirty="0">
                <a:latin typeface="+mn-lt"/>
                <a:cs typeface="Arial" charset="0"/>
              </a:rPr>
              <a:t>: 168</a:t>
            </a:r>
            <a:r>
              <a:rPr lang="en-GB" altLang="ja-JP" sz="1100" dirty="0">
                <a:latin typeface="+mn-lt"/>
                <a:cs typeface="Arial" charset="0"/>
              </a:rPr>
              <a:t>–</a:t>
            </a:r>
            <a:r>
              <a:rPr lang="en-GB" sz="1100" dirty="0">
                <a:latin typeface="+mn-lt"/>
                <a:cs typeface="Arial" charset="0"/>
              </a:rPr>
              <a:t>86</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p:txBody>
          <a:bodyPr/>
          <a:lstStyle/>
          <a:p>
            <a:endParaRPr lang="en-GB" dirty="0" smtClean="0"/>
          </a:p>
        </p:txBody>
      </p:sp>
      <p:sp>
        <p:nvSpPr>
          <p:cNvPr id="4" name="Subtitle 3"/>
          <p:cNvSpPr>
            <a:spLocks noGrp="1"/>
          </p:cNvSpPr>
          <p:nvPr>
            <p:ph type="subTitle" idx="1"/>
          </p:nvPr>
        </p:nvSpPr>
        <p:spPr/>
        <p:txBody>
          <a:bodyPr/>
          <a:lstStyle/>
          <a:p>
            <a:pPr>
              <a:buFont typeface="Arial" charset="0"/>
              <a:buNone/>
              <a:defRPr/>
            </a:pPr>
            <a:r>
              <a:rPr lang="en-GB" b="1" dirty="0" smtClean="0">
                <a:solidFill>
                  <a:schemeClr val="tx1"/>
                </a:solidFill>
              </a:rPr>
              <a:t>PROGNOSIS</a:t>
            </a:r>
          </a:p>
          <a:p>
            <a:pPr>
              <a:buFont typeface="Arial" charset="0"/>
              <a:buNone/>
              <a:defRPr/>
            </a:pPr>
            <a:endParaRPr lang="en-GB"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dirty="0" smtClean="0"/>
              <a:t>Topics</a:t>
            </a:r>
          </a:p>
        </p:txBody>
      </p:sp>
      <p:sp>
        <p:nvSpPr>
          <p:cNvPr id="5123" name="Content Placeholder 2"/>
          <p:cNvSpPr>
            <a:spLocks noGrp="1"/>
          </p:cNvSpPr>
          <p:nvPr>
            <p:ph idx="1"/>
          </p:nvPr>
        </p:nvSpPr>
        <p:spPr>
          <a:xfrm>
            <a:off x="457200" y="1279525"/>
            <a:ext cx="8229600" cy="4885779"/>
          </a:xfrm>
        </p:spPr>
        <p:txBody>
          <a:bodyPr/>
          <a:lstStyle/>
          <a:p>
            <a:r>
              <a:rPr lang="en-GB" sz="2200" dirty="0" smtClean="0"/>
              <a:t>Definition and epidemiology</a:t>
            </a:r>
          </a:p>
          <a:p>
            <a:r>
              <a:rPr lang="en-GB" sz="2200" dirty="0" smtClean="0"/>
              <a:t>Aetiology and pathophysiology</a:t>
            </a:r>
          </a:p>
          <a:p>
            <a:r>
              <a:rPr lang="en-GB" sz="2200" dirty="0" smtClean="0"/>
              <a:t>Signs and symptoms of ITP</a:t>
            </a:r>
          </a:p>
          <a:p>
            <a:r>
              <a:rPr lang="en-GB" sz="2200" dirty="0" smtClean="0"/>
              <a:t>Diagnosis</a:t>
            </a:r>
          </a:p>
          <a:p>
            <a:r>
              <a:rPr lang="en-GB" sz="2200" dirty="0" smtClean="0"/>
              <a:t>Prognosis</a:t>
            </a:r>
          </a:p>
          <a:p>
            <a:r>
              <a:rPr lang="en-GB" sz="2200" dirty="0" smtClean="0"/>
              <a:t>Impact of ITP </a:t>
            </a:r>
          </a:p>
          <a:p>
            <a:r>
              <a:rPr lang="en-GB" sz="2200" dirty="0" smtClean="0"/>
              <a:t>ITP treatment overview</a:t>
            </a:r>
          </a:p>
          <a:p>
            <a:pPr lvl="1"/>
            <a:r>
              <a:rPr lang="en-GB" sz="1800" dirty="0" smtClean="0"/>
              <a:t>Treatment guidelines and management decisions</a:t>
            </a:r>
          </a:p>
          <a:p>
            <a:pPr lvl="1"/>
            <a:r>
              <a:rPr lang="en-GB" sz="1800" dirty="0" smtClean="0"/>
              <a:t>Treatment options</a:t>
            </a:r>
          </a:p>
          <a:p>
            <a:endParaRPr lang="en-GB" sz="2000" dirty="0"/>
          </a:p>
          <a:p>
            <a:endParaRPr lang="en-GB" sz="20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smtClean="0"/>
              <a:t>Clinical features and disease course of ITP</a:t>
            </a:r>
          </a:p>
        </p:txBody>
      </p:sp>
      <p:graphicFrame>
        <p:nvGraphicFramePr>
          <p:cNvPr id="161812" name="Group 20"/>
          <p:cNvGraphicFramePr>
            <a:graphicFrameLocks noGrp="1"/>
          </p:cNvGraphicFramePr>
          <p:nvPr>
            <p:ph idx="1"/>
            <p:extLst>
              <p:ext uri="{D42A27DB-BD31-4B8C-83A1-F6EECF244321}">
                <p14:modId xmlns:p14="http://schemas.microsoft.com/office/powerpoint/2010/main" val="4017937354"/>
              </p:ext>
            </p:extLst>
          </p:nvPr>
        </p:nvGraphicFramePr>
        <p:xfrm>
          <a:off x="563563" y="1268413"/>
          <a:ext cx="7896869" cy="4176000"/>
        </p:xfrm>
        <a:graphic>
          <a:graphicData uri="http://schemas.openxmlformats.org/drawingml/2006/table">
            <a:tbl>
              <a:tblPr/>
              <a:tblGrid>
                <a:gridCol w="7896869">
                  <a:extLst>
                    <a:ext uri="{9D8B030D-6E8A-4147-A177-3AD203B41FA5}">
                      <a16:colId xmlns:a16="http://schemas.microsoft.com/office/drawing/2014/main" val="20000"/>
                    </a:ext>
                  </a:extLst>
                </a:gridCol>
              </a:tblGrid>
              <a:tr h="497371">
                <a:tc>
                  <a:txBody>
                    <a:bodyPr/>
                    <a:lstStyle/>
                    <a:p>
                      <a:pPr marL="0" marR="0" lvl="0" indent="0" algn="ctr" defTabSz="914400" rtl="0" eaLnBrk="1" fontAlgn="base" latinLnBrk="0" hangingPunct="1">
                        <a:lnSpc>
                          <a:spcPct val="100000"/>
                        </a:lnSpc>
                        <a:spcBef>
                          <a:spcPts val="0"/>
                        </a:spcBef>
                        <a:spcAft>
                          <a:spcPct val="0"/>
                        </a:spcAft>
                        <a:buClr>
                          <a:schemeClr val="tx1"/>
                        </a:buClr>
                        <a:buSzPct val="120000"/>
                        <a:buFont typeface="Wingdings 2" pitchFamily="18" charset="2"/>
                        <a:buNone/>
                        <a:tabLst/>
                      </a:pPr>
                      <a:r>
                        <a:rPr kumimoji="0" lang="en-GB" sz="1800" b="1" i="0" u="none" strike="noStrike" cap="none" normalizeH="0" baseline="0" dirty="0" smtClean="0">
                          <a:ln>
                            <a:noFill/>
                          </a:ln>
                          <a:solidFill>
                            <a:schemeClr val="tx1"/>
                          </a:solidFill>
                          <a:effectLst/>
                          <a:latin typeface="Arial" charset="0"/>
                          <a:ea typeface="ＭＳ Ｐゴシック" pitchFamily="34" charset="-128"/>
                        </a:rPr>
                        <a:t>Clinical features of ITP in adults</a:t>
                      </a:r>
                      <a:endParaRPr kumimoji="0" lang="en-GB" sz="1800" b="1" i="0" u="none" strike="noStrike" cap="none" normalizeH="0" baseline="30000" dirty="0" smtClean="0">
                        <a:ln>
                          <a:noFill/>
                        </a:ln>
                        <a:solidFill>
                          <a:schemeClr val="tx1"/>
                        </a:solidFill>
                        <a:effectLst/>
                        <a:latin typeface="Arial" charset="0"/>
                        <a:ea typeface="ＭＳ Ｐゴシック" pitchFamily="34" charset="-128"/>
                      </a:endParaRPr>
                    </a:p>
                  </a:txBody>
                  <a:tcPr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75000"/>
                      </a:schemeClr>
                    </a:solidFill>
                  </a:tcPr>
                </a:tc>
                <a:extLst>
                  <a:ext uri="{0D108BD9-81ED-4DB2-BD59-A6C34878D82A}">
                    <a16:rowId xmlns:a16="http://schemas.microsoft.com/office/drawing/2014/main" val="10000"/>
                  </a:ext>
                </a:extLst>
              </a:tr>
              <a:tr h="497371">
                <a:tc>
                  <a:txBody>
                    <a:body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800" b="0" i="0" u="none" strike="noStrike" cap="none" normalizeH="0" baseline="0" dirty="0" smtClean="0">
                          <a:ln>
                            <a:noFill/>
                          </a:ln>
                          <a:solidFill>
                            <a:schemeClr val="tx1"/>
                          </a:solidFill>
                          <a:effectLst/>
                          <a:latin typeface="Arial" charset="0"/>
                          <a:ea typeface="ＭＳ Ｐゴシック" pitchFamily="34" charset="-128"/>
                        </a:rPr>
                        <a:t>Chronic in most patients</a:t>
                      </a:r>
                      <a:r>
                        <a:rPr kumimoji="0" lang="en-GB" sz="1800" b="0" i="0" u="none" strike="noStrike" cap="none" normalizeH="0" baseline="30000" dirty="0" smtClean="0">
                          <a:ln>
                            <a:noFill/>
                          </a:ln>
                          <a:solidFill>
                            <a:schemeClr val="tx1"/>
                          </a:solidFill>
                          <a:effectLst/>
                          <a:latin typeface="Arial" charset="0"/>
                          <a:ea typeface="ＭＳ Ｐゴシック" pitchFamily="34" charset="-128"/>
                        </a:rPr>
                        <a:t>1</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509120">
                <a:tc>
                  <a:txBody>
                    <a:body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800" b="0" i="0" u="none" strike="noStrike" cap="none" normalizeH="0" baseline="0" dirty="0" smtClean="0">
                          <a:ln>
                            <a:noFill/>
                          </a:ln>
                          <a:solidFill>
                            <a:schemeClr val="tx1"/>
                          </a:solidFill>
                          <a:effectLst/>
                          <a:latin typeface="Arial" charset="0"/>
                          <a:ea typeface="ＭＳ Ｐゴシック" pitchFamily="34" charset="-128"/>
                        </a:rPr>
                        <a:t>No direct precipitating illness</a:t>
                      </a:r>
                      <a:r>
                        <a:rPr kumimoji="0" lang="en-GB" sz="1800" b="0" i="0" u="none" strike="noStrike" cap="none" normalizeH="0" baseline="30000" dirty="0" smtClean="0">
                          <a:ln>
                            <a:noFill/>
                          </a:ln>
                          <a:solidFill>
                            <a:schemeClr val="tx1"/>
                          </a:solidFill>
                          <a:effectLst/>
                          <a:latin typeface="Arial" charset="0"/>
                          <a:ea typeface="ＭＳ Ｐゴシック" pitchFamily="34" charset="-128"/>
                        </a:rPr>
                        <a:t>1,2</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7"/>
                    </a:solidFill>
                  </a:tcPr>
                </a:tc>
                <a:extLst>
                  <a:ext uri="{0D108BD9-81ED-4DB2-BD59-A6C34878D82A}">
                    <a16:rowId xmlns:a16="http://schemas.microsoft.com/office/drawing/2014/main" val="10002"/>
                  </a:ext>
                </a:extLst>
              </a:tr>
              <a:tr h="497371">
                <a:tc>
                  <a:txBody>
                    <a:body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800" b="0" i="0" u="none" strike="noStrike" cap="none" normalizeH="0" baseline="0" dirty="0" smtClean="0">
                          <a:ln>
                            <a:noFill/>
                          </a:ln>
                          <a:solidFill>
                            <a:schemeClr val="tx1"/>
                          </a:solidFill>
                          <a:effectLst/>
                          <a:latin typeface="Arial" charset="0"/>
                          <a:ea typeface="ＭＳ Ｐゴシック" pitchFamily="34" charset="-128"/>
                        </a:rPr>
                        <a:t>Spontaneous remission in &lt;10% of patients</a:t>
                      </a:r>
                      <a:r>
                        <a:rPr kumimoji="0" lang="en-GB" sz="1800" b="0" i="0" u="none" strike="noStrike" cap="none" normalizeH="0" baseline="30000" dirty="0" smtClean="0">
                          <a:ln>
                            <a:noFill/>
                          </a:ln>
                          <a:solidFill>
                            <a:schemeClr val="tx1"/>
                          </a:solidFill>
                          <a:effectLst/>
                          <a:latin typeface="Arial" charset="0"/>
                          <a:ea typeface="ＭＳ Ｐゴシック" pitchFamily="34" charset="-128"/>
                        </a:rPr>
                        <a:t>1,3</a:t>
                      </a:r>
                      <a:r>
                        <a:rPr kumimoji="0" lang="en-GB" sz="1800" b="0" i="0" u="none" strike="noStrike" cap="none" normalizeH="0" baseline="0" dirty="0" smtClean="0">
                          <a:ln>
                            <a:noFill/>
                          </a:ln>
                          <a:solidFill>
                            <a:schemeClr val="tx1"/>
                          </a:solidFill>
                          <a:effectLst/>
                          <a:latin typeface="Arial" charset="0"/>
                          <a:ea typeface="ＭＳ Ｐゴシック" pitchFamily="34" charset="-128"/>
                        </a:rPr>
                        <a:t> </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D5D4"/>
                    </a:solidFill>
                  </a:tcPr>
                </a:tc>
                <a:extLst>
                  <a:ext uri="{0D108BD9-81ED-4DB2-BD59-A6C34878D82A}">
                    <a16:rowId xmlns:a16="http://schemas.microsoft.com/office/drawing/2014/main" val="10003"/>
                  </a:ext>
                </a:extLst>
              </a:tr>
              <a:tr h="881605">
                <a:tc>
                  <a:txBody>
                    <a:body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800" b="0" i="0" u="none" strike="noStrike" cap="none" normalizeH="0" baseline="0" dirty="0" smtClean="0">
                          <a:ln>
                            <a:noFill/>
                          </a:ln>
                          <a:solidFill>
                            <a:schemeClr val="tx1"/>
                          </a:solidFill>
                          <a:effectLst/>
                          <a:latin typeface="Arial" charset="0"/>
                          <a:ea typeface="ＭＳ Ｐゴシック" pitchFamily="34" charset="-128"/>
                        </a:rPr>
                        <a:t>5% lifetime risk of fatality, mainly due to intracranial haemorrhage</a:t>
                      </a:r>
                      <a:r>
                        <a:rPr kumimoji="0" lang="en-GB" sz="1800" b="0" i="0" u="none" strike="noStrike" cap="none" normalizeH="0" baseline="30000" dirty="0" smtClean="0">
                          <a:ln>
                            <a:noFill/>
                          </a:ln>
                          <a:solidFill>
                            <a:schemeClr val="tx1"/>
                          </a:solidFill>
                          <a:effectLst/>
                          <a:latin typeface="Arial" charset="0"/>
                          <a:ea typeface="ＭＳ Ｐゴシック" pitchFamily="34" charset="-128"/>
                        </a:rPr>
                        <a:t>4</a:t>
                      </a:r>
                      <a:endParaRPr kumimoji="0" lang="en-GB" sz="1800" b="0" i="0" u="none" strike="noStrike" cap="none" normalizeH="0" baseline="0" dirty="0" smtClean="0">
                        <a:ln>
                          <a:noFill/>
                        </a:ln>
                        <a:solidFill>
                          <a:schemeClr val="tx1"/>
                        </a:solidFill>
                        <a:effectLst/>
                        <a:latin typeface="Arial" charset="0"/>
                        <a:ea typeface="ＭＳ Ｐゴシック" pitchFamily="34" charset="-128"/>
                      </a:endParaRPr>
                    </a:p>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800" b="0" i="0" u="none" strike="noStrike" cap="none" normalizeH="0" baseline="0" dirty="0" smtClean="0">
                          <a:ln>
                            <a:noFill/>
                          </a:ln>
                          <a:solidFill>
                            <a:schemeClr val="tx1"/>
                          </a:solidFill>
                          <a:effectLst/>
                          <a:latin typeface="Arial" charset="0"/>
                          <a:ea typeface="ＭＳ Ｐゴシック" pitchFamily="34" charset="-128"/>
                        </a:rPr>
                        <a:t>60% higher mortality rate than gender- and age-matched healthy cohorts</a:t>
                      </a:r>
                      <a:r>
                        <a:rPr kumimoji="0" lang="en-GB" sz="1800" b="0" i="0" u="none" strike="noStrike" cap="none" normalizeH="0" baseline="30000" dirty="0" smtClean="0">
                          <a:ln>
                            <a:noFill/>
                          </a:ln>
                          <a:solidFill>
                            <a:schemeClr val="tx1"/>
                          </a:solidFill>
                          <a:effectLst/>
                          <a:latin typeface="Arial" charset="0"/>
                          <a:ea typeface="ＭＳ Ｐゴシック" pitchFamily="34" charset="-128"/>
                        </a:rPr>
                        <a:t>5</a:t>
                      </a:r>
                    </a:p>
                  </a:txBody>
                  <a:tcPr marT="91440" marB="914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7"/>
                    </a:solidFill>
                  </a:tcPr>
                </a:tc>
                <a:extLst>
                  <a:ext uri="{0D108BD9-81ED-4DB2-BD59-A6C34878D82A}">
                    <a16:rowId xmlns:a16="http://schemas.microsoft.com/office/drawing/2014/main" val="10004"/>
                  </a:ext>
                </a:extLst>
              </a:tr>
              <a:tr h="497371">
                <a:tc>
                  <a:txBody>
                    <a:body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800" b="0" i="0" u="none" strike="noStrike" cap="none" normalizeH="0" baseline="0" dirty="0" smtClean="0">
                          <a:ln>
                            <a:noFill/>
                          </a:ln>
                          <a:solidFill>
                            <a:schemeClr val="tx1"/>
                          </a:solidFill>
                          <a:effectLst/>
                          <a:latin typeface="Arial" charset="0"/>
                          <a:ea typeface="ＭＳ Ｐゴシック" pitchFamily="34" charset="-128"/>
                        </a:rPr>
                        <a:t>Twice as many females as males affected</a:t>
                      </a:r>
                      <a:r>
                        <a:rPr kumimoji="0" lang="en-GB" sz="1800" b="0" i="0" u="none" strike="noStrike" cap="none" normalizeH="0" baseline="30000" dirty="0" smtClean="0">
                          <a:ln>
                            <a:noFill/>
                          </a:ln>
                          <a:solidFill>
                            <a:schemeClr val="tx1"/>
                          </a:solidFill>
                          <a:effectLst/>
                          <a:latin typeface="Arial" charset="0"/>
                          <a:ea typeface="ＭＳ Ｐゴシック" pitchFamily="34" charset="-128"/>
                        </a:rPr>
                        <a:t>6</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D5D4"/>
                    </a:solidFill>
                  </a:tcPr>
                </a:tc>
                <a:extLst>
                  <a:ext uri="{0D108BD9-81ED-4DB2-BD59-A6C34878D82A}">
                    <a16:rowId xmlns:a16="http://schemas.microsoft.com/office/drawing/2014/main" val="10005"/>
                  </a:ext>
                </a:extLst>
              </a:tr>
              <a:tr h="795791">
                <a:tc>
                  <a:txBody>
                    <a:bodyPr/>
                    <a:lstStyle/>
                    <a:p>
                      <a:pPr marL="0" marR="0" lvl="0" indent="0" algn="l" defTabSz="914400" rtl="0" eaLnBrk="1" fontAlgn="base" latinLnBrk="0" hangingPunct="1">
                        <a:lnSpc>
                          <a:spcPct val="100000"/>
                        </a:lnSpc>
                        <a:spcBef>
                          <a:spcPts val="0"/>
                        </a:spcBef>
                        <a:spcAft>
                          <a:spcPts val="0"/>
                        </a:spcAft>
                        <a:buClr>
                          <a:schemeClr val="tx1"/>
                        </a:buClr>
                        <a:buSzPct val="120000"/>
                        <a:buFont typeface="Wingdings 2" pitchFamily="18" charset="2"/>
                        <a:buNone/>
                        <a:tabLst/>
                      </a:pPr>
                      <a:r>
                        <a:rPr kumimoji="0" lang="en-GB" sz="1800" b="0" i="0" u="none" strike="noStrike" cap="none" normalizeH="0" baseline="0" dirty="0" smtClean="0">
                          <a:ln>
                            <a:noFill/>
                          </a:ln>
                          <a:solidFill>
                            <a:schemeClr val="tx1"/>
                          </a:solidFill>
                          <a:effectLst/>
                          <a:latin typeface="Arial" charset="0"/>
                          <a:ea typeface="ＭＳ Ｐゴシック" pitchFamily="34" charset="-128"/>
                        </a:rPr>
                        <a:t>Increased risk of infection requiring hospitalisation (15% </a:t>
                      </a:r>
                      <a:r>
                        <a:rPr kumimoji="0" lang="en-GB" sz="1800" b="0" i="1" u="none" strike="noStrike" cap="none" normalizeH="0" baseline="0" dirty="0" smtClean="0">
                          <a:ln>
                            <a:noFill/>
                          </a:ln>
                          <a:solidFill>
                            <a:schemeClr val="tx1"/>
                          </a:solidFill>
                          <a:effectLst/>
                          <a:latin typeface="Arial" charset="0"/>
                          <a:ea typeface="ＭＳ Ｐゴシック" pitchFamily="34" charset="-128"/>
                        </a:rPr>
                        <a:t>vs</a:t>
                      </a:r>
                      <a:r>
                        <a:rPr kumimoji="0" lang="en-GB" sz="1800" b="0" i="0" u="none" strike="noStrike" cap="none" normalizeH="0" baseline="0" dirty="0" smtClean="0">
                          <a:ln>
                            <a:noFill/>
                          </a:ln>
                          <a:solidFill>
                            <a:schemeClr val="tx1"/>
                          </a:solidFill>
                          <a:effectLst/>
                          <a:latin typeface="Arial" charset="0"/>
                          <a:ea typeface="ＭＳ Ｐゴシック" pitchFamily="34" charset="-128"/>
                        </a:rPr>
                        <a:t> 4% in general population)</a:t>
                      </a:r>
                      <a:r>
                        <a:rPr kumimoji="0" lang="en-GB" sz="1800" b="0" i="0" u="none" strike="noStrike" cap="none" normalizeH="0" baseline="30000" dirty="0" smtClean="0">
                          <a:ln>
                            <a:noFill/>
                          </a:ln>
                          <a:solidFill>
                            <a:schemeClr val="tx1"/>
                          </a:solidFill>
                          <a:effectLst/>
                          <a:latin typeface="Arial" charset="0"/>
                          <a:ea typeface="ＭＳ Ｐゴシック" pitchFamily="34" charset="-128"/>
                        </a:rPr>
                        <a:t>7</a:t>
                      </a:r>
                    </a:p>
                  </a:txBody>
                  <a:tcPr marT="914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7E7"/>
                    </a:solidFill>
                  </a:tcPr>
                </a:tc>
                <a:extLst>
                  <a:ext uri="{0D108BD9-81ED-4DB2-BD59-A6C34878D82A}">
                    <a16:rowId xmlns:a16="http://schemas.microsoft.com/office/drawing/2014/main" val="10006"/>
                  </a:ext>
                </a:extLst>
              </a:tr>
            </a:tbl>
          </a:graphicData>
        </a:graphic>
      </p:graphicFrame>
      <p:sp>
        <p:nvSpPr>
          <p:cNvPr id="56342" name="Text Box 7"/>
          <p:cNvSpPr txBox="1">
            <a:spLocks noChangeArrowheads="1"/>
          </p:cNvSpPr>
          <p:nvPr/>
        </p:nvSpPr>
        <p:spPr bwMode="auto">
          <a:xfrm>
            <a:off x="111125" y="6072684"/>
            <a:ext cx="8924925" cy="769441"/>
          </a:xfrm>
          <a:prstGeom prst="rect">
            <a:avLst/>
          </a:prstGeom>
          <a:noFill/>
          <a:ln w="9525">
            <a:noFill/>
            <a:miter lim="800000"/>
            <a:headEnd/>
            <a:tailEnd/>
          </a:ln>
        </p:spPr>
        <p:txBody>
          <a:bodyPr anchor="b">
            <a:spAutoFit/>
          </a:bodyPr>
          <a:lstStyle/>
          <a:p>
            <a:pPr>
              <a:defRPr/>
            </a:pPr>
            <a:r>
              <a:rPr lang="en-US" sz="1100" dirty="0">
                <a:latin typeface="+mn-lt"/>
                <a:cs typeface="Times New Roman" pitchFamily="18" charset="0"/>
              </a:rPr>
              <a:t>1. Stasi R, Provan D. </a:t>
            </a:r>
            <a:r>
              <a:rPr lang="en-US" sz="1100" i="1" dirty="0">
                <a:latin typeface="+mn-lt"/>
                <a:cs typeface="Times New Roman" pitchFamily="18" charset="0"/>
              </a:rPr>
              <a:t>Mayo Clin Proc</a:t>
            </a:r>
            <a:r>
              <a:rPr lang="en-US" sz="1100" dirty="0">
                <a:latin typeface="+mn-lt"/>
                <a:cs typeface="Times New Roman" pitchFamily="18" charset="0"/>
              </a:rPr>
              <a:t> 2004; </a:t>
            </a:r>
            <a:r>
              <a:rPr lang="en-US" sz="1100" b="1" dirty="0">
                <a:latin typeface="+mn-lt"/>
                <a:cs typeface="Times New Roman" pitchFamily="18" charset="0"/>
              </a:rPr>
              <a:t>79</a:t>
            </a:r>
            <a:r>
              <a:rPr lang="en-US" sz="1100" dirty="0">
                <a:latin typeface="+mn-lt"/>
                <a:cs typeface="Times New Roman" pitchFamily="18" charset="0"/>
              </a:rPr>
              <a:t>: 504</a:t>
            </a:r>
            <a:r>
              <a:rPr lang="en-US" sz="1100" dirty="0">
                <a:latin typeface="+mn-lt"/>
                <a:cs typeface="Arial" charset="0"/>
              </a:rPr>
              <a:t>–</a:t>
            </a:r>
            <a:r>
              <a:rPr lang="en-US" sz="1100" dirty="0">
                <a:latin typeface="+mn-lt"/>
                <a:cs typeface="Times New Roman" pitchFamily="18" charset="0"/>
              </a:rPr>
              <a:t>22; 2. British Committee for Standards in Haematology General Haematology Task Force. </a:t>
            </a:r>
            <a:r>
              <a:rPr lang="en-US" sz="1100" i="1" dirty="0">
                <a:latin typeface="+mn-lt"/>
                <a:cs typeface="Times New Roman" pitchFamily="18" charset="0"/>
              </a:rPr>
              <a:t>Br J Haematol</a:t>
            </a:r>
            <a:r>
              <a:rPr lang="en-US" sz="1100" dirty="0">
                <a:latin typeface="+mn-lt"/>
                <a:cs typeface="Times New Roman" pitchFamily="18" charset="0"/>
              </a:rPr>
              <a:t> 2003; </a:t>
            </a:r>
            <a:r>
              <a:rPr lang="en-US" sz="1100" b="1" dirty="0">
                <a:latin typeface="+mn-lt"/>
                <a:cs typeface="Times New Roman" pitchFamily="18" charset="0"/>
              </a:rPr>
              <a:t>120</a:t>
            </a:r>
            <a:r>
              <a:rPr lang="en-US" sz="1100" dirty="0">
                <a:latin typeface="+mn-lt"/>
                <a:cs typeface="Times New Roman" pitchFamily="18" charset="0"/>
              </a:rPr>
              <a:t>: 574</a:t>
            </a:r>
            <a:r>
              <a:rPr lang="en-US" sz="1100" dirty="0">
                <a:latin typeface="+mn-lt"/>
                <a:cs typeface="Arial" charset="0"/>
              </a:rPr>
              <a:t>–</a:t>
            </a:r>
            <a:r>
              <a:rPr lang="en-US" sz="1100" dirty="0">
                <a:latin typeface="+mn-lt"/>
                <a:cs typeface="Times New Roman" pitchFamily="18" charset="0"/>
              </a:rPr>
              <a:t>96; 3</a:t>
            </a:r>
            <a:r>
              <a:rPr lang="da-DK" sz="1100" dirty="0">
                <a:latin typeface="+mn-lt"/>
                <a:cs typeface="Arial" charset="0"/>
              </a:rPr>
              <a:t>. </a:t>
            </a:r>
            <a:r>
              <a:rPr lang="en-US" sz="1100" dirty="0">
                <a:latin typeface="+mn-lt"/>
                <a:cs typeface="Times New Roman" pitchFamily="18" charset="0"/>
              </a:rPr>
              <a:t>Cines D, </a:t>
            </a:r>
            <a:r>
              <a:rPr lang="en-US" sz="1100" dirty="0">
                <a:latin typeface="+mn-lt"/>
                <a:cs typeface="Arial" charset="0"/>
              </a:rPr>
              <a:t>Bussel J</a:t>
            </a:r>
            <a:r>
              <a:rPr lang="en-US" sz="1100" dirty="0">
                <a:latin typeface="+mn-lt"/>
                <a:cs typeface="Times New Roman" pitchFamily="18" charset="0"/>
              </a:rPr>
              <a:t>. </a:t>
            </a:r>
            <a:r>
              <a:rPr lang="en-US" sz="1100" i="1" dirty="0">
                <a:latin typeface="+mn-lt"/>
                <a:cs typeface="Times New Roman" pitchFamily="18" charset="0"/>
              </a:rPr>
              <a:t>Blood</a:t>
            </a:r>
            <a:r>
              <a:rPr lang="en-US" sz="1100" dirty="0">
                <a:latin typeface="+mn-lt"/>
                <a:cs typeface="Times New Roman" pitchFamily="18" charset="0"/>
              </a:rPr>
              <a:t> 2005; </a:t>
            </a:r>
            <a:r>
              <a:rPr lang="en-US" sz="1100" b="1" dirty="0">
                <a:latin typeface="+mn-lt"/>
                <a:cs typeface="Times New Roman" pitchFamily="18" charset="0"/>
              </a:rPr>
              <a:t>106</a:t>
            </a:r>
            <a:r>
              <a:rPr lang="en-US" sz="1100" dirty="0">
                <a:latin typeface="+mn-lt"/>
                <a:cs typeface="Times New Roman" pitchFamily="18" charset="0"/>
              </a:rPr>
              <a:t>: 2244</a:t>
            </a:r>
            <a:r>
              <a:rPr lang="en-US" sz="1100" dirty="0">
                <a:latin typeface="+mn-lt"/>
                <a:cs typeface="Arial" charset="0"/>
              </a:rPr>
              <a:t>–</a:t>
            </a:r>
            <a:r>
              <a:rPr lang="en-US" sz="1100" dirty="0">
                <a:latin typeface="+mn-lt"/>
                <a:cs typeface="Times New Roman" pitchFamily="18" charset="0"/>
              </a:rPr>
              <a:t>51; 4. George J, </a:t>
            </a:r>
            <a:r>
              <a:rPr lang="en-US" sz="1100" i="1" dirty="0">
                <a:latin typeface="+mn-lt"/>
                <a:cs typeface="Times New Roman" pitchFamily="18" charset="0"/>
              </a:rPr>
              <a:t>et al</a:t>
            </a:r>
            <a:r>
              <a:rPr lang="en-US" sz="1100" dirty="0">
                <a:latin typeface="+mn-lt"/>
                <a:cs typeface="Times New Roman" pitchFamily="18" charset="0"/>
              </a:rPr>
              <a:t>. </a:t>
            </a:r>
            <a:r>
              <a:rPr lang="en-US" sz="1100" i="1" dirty="0">
                <a:latin typeface="+mn-lt"/>
                <a:cs typeface="Times New Roman" pitchFamily="18" charset="0"/>
              </a:rPr>
              <a:t>Blood</a:t>
            </a:r>
            <a:r>
              <a:rPr lang="en-US" sz="1100" dirty="0">
                <a:latin typeface="+mn-lt"/>
                <a:cs typeface="Times New Roman" pitchFamily="18" charset="0"/>
              </a:rPr>
              <a:t> 1996; </a:t>
            </a:r>
            <a:r>
              <a:rPr lang="en-US" sz="1100" b="1" dirty="0">
                <a:latin typeface="+mn-lt"/>
                <a:cs typeface="Times New Roman" pitchFamily="18" charset="0"/>
              </a:rPr>
              <a:t>88</a:t>
            </a:r>
            <a:r>
              <a:rPr lang="en-US" sz="1100" dirty="0">
                <a:latin typeface="+mn-lt"/>
                <a:cs typeface="Times New Roman" pitchFamily="18" charset="0"/>
              </a:rPr>
              <a:t>: 3</a:t>
            </a:r>
            <a:r>
              <a:rPr lang="en-US" sz="1100" dirty="0">
                <a:latin typeface="+mn-lt"/>
                <a:cs typeface="Arial" charset="0"/>
              </a:rPr>
              <a:t>–</a:t>
            </a:r>
            <a:r>
              <a:rPr lang="en-US" sz="1100" dirty="0">
                <a:latin typeface="+mn-lt"/>
                <a:cs typeface="Times New Roman" pitchFamily="18" charset="0"/>
              </a:rPr>
              <a:t>40;  </a:t>
            </a:r>
            <a:br>
              <a:rPr lang="en-US" sz="1100" dirty="0">
                <a:latin typeface="+mn-lt"/>
                <a:cs typeface="Times New Roman" pitchFamily="18" charset="0"/>
              </a:rPr>
            </a:br>
            <a:r>
              <a:rPr lang="en-US" sz="1100" dirty="0">
                <a:latin typeface="+mn-lt"/>
                <a:cs typeface="Times New Roman" pitchFamily="18" charset="0"/>
              </a:rPr>
              <a:t>5. Schoonen W, </a:t>
            </a:r>
            <a:r>
              <a:rPr lang="en-US" sz="1100" i="1" dirty="0">
                <a:latin typeface="+mn-lt"/>
                <a:cs typeface="Times New Roman" pitchFamily="18" charset="0"/>
              </a:rPr>
              <a:t>et al</a:t>
            </a:r>
            <a:r>
              <a:rPr lang="en-US" sz="1100" dirty="0">
                <a:latin typeface="+mn-lt"/>
                <a:cs typeface="Times New Roman" pitchFamily="18" charset="0"/>
              </a:rPr>
              <a:t>. </a:t>
            </a:r>
            <a:r>
              <a:rPr lang="en-US" sz="1100" i="1" dirty="0">
                <a:latin typeface="+mn-lt"/>
                <a:cs typeface="Times New Roman" pitchFamily="18" charset="0"/>
              </a:rPr>
              <a:t>Br J Haematol </a:t>
            </a:r>
            <a:r>
              <a:rPr lang="en-US" sz="1100" dirty="0">
                <a:latin typeface="+mn-lt"/>
                <a:cs typeface="Times New Roman" pitchFamily="18" charset="0"/>
              </a:rPr>
              <a:t>2009; </a:t>
            </a:r>
            <a:r>
              <a:rPr lang="en-US" sz="1100" b="1" dirty="0">
                <a:latin typeface="+mn-lt"/>
                <a:cs typeface="Times New Roman" pitchFamily="18" charset="0"/>
              </a:rPr>
              <a:t>145</a:t>
            </a:r>
            <a:r>
              <a:rPr lang="en-US" sz="1100" dirty="0">
                <a:latin typeface="+mn-lt"/>
                <a:cs typeface="Times New Roman" pitchFamily="18" charset="0"/>
              </a:rPr>
              <a:t>: 235</a:t>
            </a:r>
            <a:r>
              <a:rPr lang="en-GB" sz="1100" dirty="0">
                <a:latin typeface="+mn-lt"/>
                <a:cs typeface="Arial" charset="0"/>
              </a:rPr>
              <a:t>–44</a:t>
            </a:r>
            <a:r>
              <a:rPr lang="en-US" sz="1100" dirty="0">
                <a:latin typeface="+mn-lt"/>
                <a:cs typeface="Times New Roman" pitchFamily="18" charset="0"/>
              </a:rPr>
              <a:t>; 6. </a:t>
            </a:r>
            <a:r>
              <a:rPr lang="en-GB" sz="1100" dirty="0">
                <a:latin typeface="+mn-lt"/>
                <a:cs typeface="Arial" charset="0"/>
              </a:rPr>
              <a:t>Cines D, Blanchette V. </a:t>
            </a:r>
            <a:r>
              <a:rPr lang="en-GB" sz="1100" i="1" dirty="0">
                <a:latin typeface="+mn-lt"/>
                <a:cs typeface="Arial" charset="0"/>
              </a:rPr>
              <a:t>N Engl J Med</a:t>
            </a:r>
            <a:r>
              <a:rPr lang="en-GB" sz="1100" dirty="0">
                <a:latin typeface="+mn-lt"/>
                <a:cs typeface="Arial" charset="0"/>
              </a:rPr>
              <a:t> 2002; </a:t>
            </a:r>
            <a:r>
              <a:rPr lang="en-GB" sz="1100" b="1" dirty="0">
                <a:latin typeface="+mn-lt"/>
                <a:cs typeface="Arial" charset="0"/>
              </a:rPr>
              <a:t>346</a:t>
            </a:r>
            <a:r>
              <a:rPr lang="en-GB" sz="1100" dirty="0">
                <a:latin typeface="+mn-lt"/>
                <a:cs typeface="Arial" charset="0"/>
              </a:rPr>
              <a:t>: </a:t>
            </a:r>
            <a:r>
              <a:rPr lang="en-GB" sz="1100" dirty="0" smtClean="0">
                <a:latin typeface="+mn-lt"/>
                <a:cs typeface="Arial" charset="0"/>
              </a:rPr>
              <a:t>995–1008; 7. </a:t>
            </a:r>
            <a:r>
              <a:rPr lang="de-DE" sz="1100" dirty="0" smtClean="0">
                <a:solidFill>
                  <a:prstClr val="black"/>
                </a:solidFill>
                <a:latin typeface="+mn-lt"/>
                <a:cs typeface="Arial" charset="0"/>
              </a:rPr>
              <a:t>N</a:t>
            </a:r>
            <a:r>
              <a:rPr lang="en-GB" sz="1100" dirty="0" smtClean="0">
                <a:solidFill>
                  <a:prstClr val="black"/>
                </a:solidFill>
                <a:latin typeface="+mn-lt"/>
                <a:cs typeface="Arial" charset="0"/>
              </a:rPr>
              <a:t>ørgaard M, </a:t>
            </a:r>
            <a:r>
              <a:rPr lang="en-GB" sz="1100" i="1" dirty="0" smtClean="0">
                <a:solidFill>
                  <a:prstClr val="black"/>
                </a:solidFill>
                <a:latin typeface="+mn-lt"/>
                <a:cs typeface="Arial" charset="0"/>
              </a:rPr>
              <a:t>et al. Blood</a:t>
            </a:r>
            <a:r>
              <a:rPr lang="en-GB" sz="1100" dirty="0" smtClean="0">
                <a:solidFill>
                  <a:prstClr val="black"/>
                </a:solidFill>
                <a:latin typeface="+mn-lt"/>
                <a:cs typeface="Arial" charset="0"/>
              </a:rPr>
              <a:t> 2011;</a:t>
            </a:r>
            <a:r>
              <a:rPr lang="en-GB" sz="1100" b="1" dirty="0" smtClean="0">
                <a:solidFill>
                  <a:prstClr val="black"/>
                </a:solidFill>
                <a:latin typeface="+mn-lt"/>
                <a:cs typeface="Arial" charset="0"/>
              </a:rPr>
              <a:t> 117</a:t>
            </a:r>
            <a:r>
              <a:rPr lang="en-GB" sz="1100" dirty="0" smtClean="0">
                <a:solidFill>
                  <a:prstClr val="black"/>
                </a:solidFill>
                <a:latin typeface="+mn-lt"/>
                <a:cs typeface="Arial" charset="0"/>
              </a:rPr>
              <a:t>: 3514–20</a:t>
            </a:r>
            <a:endParaRPr lang="en-US" sz="1100" dirty="0">
              <a:latin typeface="+mn-lt"/>
              <a:cs typeface="Arial"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GB" dirty="0" smtClean="0"/>
              <a:t>Mortality of chronic ITP in adults</a:t>
            </a:r>
          </a:p>
        </p:txBody>
      </p:sp>
      <p:sp>
        <p:nvSpPr>
          <p:cNvPr id="52227" name="Content Placeholder 2"/>
          <p:cNvSpPr>
            <a:spLocks noGrp="1"/>
          </p:cNvSpPr>
          <p:nvPr>
            <p:ph idx="1"/>
          </p:nvPr>
        </p:nvSpPr>
        <p:spPr/>
        <p:txBody>
          <a:bodyPr/>
          <a:lstStyle/>
          <a:p>
            <a:r>
              <a:rPr lang="en-GB" sz="2000" dirty="0"/>
              <a:t>Mortality </a:t>
            </a:r>
            <a:r>
              <a:rPr lang="en-GB" sz="2000" dirty="0" smtClean="0"/>
              <a:t>is </a:t>
            </a:r>
            <a:r>
              <a:rPr lang="en-GB" sz="2000" dirty="0"/>
              <a:t>increased relative to the general </a:t>
            </a:r>
            <a:r>
              <a:rPr lang="en-GB" sz="2000" dirty="0" smtClean="0"/>
              <a:t>population</a:t>
            </a:r>
            <a:endParaRPr lang="en-GB" sz="2000" dirty="0"/>
          </a:p>
          <a:p>
            <a:endParaRPr lang="en-US" sz="2000" dirty="0" smtClean="0"/>
          </a:p>
        </p:txBody>
      </p:sp>
      <p:sp>
        <p:nvSpPr>
          <p:cNvPr id="5" name="Text Box 7"/>
          <p:cNvSpPr txBox="1">
            <a:spLocks noChangeArrowheads="1"/>
          </p:cNvSpPr>
          <p:nvPr/>
        </p:nvSpPr>
        <p:spPr bwMode="auto">
          <a:xfrm>
            <a:off x="111125" y="6241961"/>
            <a:ext cx="8853364" cy="600164"/>
          </a:xfrm>
          <a:prstGeom prst="rect">
            <a:avLst/>
          </a:prstGeom>
          <a:noFill/>
          <a:ln w="9525">
            <a:noFill/>
            <a:miter lim="800000"/>
            <a:headEnd/>
            <a:tailEnd/>
          </a:ln>
        </p:spPr>
        <p:txBody>
          <a:bodyPr anchor="b">
            <a:spAutoFit/>
          </a:bodyPr>
          <a:lstStyle/>
          <a:p>
            <a:pPr marL="0" lvl="8">
              <a:defRPr/>
            </a:pPr>
            <a:r>
              <a:rPr lang="en-US" sz="1100" dirty="0">
                <a:latin typeface="+mn-lt"/>
                <a:cs typeface="Arial" charset="0"/>
              </a:rPr>
              <a:t>*Meta-analysis study</a:t>
            </a:r>
          </a:p>
          <a:p>
            <a:pPr marL="0" lvl="8">
              <a:buFontTx/>
              <a:buAutoNum type="arabicPeriod"/>
              <a:defRPr/>
            </a:pPr>
            <a:r>
              <a:rPr lang="en-US" sz="1100" dirty="0" smtClean="0">
                <a:solidFill>
                  <a:prstClr val="black"/>
                </a:solidFill>
                <a:latin typeface="+mn-lt"/>
                <a:cs typeface="Times New Roman" pitchFamily="18" charset="0"/>
              </a:rPr>
              <a:t> </a:t>
            </a:r>
            <a:r>
              <a:rPr lang="en-US" sz="1100" dirty="0">
                <a:solidFill>
                  <a:prstClr val="black"/>
                </a:solidFill>
                <a:latin typeface="+mn-lt"/>
                <a:cs typeface="Times New Roman" pitchFamily="18" charset="0"/>
              </a:rPr>
              <a:t>Stasi R, </a:t>
            </a:r>
            <a:r>
              <a:rPr lang="en-US" sz="1100" i="1" dirty="0">
                <a:solidFill>
                  <a:prstClr val="black"/>
                </a:solidFill>
                <a:latin typeface="+mn-lt"/>
                <a:cs typeface="Times New Roman" pitchFamily="18" charset="0"/>
              </a:rPr>
              <a:t>et al. </a:t>
            </a:r>
            <a:r>
              <a:rPr lang="de-DE" sz="1100" i="1" dirty="0">
                <a:solidFill>
                  <a:prstClr val="black"/>
                </a:solidFill>
                <a:latin typeface="+mn-lt"/>
                <a:cs typeface="Arial" charset="0"/>
              </a:rPr>
              <a:t>Am J Med</a:t>
            </a:r>
            <a:r>
              <a:rPr lang="de-DE" sz="1100" dirty="0">
                <a:solidFill>
                  <a:prstClr val="black"/>
                </a:solidFill>
                <a:latin typeface="+mn-lt"/>
                <a:cs typeface="Arial" charset="0"/>
              </a:rPr>
              <a:t> 1995; </a:t>
            </a:r>
            <a:r>
              <a:rPr lang="de-DE" sz="1100" b="1" dirty="0">
                <a:solidFill>
                  <a:prstClr val="black"/>
                </a:solidFill>
                <a:latin typeface="+mn-lt"/>
                <a:cs typeface="Arial" charset="0"/>
              </a:rPr>
              <a:t>98</a:t>
            </a:r>
            <a:r>
              <a:rPr lang="de-DE" sz="1100" dirty="0">
                <a:solidFill>
                  <a:prstClr val="black"/>
                </a:solidFill>
                <a:latin typeface="+mn-lt"/>
                <a:cs typeface="Arial" charset="0"/>
              </a:rPr>
              <a:t>: 436</a:t>
            </a:r>
            <a:r>
              <a:rPr lang="de-DE" sz="1100" dirty="0">
                <a:solidFill>
                  <a:prstClr val="black"/>
                </a:solidFill>
                <a:latin typeface="+mn-lt"/>
                <a:cs typeface="Arial" charset="0"/>
                <a:sym typeface="Symbol"/>
              </a:rPr>
              <a:t></a:t>
            </a:r>
            <a:r>
              <a:rPr lang="de-DE" sz="1100" dirty="0" smtClean="0">
                <a:solidFill>
                  <a:prstClr val="black"/>
                </a:solidFill>
                <a:latin typeface="+mn-lt"/>
                <a:cs typeface="Arial" charset="0"/>
              </a:rPr>
              <a:t>42</a:t>
            </a:r>
            <a:r>
              <a:rPr lang="en-US" sz="1100" dirty="0" smtClean="0">
                <a:solidFill>
                  <a:prstClr val="black"/>
                </a:solidFill>
                <a:latin typeface="+mn-lt"/>
                <a:cs typeface="Arial" charset="0"/>
              </a:rPr>
              <a:t>; </a:t>
            </a:r>
            <a:r>
              <a:rPr lang="en-US" sz="1100" dirty="0">
                <a:latin typeface="+mn-lt"/>
                <a:cs typeface="Arial" charset="0"/>
              </a:rPr>
              <a:t>2</a:t>
            </a:r>
            <a:r>
              <a:rPr lang="en-US" sz="1100" dirty="0" smtClean="0">
                <a:latin typeface="+mn-lt"/>
                <a:cs typeface="Arial" charset="0"/>
              </a:rPr>
              <a:t>. </a:t>
            </a:r>
            <a:r>
              <a:rPr lang="en-US" sz="1100" dirty="0" smtClean="0">
                <a:latin typeface="+mn-lt"/>
                <a:cs typeface="Times New Roman" pitchFamily="18" charset="0"/>
              </a:rPr>
              <a:t>George J, </a:t>
            </a:r>
            <a:r>
              <a:rPr lang="en-US" sz="1100" i="1" dirty="0" smtClean="0">
                <a:latin typeface="+mn-lt"/>
                <a:cs typeface="Times New Roman" pitchFamily="18" charset="0"/>
              </a:rPr>
              <a:t>et al</a:t>
            </a:r>
            <a:r>
              <a:rPr lang="en-US" sz="1100" dirty="0" smtClean="0">
                <a:latin typeface="+mn-lt"/>
                <a:cs typeface="Times New Roman" pitchFamily="18" charset="0"/>
              </a:rPr>
              <a:t>. </a:t>
            </a:r>
            <a:r>
              <a:rPr lang="en-US" sz="1100" i="1" dirty="0" smtClean="0">
                <a:latin typeface="+mn-lt"/>
                <a:cs typeface="Times New Roman" pitchFamily="18" charset="0"/>
              </a:rPr>
              <a:t>Blood</a:t>
            </a:r>
            <a:r>
              <a:rPr lang="en-US" sz="1100" dirty="0" smtClean="0">
                <a:latin typeface="+mn-lt"/>
                <a:cs typeface="Times New Roman" pitchFamily="18" charset="0"/>
              </a:rPr>
              <a:t> 1996; </a:t>
            </a:r>
            <a:r>
              <a:rPr lang="en-US" sz="1100" b="1" dirty="0" smtClean="0">
                <a:latin typeface="+mn-lt"/>
                <a:cs typeface="Times New Roman" pitchFamily="18" charset="0"/>
              </a:rPr>
              <a:t>88</a:t>
            </a:r>
            <a:r>
              <a:rPr lang="en-US" sz="1100" dirty="0" smtClean="0">
                <a:latin typeface="+mn-lt"/>
                <a:cs typeface="Times New Roman" pitchFamily="18" charset="0"/>
              </a:rPr>
              <a:t>: 3</a:t>
            </a:r>
            <a:r>
              <a:rPr lang="en-US" sz="1100" dirty="0" smtClean="0">
                <a:latin typeface="+mn-lt"/>
                <a:cs typeface="Arial" charset="0"/>
              </a:rPr>
              <a:t>–</a:t>
            </a:r>
            <a:r>
              <a:rPr lang="en-US" sz="1100" dirty="0" smtClean="0">
                <a:latin typeface="+mn-lt"/>
                <a:cs typeface="Times New Roman" pitchFamily="18" charset="0"/>
              </a:rPr>
              <a:t>40;</a:t>
            </a:r>
            <a:r>
              <a:rPr lang="en-US" sz="1100" dirty="0">
                <a:latin typeface="+mn-lt"/>
                <a:cs typeface="Arial" charset="0"/>
              </a:rPr>
              <a:t> </a:t>
            </a:r>
            <a:r>
              <a:rPr lang="en-US" sz="1100" dirty="0" smtClean="0">
                <a:latin typeface="+mn-lt"/>
                <a:cs typeface="Arial" charset="0"/>
              </a:rPr>
              <a:t>3. Portielje </a:t>
            </a:r>
            <a:r>
              <a:rPr lang="en-US" sz="1100" dirty="0">
                <a:latin typeface="+mn-lt"/>
                <a:cs typeface="Arial" charset="0"/>
              </a:rPr>
              <a:t>J, </a:t>
            </a:r>
            <a:r>
              <a:rPr lang="en-US" sz="1100" i="1" dirty="0">
                <a:latin typeface="+mn-lt"/>
                <a:cs typeface="Arial" charset="0"/>
              </a:rPr>
              <a:t>et al</a:t>
            </a:r>
            <a:r>
              <a:rPr lang="en-US" sz="1100" dirty="0">
                <a:latin typeface="+mn-lt"/>
                <a:cs typeface="Arial" charset="0"/>
              </a:rPr>
              <a:t>. </a:t>
            </a:r>
            <a:r>
              <a:rPr lang="en-US" sz="1100" i="1" dirty="0">
                <a:latin typeface="+mn-lt"/>
                <a:cs typeface="Arial" charset="0"/>
              </a:rPr>
              <a:t>Blood</a:t>
            </a:r>
            <a:r>
              <a:rPr lang="en-US" sz="1100" dirty="0">
                <a:latin typeface="+mn-lt"/>
                <a:cs typeface="Arial" charset="0"/>
              </a:rPr>
              <a:t> 2001; </a:t>
            </a:r>
            <a:r>
              <a:rPr lang="en-US" sz="1100" b="1" dirty="0">
                <a:latin typeface="+mn-lt"/>
                <a:cs typeface="Arial" charset="0"/>
              </a:rPr>
              <a:t>97</a:t>
            </a:r>
            <a:r>
              <a:rPr lang="en-US" sz="1100" dirty="0">
                <a:latin typeface="+mn-lt"/>
                <a:cs typeface="Arial" charset="0"/>
              </a:rPr>
              <a:t>: 2549–54</a:t>
            </a:r>
            <a:r>
              <a:rPr lang="en-US" sz="1100" dirty="0" smtClean="0">
                <a:latin typeface="+mn-lt"/>
                <a:cs typeface="Times New Roman" pitchFamily="18" charset="0"/>
              </a:rPr>
              <a:t> </a:t>
            </a:r>
            <a:br>
              <a:rPr lang="en-US" sz="1100" dirty="0" smtClean="0">
                <a:latin typeface="+mn-lt"/>
                <a:cs typeface="Times New Roman" pitchFamily="18" charset="0"/>
              </a:rPr>
            </a:br>
            <a:r>
              <a:rPr lang="de-DE" sz="1100" dirty="0" smtClean="0">
                <a:latin typeface="+mn-lt"/>
                <a:cs typeface="Arial" charset="0"/>
              </a:rPr>
              <a:t>4. N</a:t>
            </a:r>
            <a:r>
              <a:rPr lang="en-GB" sz="1100" dirty="0" smtClean="0">
                <a:latin typeface="+mn-lt"/>
                <a:cs typeface="Arial" charset="0"/>
              </a:rPr>
              <a:t>ørgaard M, </a:t>
            </a:r>
            <a:r>
              <a:rPr lang="en-GB" sz="1100" i="1" dirty="0" smtClean="0">
                <a:latin typeface="+mn-lt"/>
                <a:cs typeface="Arial" charset="0"/>
              </a:rPr>
              <a:t>et al. Blood</a:t>
            </a:r>
            <a:r>
              <a:rPr lang="en-GB" sz="1100" dirty="0" smtClean="0">
                <a:latin typeface="+mn-lt"/>
                <a:cs typeface="Arial" charset="0"/>
              </a:rPr>
              <a:t> 2011;</a:t>
            </a:r>
            <a:r>
              <a:rPr lang="en-GB" sz="1100" b="1" dirty="0" smtClean="0">
                <a:latin typeface="+mn-lt"/>
                <a:cs typeface="Arial" charset="0"/>
              </a:rPr>
              <a:t> 117</a:t>
            </a:r>
            <a:r>
              <a:rPr lang="en-GB" sz="1100" dirty="0" smtClean="0">
                <a:latin typeface="+mn-lt"/>
                <a:cs typeface="Arial" charset="0"/>
              </a:rPr>
              <a:t>: 3514–20; 5. Frederiksen H, </a:t>
            </a:r>
            <a:r>
              <a:rPr lang="en-GB" sz="1100" i="1" dirty="0" smtClean="0">
                <a:latin typeface="+mn-lt"/>
                <a:cs typeface="Arial" charset="0"/>
              </a:rPr>
              <a:t>et al. Br J Haematol </a:t>
            </a:r>
            <a:r>
              <a:rPr lang="en-GB" sz="1100" dirty="0" smtClean="0">
                <a:latin typeface="+mn-lt"/>
                <a:cs typeface="Arial" charset="0"/>
              </a:rPr>
              <a:t>2014; </a:t>
            </a:r>
            <a:r>
              <a:rPr lang="en-GB" sz="1100" b="1" dirty="0" smtClean="0">
                <a:latin typeface="+mn-lt"/>
                <a:cs typeface="Arial" charset="0"/>
              </a:rPr>
              <a:t>166</a:t>
            </a:r>
            <a:r>
              <a:rPr lang="en-GB" sz="1100" dirty="0" smtClean="0">
                <a:latin typeface="+mn-lt"/>
                <a:cs typeface="Arial" charset="0"/>
              </a:rPr>
              <a:t>: 260–7 </a:t>
            </a:r>
            <a:endParaRPr lang="en-US" sz="1100" dirty="0">
              <a:latin typeface="+mn-lt"/>
              <a:cs typeface="Arial"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2036418599"/>
              </p:ext>
            </p:extLst>
          </p:nvPr>
        </p:nvGraphicFramePr>
        <p:xfrm>
          <a:off x="543898" y="2117371"/>
          <a:ext cx="7896869" cy="3921920"/>
        </p:xfrm>
        <a:graphic>
          <a:graphicData uri="http://schemas.openxmlformats.org/drawingml/2006/table">
            <a:tbl>
              <a:tblPr firstRow="1" bandRow="1">
                <a:tableStyleId>{21E4AEA4-8DFA-4A89-87EB-49C32662AFE0}</a:tableStyleId>
              </a:tblPr>
              <a:tblGrid>
                <a:gridCol w="2640285">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3888432">
                  <a:extLst>
                    <a:ext uri="{9D8B030D-6E8A-4147-A177-3AD203B41FA5}">
                      <a16:colId xmlns:a16="http://schemas.microsoft.com/office/drawing/2014/main" val="20002"/>
                    </a:ext>
                  </a:extLst>
                </a:gridCol>
              </a:tblGrid>
              <a:tr h="720080">
                <a:tc>
                  <a:txBody>
                    <a:bodyPr/>
                    <a:lstStyle/>
                    <a:p>
                      <a:pPr algn="l"/>
                      <a:r>
                        <a:rPr lang="en-GB" sz="1800" b="1" dirty="0" smtClean="0">
                          <a:solidFill>
                            <a:schemeClr val="tx1"/>
                          </a:solidFill>
                        </a:rPr>
                        <a:t>Study</a:t>
                      </a:r>
                      <a:endParaRPr lang="en-GB"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1" dirty="0" smtClean="0">
                          <a:solidFill>
                            <a:schemeClr val="tx1"/>
                          </a:solidFill>
                        </a:rPr>
                        <a:t>Patients</a:t>
                      </a:r>
                    </a:p>
                    <a:p>
                      <a:pPr algn="ctr"/>
                      <a:r>
                        <a:rPr lang="en-GB" sz="1800" b="1" dirty="0" smtClean="0">
                          <a:solidFill>
                            <a:schemeClr val="tx1"/>
                          </a:solidFill>
                        </a:rPr>
                        <a:t>(n)</a:t>
                      </a:r>
                      <a:endParaRPr lang="en-GB"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9694"/>
                    </a:solidFill>
                  </a:tcPr>
                </a:tc>
                <a:tc>
                  <a:txBody>
                    <a:bodyPr/>
                    <a:lstStyle/>
                    <a:p>
                      <a:pPr algn="ctr"/>
                      <a:r>
                        <a:rPr lang="en-GB" sz="1800" b="1" dirty="0" smtClean="0">
                          <a:solidFill>
                            <a:schemeClr val="tx1"/>
                          </a:solidFill>
                        </a:rPr>
                        <a:t>Mortality/</a:t>
                      </a:r>
                      <a:br>
                        <a:rPr lang="en-GB" sz="1800" b="1" dirty="0" smtClean="0">
                          <a:solidFill>
                            <a:schemeClr val="tx1"/>
                          </a:solidFill>
                        </a:rPr>
                      </a:br>
                      <a:r>
                        <a:rPr lang="en-GB" sz="1800" b="1" dirty="0" smtClean="0">
                          <a:solidFill>
                            <a:schemeClr val="tx1"/>
                          </a:solidFill>
                        </a:rPr>
                        <a:t>Fatal bleeding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40800">
                <a:tc>
                  <a:txBody>
                    <a:bodyPr/>
                    <a:lstStyle/>
                    <a:p>
                      <a:r>
                        <a:rPr lang="en-GB" sz="1800" dirty="0" smtClean="0"/>
                        <a:t>Stasi, 1995</a:t>
                      </a:r>
                      <a:r>
                        <a:rPr lang="en-GB" sz="1800" baseline="30000" dirty="0" smtClean="0"/>
                        <a:t>1</a:t>
                      </a:r>
                      <a:endParaRPr lang="en-GB" sz="1800" baseline="30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GB" sz="1800" dirty="0" smtClean="0"/>
                        <a:t>208</a:t>
                      </a: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GB" sz="1800" dirty="0" smtClean="0"/>
                        <a:t>5.3% mortality</a:t>
                      </a:r>
                    </a:p>
                    <a:p>
                      <a:pPr algn="ctr"/>
                      <a:r>
                        <a:rPr lang="en-GB" sz="1800" dirty="0" smtClean="0"/>
                        <a:t>2.4% fatal bleeding</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1"/>
                  </a:ext>
                </a:extLst>
              </a:tr>
              <a:tr h="640800">
                <a:tc>
                  <a:txBody>
                    <a:bodyPr/>
                    <a:lstStyle/>
                    <a:p>
                      <a:r>
                        <a:rPr lang="en-GB" sz="1800" dirty="0" smtClean="0"/>
                        <a:t>George, 1996*</a:t>
                      </a:r>
                      <a:r>
                        <a:rPr lang="en-GB" sz="1800" baseline="30000" dirty="0" smtClean="0"/>
                        <a:t>2</a:t>
                      </a:r>
                      <a:endParaRPr lang="en-GB" sz="1800" baseline="30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7E7"/>
                    </a:solidFill>
                  </a:tcPr>
                </a:tc>
                <a:tc>
                  <a:txBody>
                    <a:bodyPr/>
                    <a:lstStyle/>
                    <a:p>
                      <a:pPr algn="ctr"/>
                      <a:r>
                        <a:rPr lang="en-GB" sz="1800" dirty="0" smtClean="0"/>
                        <a:t>1761</a:t>
                      </a: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7E7"/>
                    </a:solidFill>
                  </a:tcPr>
                </a:tc>
                <a:tc>
                  <a:txBody>
                    <a:bodyPr/>
                    <a:lstStyle/>
                    <a:p>
                      <a:pPr algn="ctr"/>
                      <a:r>
                        <a:rPr lang="en-GB" sz="1800" dirty="0" smtClean="0"/>
                        <a:t>5% fata</a:t>
                      </a:r>
                      <a:r>
                        <a:rPr lang="en-GB" sz="1800" baseline="0" dirty="0" smtClean="0"/>
                        <a:t>l bleeding (lifetime)</a:t>
                      </a: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7E7"/>
                    </a:solidFill>
                  </a:tcPr>
                </a:tc>
                <a:extLst>
                  <a:ext uri="{0D108BD9-81ED-4DB2-BD59-A6C34878D82A}">
                    <a16:rowId xmlns:a16="http://schemas.microsoft.com/office/drawing/2014/main" val="10002"/>
                  </a:ext>
                </a:extLst>
              </a:tr>
              <a:tr h="444760">
                <a:tc>
                  <a:txBody>
                    <a:bodyPr/>
                    <a:lstStyle/>
                    <a:p>
                      <a:r>
                        <a:rPr lang="en-GB" sz="1800" dirty="0" smtClean="0"/>
                        <a:t>Portielje, 2001</a:t>
                      </a:r>
                      <a:r>
                        <a:rPr lang="en-GB" sz="1800" baseline="30000" dirty="0" smtClean="0"/>
                        <a:t>3</a:t>
                      </a:r>
                      <a:endParaRPr lang="en-GB" sz="1800" baseline="30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GB" sz="1800" dirty="0" smtClean="0"/>
                        <a:t>152</a:t>
                      </a: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GB" sz="1800" dirty="0" smtClean="0"/>
                        <a:t>1.3</a:t>
                      </a:r>
                      <a:r>
                        <a:rPr lang="en-GB" sz="1800" dirty="0" smtClean="0">
                          <a:sym typeface="Symbol"/>
                        </a:rPr>
                        <a:t></a:t>
                      </a:r>
                      <a:r>
                        <a:rPr lang="en-GB" sz="1800" dirty="0" smtClean="0"/>
                        <a:t>4.2x mortality risk </a:t>
                      </a:r>
                      <a:br>
                        <a:rPr lang="en-GB" sz="1800" dirty="0" smtClean="0"/>
                      </a:br>
                      <a:r>
                        <a:rPr lang="en-GB" sz="1800" dirty="0" smtClean="0"/>
                        <a:t>of the general population</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3"/>
                  </a:ext>
                </a:extLst>
              </a:tr>
              <a:tr h="444760">
                <a:tc>
                  <a:txBody>
                    <a:bodyPr/>
                    <a:lstStyle/>
                    <a:p>
                      <a:r>
                        <a:rPr lang="en-GB" sz="1800" baseline="0" dirty="0" smtClean="0"/>
                        <a:t>Nørgaard, 2011</a:t>
                      </a:r>
                      <a:r>
                        <a:rPr lang="en-GB" sz="1800" baseline="30000" dirty="0" smtClean="0"/>
                        <a:t>4</a:t>
                      </a:r>
                      <a:endParaRPr lang="en-GB" sz="1800" baseline="30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7E7"/>
                    </a:solidFill>
                  </a:tcPr>
                </a:tc>
                <a:tc>
                  <a:txBody>
                    <a:bodyPr/>
                    <a:lstStyle/>
                    <a:p>
                      <a:pPr algn="ctr"/>
                      <a:r>
                        <a:rPr lang="en-GB" sz="1800" dirty="0" smtClean="0"/>
                        <a:t>407</a:t>
                      </a: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7E7"/>
                    </a:solidFill>
                  </a:tcPr>
                </a:tc>
                <a:tc>
                  <a:txBody>
                    <a:bodyPr/>
                    <a:lstStyle/>
                    <a:p>
                      <a:pPr algn="ctr"/>
                      <a:r>
                        <a:rPr lang="en-GB" sz="1800" dirty="0" smtClean="0"/>
                        <a:t>1.4% intracranial bleeding</a:t>
                      </a:r>
                      <a:r>
                        <a:rPr lang="en-GB" sz="1800" baseline="0" dirty="0" smtClean="0"/>
                        <a:t> rate and</a:t>
                      </a:r>
                    </a:p>
                    <a:p>
                      <a:pPr algn="ctr"/>
                      <a:r>
                        <a:rPr lang="en-GB" sz="1800" dirty="0" smtClean="0"/>
                        <a:t>24.3% mortality</a:t>
                      </a:r>
                      <a:r>
                        <a:rPr lang="en-GB" sz="1800" baseline="0" dirty="0" smtClean="0"/>
                        <a:t> (5-year)</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7E7"/>
                    </a:solidFill>
                  </a:tcPr>
                </a:tc>
                <a:extLst>
                  <a:ext uri="{0D108BD9-81ED-4DB2-BD59-A6C34878D82A}">
                    <a16:rowId xmlns:a16="http://schemas.microsoft.com/office/drawing/2014/main" val="10004"/>
                  </a:ext>
                </a:extLst>
              </a:tr>
              <a:tr h="444760">
                <a:tc>
                  <a:txBody>
                    <a:bodyPr/>
                    <a:lstStyle/>
                    <a:p>
                      <a:r>
                        <a:rPr lang="en-GB" sz="1800" baseline="0" dirty="0" smtClean="0"/>
                        <a:t>Frederiksen, 2014</a:t>
                      </a:r>
                      <a:r>
                        <a:rPr lang="en-GB" sz="1800" baseline="30000" dirty="0" smtClean="0"/>
                        <a:t>5</a:t>
                      </a:r>
                      <a:endParaRPr lang="en-GB" sz="1800" baseline="30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D5D4"/>
                    </a:solidFill>
                  </a:tcPr>
                </a:tc>
                <a:tc>
                  <a:txBody>
                    <a:bodyPr/>
                    <a:lstStyle/>
                    <a:p>
                      <a:pPr algn="ctr"/>
                      <a:r>
                        <a:rPr lang="en-GB" sz="1800" dirty="0" smtClean="0"/>
                        <a:t>221</a:t>
                      </a: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D5D4"/>
                    </a:solidFill>
                  </a:tcPr>
                </a:tc>
                <a:tc>
                  <a:txBody>
                    <a:bodyPr/>
                    <a:lstStyle/>
                    <a:p>
                      <a:pPr algn="ctr"/>
                      <a:r>
                        <a:rPr lang="en-GB" sz="1800" dirty="0" smtClean="0"/>
                        <a:t>Mortality 1.5-fold higher </a:t>
                      </a:r>
                      <a:r>
                        <a:rPr lang="en-GB" sz="1800" baseline="0" dirty="0" smtClean="0"/>
                        <a:t>than the general population</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D5D4"/>
                    </a:solidFill>
                  </a:tcPr>
                </a:tc>
                <a:extLst>
                  <a:ext uri="{0D108BD9-81ED-4DB2-BD59-A6C34878D82A}">
                    <a16:rowId xmlns:a16="http://schemas.microsoft.com/office/drawing/2014/main" val="10005"/>
                  </a:ext>
                </a:extLst>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GB" dirty="0" smtClean="0"/>
              <a:t>Risk of fatal/severe bleeding in chronic ITP</a:t>
            </a:r>
          </a:p>
        </p:txBody>
      </p:sp>
      <p:sp>
        <p:nvSpPr>
          <p:cNvPr id="53251" name="Content Placeholder 2"/>
          <p:cNvSpPr>
            <a:spLocks noGrp="1"/>
          </p:cNvSpPr>
          <p:nvPr>
            <p:ph idx="1"/>
          </p:nvPr>
        </p:nvSpPr>
        <p:spPr/>
        <p:txBody>
          <a:bodyPr/>
          <a:lstStyle/>
          <a:p>
            <a:r>
              <a:rPr lang="en-GB" sz="2400" dirty="0" smtClean="0"/>
              <a:t>A major risk factor for severe bleeding is the presence of other conditions that carry an inherent bleeding risk, </a:t>
            </a:r>
            <a:br>
              <a:rPr lang="en-GB" sz="2400" dirty="0" smtClean="0"/>
            </a:br>
            <a:r>
              <a:rPr lang="en-GB" sz="2400" dirty="0" smtClean="0"/>
              <a:t>e.g. hypertension or cerebrovascular disease</a:t>
            </a:r>
            <a:r>
              <a:rPr lang="en-GB" sz="2400" baseline="30000" dirty="0" smtClean="0"/>
              <a:t>1</a:t>
            </a:r>
            <a:endParaRPr lang="en-US" sz="2400" dirty="0" smtClean="0"/>
          </a:p>
          <a:p>
            <a:r>
              <a:rPr lang="en-US" sz="2400" dirty="0" smtClean="0"/>
              <a:t>Fatal haemorrhage rates also increase with age:</a:t>
            </a:r>
            <a:r>
              <a:rPr lang="en-US" sz="2400" baseline="30000" dirty="0" smtClean="0"/>
              <a:t>2</a:t>
            </a:r>
          </a:p>
          <a:p>
            <a:pPr lvl="1"/>
            <a:r>
              <a:rPr lang="en-US" sz="2000" dirty="0" smtClean="0"/>
              <a:t>0.004 per patient</a:t>
            </a:r>
            <a:r>
              <a:rPr lang="en-US" sz="2000" dirty="0" smtClean="0">
                <a:sym typeface="Symbol"/>
              </a:rPr>
              <a:t>-year </a:t>
            </a:r>
            <a:r>
              <a:rPr lang="en-US" sz="2000" dirty="0" smtClean="0"/>
              <a:t>in patients &lt;40 years</a:t>
            </a:r>
          </a:p>
          <a:p>
            <a:pPr lvl="1"/>
            <a:r>
              <a:rPr lang="en-US" sz="2000" dirty="0" smtClean="0"/>
              <a:t>0.012 per patient</a:t>
            </a:r>
            <a:r>
              <a:rPr lang="en-US" sz="2000" dirty="0" smtClean="0">
                <a:sym typeface="Symbol"/>
              </a:rPr>
              <a:t>-year</a:t>
            </a:r>
            <a:r>
              <a:rPr lang="en-US" sz="2000" dirty="0" smtClean="0"/>
              <a:t> in patients 40–60 years</a:t>
            </a:r>
          </a:p>
          <a:p>
            <a:pPr lvl="1"/>
            <a:r>
              <a:rPr lang="en-US" sz="2000" dirty="0" smtClean="0"/>
              <a:t>0.130 per patient</a:t>
            </a:r>
            <a:r>
              <a:rPr lang="en-US" sz="2000" dirty="0" smtClean="0">
                <a:sym typeface="Symbol"/>
              </a:rPr>
              <a:t>-year</a:t>
            </a:r>
            <a:r>
              <a:rPr lang="en-US" sz="2000" dirty="0" smtClean="0"/>
              <a:t> in patients &gt;60 years</a:t>
            </a:r>
          </a:p>
          <a:p>
            <a:r>
              <a:rPr lang="en-US" sz="2400" dirty="0" smtClean="0"/>
              <a:t>The risk of thromboembolic events also increased</a:t>
            </a:r>
            <a:r>
              <a:rPr lang="en-US" sz="2400" baseline="30000" dirty="0" smtClean="0"/>
              <a:t>3</a:t>
            </a:r>
          </a:p>
        </p:txBody>
      </p:sp>
      <p:sp>
        <p:nvSpPr>
          <p:cNvPr id="5" name="Text Box 7"/>
          <p:cNvSpPr txBox="1">
            <a:spLocks noChangeArrowheads="1"/>
          </p:cNvSpPr>
          <p:nvPr/>
        </p:nvSpPr>
        <p:spPr bwMode="auto">
          <a:xfrm>
            <a:off x="111124" y="6411238"/>
            <a:ext cx="8297863" cy="430887"/>
          </a:xfrm>
          <a:prstGeom prst="rect">
            <a:avLst/>
          </a:prstGeom>
          <a:noFill/>
          <a:ln w="9525">
            <a:noFill/>
            <a:miter lim="800000"/>
            <a:headEnd/>
            <a:tailEnd/>
          </a:ln>
        </p:spPr>
        <p:txBody>
          <a:bodyPr anchor="b">
            <a:spAutoFit/>
          </a:bodyPr>
          <a:lstStyle/>
          <a:p>
            <a:pPr marL="0" lvl="8">
              <a:defRPr/>
            </a:pPr>
            <a:r>
              <a:rPr lang="en-US" sz="1100" dirty="0">
                <a:latin typeface="+mn-lt"/>
                <a:cs typeface="Arial" charset="0"/>
              </a:rPr>
              <a:t>1. George J. </a:t>
            </a:r>
            <a:r>
              <a:rPr lang="en-US" sz="1100" i="1" dirty="0">
                <a:latin typeface="+mn-lt"/>
                <a:cs typeface="Arial" charset="0"/>
              </a:rPr>
              <a:t>Thromb Haemost </a:t>
            </a:r>
            <a:r>
              <a:rPr lang="en-US" sz="1100" dirty="0">
                <a:latin typeface="+mn-lt"/>
                <a:cs typeface="Arial" charset="0"/>
              </a:rPr>
              <a:t>2006; </a:t>
            </a:r>
            <a:r>
              <a:rPr lang="en-US" sz="1100" b="1" dirty="0">
                <a:latin typeface="+mn-lt"/>
                <a:cs typeface="Arial" charset="0"/>
              </a:rPr>
              <a:t>4</a:t>
            </a:r>
            <a:r>
              <a:rPr lang="en-US" sz="1100" dirty="0">
                <a:latin typeface="+mn-lt"/>
                <a:cs typeface="Arial" charset="0"/>
              </a:rPr>
              <a:t>: 1664–72; 2. Cohen Y, </a:t>
            </a:r>
            <a:r>
              <a:rPr lang="en-US" sz="1100" i="1" dirty="0">
                <a:latin typeface="+mn-lt"/>
                <a:cs typeface="Arial" charset="0"/>
              </a:rPr>
              <a:t>et al</a:t>
            </a:r>
            <a:r>
              <a:rPr lang="en-US" sz="1100" dirty="0">
                <a:latin typeface="+mn-lt"/>
                <a:cs typeface="Arial" charset="0"/>
              </a:rPr>
              <a:t>. </a:t>
            </a:r>
            <a:r>
              <a:rPr lang="en-US" sz="1100" i="1" dirty="0">
                <a:latin typeface="+mn-lt"/>
                <a:cs typeface="Arial" charset="0"/>
              </a:rPr>
              <a:t>Arch Intern Med </a:t>
            </a:r>
            <a:r>
              <a:rPr lang="en-US" sz="1100" dirty="0">
                <a:latin typeface="+mn-lt"/>
                <a:cs typeface="Arial" charset="0"/>
              </a:rPr>
              <a:t>2000; </a:t>
            </a:r>
            <a:r>
              <a:rPr lang="en-US" sz="1100" b="1" dirty="0">
                <a:latin typeface="+mn-lt"/>
                <a:cs typeface="Arial" charset="0"/>
              </a:rPr>
              <a:t>160</a:t>
            </a:r>
            <a:r>
              <a:rPr lang="en-US" sz="1100" dirty="0">
                <a:latin typeface="+mn-lt"/>
                <a:cs typeface="Arial" charset="0"/>
              </a:rPr>
              <a:t>: 1630–8; </a:t>
            </a:r>
            <a:r>
              <a:rPr lang="en-US" sz="1100" dirty="0" smtClean="0">
                <a:latin typeface="+mn-lt"/>
                <a:cs typeface="Arial" charset="0"/>
              </a:rPr>
              <a:t/>
            </a:r>
            <a:br>
              <a:rPr lang="en-US" sz="1100" dirty="0" smtClean="0">
                <a:latin typeface="+mn-lt"/>
                <a:cs typeface="Arial" charset="0"/>
              </a:rPr>
            </a:br>
            <a:r>
              <a:rPr lang="en-US" sz="1100" dirty="0" smtClean="0">
                <a:latin typeface="+mn-lt"/>
                <a:cs typeface="Arial" charset="0"/>
              </a:rPr>
              <a:t>3</a:t>
            </a:r>
            <a:r>
              <a:rPr lang="en-US" sz="1100" dirty="0">
                <a:latin typeface="+mn-lt"/>
                <a:cs typeface="Arial" charset="0"/>
              </a:rPr>
              <a:t>. Sarpatwari A, </a:t>
            </a:r>
            <a:r>
              <a:rPr lang="en-US" sz="1100" i="1" dirty="0">
                <a:latin typeface="+mn-lt"/>
                <a:cs typeface="Arial" charset="0"/>
              </a:rPr>
              <a:t>et al. Haematologica </a:t>
            </a:r>
            <a:r>
              <a:rPr lang="en-US" sz="1100" dirty="0">
                <a:latin typeface="+mn-lt"/>
                <a:cs typeface="Arial" charset="0"/>
              </a:rPr>
              <a:t>2010; </a:t>
            </a:r>
            <a:r>
              <a:rPr lang="en-US" sz="1100" b="1" dirty="0">
                <a:latin typeface="+mn-lt"/>
                <a:cs typeface="Arial" charset="0"/>
              </a:rPr>
              <a:t>95</a:t>
            </a:r>
            <a:r>
              <a:rPr lang="en-US" sz="1100" dirty="0">
                <a:latin typeface="+mn-lt"/>
                <a:cs typeface="Arial" charset="0"/>
              </a:rPr>
              <a:t>: 1167–75</a:t>
            </a:r>
            <a:endParaRPr lang="en-US" sz="1100" i="1" dirty="0">
              <a:latin typeface="+mn-lt"/>
              <a:cs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p:txBody>
          <a:bodyPr/>
          <a:lstStyle/>
          <a:p>
            <a:endParaRPr lang="en-GB" dirty="0" smtClean="0"/>
          </a:p>
        </p:txBody>
      </p:sp>
      <p:sp>
        <p:nvSpPr>
          <p:cNvPr id="4" name="Subtitle 3"/>
          <p:cNvSpPr>
            <a:spLocks noGrp="1"/>
          </p:cNvSpPr>
          <p:nvPr>
            <p:ph type="subTitle" idx="1"/>
          </p:nvPr>
        </p:nvSpPr>
        <p:spPr/>
        <p:txBody>
          <a:bodyPr/>
          <a:lstStyle/>
          <a:p>
            <a:pPr>
              <a:buFont typeface="Arial" charset="0"/>
              <a:buNone/>
              <a:defRPr/>
            </a:pPr>
            <a:r>
              <a:rPr lang="en-GB" b="1" dirty="0" smtClean="0">
                <a:solidFill>
                  <a:schemeClr val="tx1"/>
                </a:solidFill>
              </a:rPr>
              <a:t>IMPACT OF ITP</a:t>
            </a:r>
            <a:endParaRPr lang="en-GB" dirty="0"/>
          </a:p>
        </p:txBody>
      </p:sp>
    </p:spTree>
    <p:extLst>
      <p:ext uri="{BB962C8B-B14F-4D97-AF65-F5344CB8AC3E}">
        <p14:creationId xmlns:p14="http://schemas.microsoft.com/office/powerpoint/2010/main" val="398731599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t>Impact of ITP: </a:t>
            </a:r>
            <a:br>
              <a:rPr lang="en-US" dirty="0" smtClean="0"/>
            </a:br>
            <a:r>
              <a:rPr lang="en-US" dirty="0" smtClean="0"/>
              <a:t>cost and healthcare burden</a:t>
            </a:r>
            <a:endParaRPr lang="en-GB" dirty="0" smtClean="0"/>
          </a:p>
        </p:txBody>
      </p:sp>
      <p:sp>
        <p:nvSpPr>
          <p:cNvPr id="41987" name="Content Placeholder 2"/>
          <p:cNvSpPr>
            <a:spLocks noGrp="1"/>
          </p:cNvSpPr>
          <p:nvPr>
            <p:ph idx="1"/>
          </p:nvPr>
        </p:nvSpPr>
        <p:spPr/>
        <p:txBody>
          <a:bodyPr/>
          <a:lstStyle/>
          <a:p>
            <a:r>
              <a:rPr lang="en-GB" sz="2400" dirty="0" smtClean="0"/>
              <a:t>Chronic ITP exerts a considerable healthcare burden</a:t>
            </a:r>
          </a:p>
          <a:p>
            <a:pPr lvl="1"/>
            <a:r>
              <a:rPr lang="en-GB" sz="2000" dirty="0" smtClean="0"/>
              <a:t>Laboratory/physician visits</a:t>
            </a:r>
          </a:p>
          <a:p>
            <a:pPr lvl="1"/>
            <a:r>
              <a:rPr lang="en-GB" sz="2000" dirty="0" smtClean="0"/>
              <a:t>Emergency department visits (acute bleeding episodes)</a:t>
            </a:r>
          </a:p>
          <a:p>
            <a:pPr lvl="1"/>
            <a:r>
              <a:rPr lang="en-GB" sz="2000" dirty="0" smtClean="0"/>
              <a:t>Hospitalisation</a:t>
            </a:r>
          </a:p>
          <a:p>
            <a:pPr lvl="1"/>
            <a:r>
              <a:rPr lang="en-GB" sz="2000" dirty="0" smtClean="0"/>
              <a:t>ITP medication/surgery/treatment for side effects</a:t>
            </a:r>
          </a:p>
          <a:p>
            <a:r>
              <a:rPr lang="en-GB" sz="2400" dirty="0"/>
              <a:t>Treatment and hospitalisation are the main </a:t>
            </a:r>
            <a:br>
              <a:rPr lang="en-GB" sz="2400" dirty="0"/>
            </a:br>
            <a:r>
              <a:rPr lang="en-GB" sz="2400" dirty="0"/>
              <a:t>cost-driving factors:</a:t>
            </a:r>
          </a:p>
          <a:p>
            <a:pPr lvl="1"/>
            <a:r>
              <a:rPr lang="en-GB" sz="2000" dirty="0" smtClean="0"/>
              <a:t>US medical procedures/prescription drugs:</a:t>
            </a:r>
            <a:br>
              <a:rPr lang="en-GB" sz="2000" dirty="0" smtClean="0"/>
            </a:br>
            <a:r>
              <a:rPr lang="en-GB" sz="2000" dirty="0" smtClean="0"/>
              <a:t>~$1,000 per patient</a:t>
            </a:r>
            <a:r>
              <a:rPr lang="en-GB" sz="2000" dirty="0" smtClean="0">
                <a:sym typeface="Symbol" pitchFamily="18" charset="2"/>
              </a:rPr>
              <a:t>-year</a:t>
            </a:r>
          </a:p>
          <a:p>
            <a:pPr lvl="1"/>
            <a:r>
              <a:rPr lang="en-GB" sz="2000" dirty="0" smtClean="0">
                <a:sym typeface="Symbol" pitchFamily="18" charset="2"/>
              </a:rPr>
              <a:t>US hospitalisation: ~$5,000 per </a:t>
            </a:r>
            <a:r>
              <a:rPr lang="en-GB" sz="2000" dirty="0" smtClean="0"/>
              <a:t>patient</a:t>
            </a:r>
            <a:r>
              <a:rPr lang="en-GB" sz="2000" dirty="0" smtClean="0">
                <a:sym typeface="Symbol" pitchFamily="18" charset="2"/>
              </a:rPr>
              <a:t>-year</a:t>
            </a:r>
            <a:endParaRPr lang="en-GB" sz="2000" baseline="30000" dirty="0" smtClean="0"/>
          </a:p>
          <a:p>
            <a:endParaRPr lang="en-GB" sz="2400" dirty="0" smtClean="0"/>
          </a:p>
        </p:txBody>
      </p:sp>
      <p:sp>
        <p:nvSpPr>
          <p:cNvPr id="5" name="Text Box 7"/>
          <p:cNvSpPr txBox="1">
            <a:spLocks noChangeArrowheads="1"/>
          </p:cNvSpPr>
          <p:nvPr/>
        </p:nvSpPr>
        <p:spPr bwMode="auto">
          <a:xfrm>
            <a:off x="111124" y="6580515"/>
            <a:ext cx="8297863" cy="261610"/>
          </a:xfrm>
          <a:prstGeom prst="rect">
            <a:avLst/>
          </a:prstGeom>
          <a:noFill/>
          <a:ln w="9525">
            <a:noFill/>
            <a:miter lim="800000"/>
            <a:headEnd/>
            <a:tailEnd/>
          </a:ln>
        </p:spPr>
        <p:txBody>
          <a:bodyPr anchor="b">
            <a:spAutoFit/>
          </a:bodyPr>
          <a:lstStyle/>
          <a:p>
            <a:pPr marL="0" lvl="8">
              <a:defRPr/>
            </a:pPr>
            <a:r>
              <a:rPr lang="en-GB" sz="1100" dirty="0" smtClean="0">
                <a:latin typeface="+mj-lt"/>
                <a:cs typeface="Arial" charset="0"/>
              </a:rPr>
              <a:t>Saleh </a:t>
            </a:r>
            <a:r>
              <a:rPr lang="en-GB" sz="1100" dirty="0">
                <a:latin typeface="+mj-lt"/>
                <a:cs typeface="Arial" charset="0"/>
              </a:rPr>
              <a:t>M, </a:t>
            </a:r>
            <a:r>
              <a:rPr lang="en-GB" sz="1100" i="1" dirty="0">
                <a:latin typeface="+mj-lt"/>
                <a:cs typeface="Arial" charset="0"/>
              </a:rPr>
              <a:t>et al. Curr Med Res Opin </a:t>
            </a:r>
            <a:r>
              <a:rPr lang="en-GB" sz="1100" dirty="0">
                <a:latin typeface="+mj-lt"/>
                <a:cs typeface="Arial" charset="0"/>
              </a:rPr>
              <a:t>2009; </a:t>
            </a:r>
            <a:r>
              <a:rPr lang="en-GB" sz="1100" b="1" dirty="0" smtClean="0">
                <a:latin typeface="+mj-lt"/>
                <a:cs typeface="Arial" charset="0"/>
              </a:rPr>
              <a:t>25</a:t>
            </a:r>
            <a:r>
              <a:rPr lang="en-GB" sz="1100" dirty="0" smtClean="0">
                <a:latin typeface="+mj-lt"/>
                <a:cs typeface="Arial" charset="0"/>
              </a:rPr>
              <a:t>:</a:t>
            </a:r>
            <a:r>
              <a:rPr lang="en-GB" sz="1100" b="1" dirty="0" smtClean="0">
                <a:latin typeface="+mj-lt"/>
                <a:cs typeface="Arial" charset="0"/>
              </a:rPr>
              <a:t> </a:t>
            </a:r>
            <a:r>
              <a:rPr lang="en-GB" sz="1100" dirty="0">
                <a:latin typeface="+mj-lt"/>
                <a:cs typeface="Arial" charset="0"/>
              </a:rPr>
              <a:t>2961</a:t>
            </a:r>
            <a:r>
              <a:rPr lang="en-GB" sz="1100" dirty="0">
                <a:latin typeface="+mj-lt"/>
                <a:cs typeface="Arial" charset="0"/>
                <a:sym typeface="Symbol"/>
              </a:rPr>
              <a:t>9</a:t>
            </a:r>
            <a:r>
              <a:rPr lang="en-US" sz="1100" dirty="0">
                <a:latin typeface="+mj-lt"/>
                <a:cs typeface="Arial" charset="0"/>
              </a:rPr>
              <a:t> </a:t>
            </a:r>
            <a:endParaRPr lang="en-GB" sz="1100" dirty="0">
              <a:latin typeface="+mj-lt"/>
              <a:cs typeface="Arial" charset="0"/>
            </a:endParaRPr>
          </a:p>
        </p:txBody>
      </p:sp>
    </p:spTree>
    <p:extLst>
      <p:ext uri="{BB962C8B-B14F-4D97-AF65-F5344CB8AC3E}">
        <p14:creationId xmlns:p14="http://schemas.microsoft.com/office/powerpoint/2010/main" val="361171110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Chronic ITP negatively impacts quality of life</a:t>
            </a:r>
            <a:endParaRPr lang="en-GB" dirty="0" smtClean="0"/>
          </a:p>
        </p:txBody>
      </p:sp>
      <p:sp>
        <p:nvSpPr>
          <p:cNvPr id="37891" name="Content Placeholder 2"/>
          <p:cNvSpPr>
            <a:spLocks noGrp="1"/>
          </p:cNvSpPr>
          <p:nvPr>
            <p:ph idx="1"/>
          </p:nvPr>
        </p:nvSpPr>
        <p:spPr/>
        <p:txBody>
          <a:bodyPr/>
          <a:lstStyle/>
          <a:p>
            <a:pPr>
              <a:spcAft>
                <a:spcPts val="1200"/>
              </a:spcAft>
            </a:pPr>
            <a:r>
              <a:rPr lang="en-US" sz="2400" dirty="0" smtClean="0"/>
              <a:t>Even mild thrombocytopenia can result in bruising, mucosal bleeding and fatigue,</a:t>
            </a:r>
            <a:r>
              <a:rPr lang="en-US" sz="2400" baseline="30000" dirty="0" smtClean="0"/>
              <a:t>1</a:t>
            </a:r>
            <a:r>
              <a:rPr lang="en-US" sz="2400" dirty="0" smtClean="0"/>
              <a:t> which can negatively affect a patient’s quality of life</a:t>
            </a:r>
            <a:endParaRPr lang="en-US" sz="2400" baseline="30000" dirty="0" smtClean="0"/>
          </a:p>
          <a:p>
            <a:pPr>
              <a:spcAft>
                <a:spcPts val="1200"/>
              </a:spcAft>
            </a:pPr>
            <a:r>
              <a:rPr lang="en-GB" sz="2400" dirty="0" smtClean="0"/>
              <a:t>Some patients have reported depression, which may </a:t>
            </a:r>
            <a:br>
              <a:rPr lang="en-GB" sz="2400" dirty="0" smtClean="0"/>
            </a:br>
            <a:r>
              <a:rPr lang="en-GB" sz="2400" dirty="0" smtClean="0"/>
              <a:t>be caused by a lack of platelets that carry serotonin to the brain</a:t>
            </a:r>
            <a:r>
              <a:rPr lang="en-GB" sz="2400" baseline="30000" dirty="0" smtClean="0"/>
              <a:t>2</a:t>
            </a:r>
          </a:p>
          <a:p>
            <a:pPr>
              <a:spcAft>
                <a:spcPts val="1200"/>
              </a:spcAft>
            </a:pPr>
            <a:r>
              <a:rPr lang="en-GB" sz="2400" dirty="0" smtClean="0"/>
              <a:t>In addition to ITP-related symptoms, adverse events of many treatments may be worse than bleeding symptoms for some patients</a:t>
            </a:r>
            <a:r>
              <a:rPr lang="en-GB" sz="2400" baseline="30000" dirty="0" smtClean="0"/>
              <a:t>3</a:t>
            </a:r>
          </a:p>
        </p:txBody>
      </p:sp>
      <p:sp>
        <p:nvSpPr>
          <p:cNvPr id="4" name="Text Box 7"/>
          <p:cNvSpPr txBox="1">
            <a:spLocks noChangeArrowheads="1"/>
          </p:cNvSpPr>
          <p:nvPr/>
        </p:nvSpPr>
        <p:spPr bwMode="auto">
          <a:xfrm>
            <a:off x="111124" y="6411238"/>
            <a:ext cx="9032876" cy="430887"/>
          </a:xfrm>
          <a:prstGeom prst="rect">
            <a:avLst/>
          </a:prstGeom>
          <a:noFill/>
          <a:ln w="9525">
            <a:noFill/>
            <a:miter lim="800000"/>
            <a:headEnd/>
            <a:tailEnd/>
          </a:ln>
        </p:spPr>
        <p:txBody>
          <a:bodyPr wrap="square" anchor="b">
            <a:noAutofit/>
          </a:bodyPr>
          <a:lstStyle/>
          <a:p>
            <a:pPr marL="0" lvl="8">
              <a:buFontTx/>
              <a:buAutoNum type="arabicPeriod"/>
              <a:defRPr/>
            </a:pPr>
            <a:r>
              <a:rPr lang="en-GB" sz="1100" dirty="0">
                <a:latin typeface="+mn-lt"/>
                <a:cs typeface="Arial" charset="0"/>
              </a:rPr>
              <a:t> </a:t>
            </a:r>
            <a:r>
              <a:rPr lang="en-US" sz="1100" dirty="0">
                <a:latin typeface="+mn-lt"/>
                <a:cs typeface="Arial" charset="0"/>
              </a:rPr>
              <a:t>Stasi R, Provan D. </a:t>
            </a:r>
            <a:r>
              <a:rPr lang="en-US" sz="1100" i="1" dirty="0">
                <a:latin typeface="+mn-lt"/>
                <a:cs typeface="Arial" charset="0"/>
              </a:rPr>
              <a:t>Mayo Clin Proc </a:t>
            </a:r>
            <a:r>
              <a:rPr lang="en-US" sz="1100" dirty="0">
                <a:latin typeface="+mn-lt"/>
                <a:cs typeface="Arial" charset="0"/>
              </a:rPr>
              <a:t>2004; </a:t>
            </a:r>
            <a:r>
              <a:rPr lang="en-US" sz="1100" b="1" dirty="0">
                <a:latin typeface="+mn-lt"/>
                <a:cs typeface="Arial" charset="0"/>
              </a:rPr>
              <a:t>79</a:t>
            </a:r>
            <a:r>
              <a:rPr lang="en-US" sz="1100" dirty="0">
                <a:latin typeface="+mn-lt"/>
                <a:cs typeface="Arial" charset="0"/>
              </a:rPr>
              <a:t>: 504–22; 2. Profit L. </a:t>
            </a:r>
            <a:r>
              <a:rPr lang="en-US" sz="1100" i="1" dirty="0">
                <a:latin typeface="+mn-lt"/>
                <a:cs typeface="Arial" charset="0"/>
              </a:rPr>
              <a:t>Core Evidence </a:t>
            </a:r>
            <a:r>
              <a:rPr lang="en-US" sz="1100" dirty="0">
                <a:latin typeface="+mn-lt"/>
                <a:cs typeface="Arial" charset="0"/>
              </a:rPr>
              <a:t>2006; </a:t>
            </a:r>
            <a:r>
              <a:rPr lang="en-US" sz="1100" b="1" dirty="0">
                <a:latin typeface="+mn-lt"/>
                <a:cs typeface="Arial" charset="0"/>
              </a:rPr>
              <a:t>1</a:t>
            </a:r>
            <a:r>
              <a:rPr lang="en-US" sz="1100" dirty="0">
                <a:latin typeface="+mn-lt"/>
                <a:cs typeface="Arial" charset="0"/>
              </a:rPr>
              <a:t>: 221–31; </a:t>
            </a:r>
            <a:r>
              <a:rPr lang="en-US" sz="1100" dirty="0" smtClean="0">
                <a:latin typeface="+mn-lt"/>
                <a:cs typeface="Arial" charset="0"/>
              </a:rPr>
              <a:t/>
            </a:r>
            <a:br>
              <a:rPr lang="en-US" sz="1100" dirty="0" smtClean="0">
                <a:latin typeface="+mn-lt"/>
                <a:cs typeface="Arial" charset="0"/>
              </a:rPr>
            </a:br>
            <a:r>
              <a:rPr lang="en-US" sz="1100" dirty="0" smtClean="0">
                <a:latin typeface="+mn-lt"/>
                <a:cs typeface="Arial" charset="0"/>
              </a:rPr>
              <a:t>3</a:t>
            </a:r>
            <a:r>
              <a:rPr lang="en-US" sz="1100" dirty="0">
                <a:latin typeface="+mn-lt"/>
                <a:cs typeface="Arial" charset="0"/>
              </a:rPr>
              <a:t>. George J. </a:t>
            </a:r>
            <a:r>
              <a:rPr lang="en-US" sz="1100" i="1" dirty="0">
                <a:latin typeface="+mn-lt"/>
                <a:cs typeface="Arial" charset="0"/>
              </a:rPr>
              <a:t>Thromb Haemost </a:t>
            </a:r>
            <a:r>
              <a:rPr lang="en-US" sz="1100" dirty="0">
                <a:latin typeface="+mn-lt"/>
                <a:cs typeface="Arial" charset="0"/>
              </a:rPr>
              <a:t>2006; </a:t>
            </a:r>
            <a:r>
              <a:rPr lang="en-US" sz="1100" b="1" dirty="0" smtClean="0">
                <a:latin typeface="+mn-lt"/>
                <a:cs typeface="Arial" charset="0"/>
              </a:rPr>
              <a:t>4</a:t>
            </a:r>
            <a:r>
              <a:rPr lang="en-US" sz="1100" dirty="0">
                <a:latin typeface="+mn-lt"/>
                <a:cs typeface="Arial" charset="0"/>
              </a:rPr>
              <a:t>: 1664–72</a:t>
            </a:r>
          </a:p>
        </p:txBody>
      </p:sp>
    </p:spTree>
    <p:extLst>
      <p:ext uri="{BB962C8B-B14F-4D97-AF65-F5344CB8AC3E}">
        <p14:creationId xmlns:p14="http://schemas.microsoft.com/office/powerpoint/2010/main" val="155875933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dirty="0" smtClean="0"/>
              <a:t>The patient’s perspective:</a:t>
            </a:r>
            <a:br>
              <a:rPr lang="en-GB" dirty="0" smtClean="0"/>
            </a:br>
            <a:r>
              <a:rPr lang="en-GB" dirty="0" smtClean="0"/>
              <a:t>impact on daily activities</a:t>
            </a:r>
          </a:p>
        </p:txBody>
      </p:sp>
      <p:sp>
        <p:nvSpPr>
          <p:cNvPr id="38915" name="Content Placeholder 2"/>
          <p:cNvSpPr>
            <a:spLocks noGrp="1"/>
          </p:cNvSpPr>
          <p:nvPr>
            <p:ph idx="1"/>
          </p:nvPr>
        </p:nvSpPr>
        <p:spPr>
          <a:xfrm>
            <a:off x="457200" y="1279525"/>
            <a:ext cx="8229600" cy="3661643"/>
          </a:xfrm>
        </p:spPr>
        <p:txBody>
          <a:bodyPr/>
          <a:lstStyle/>
          <a:p>
            <a:r>
              <a:rPr lang="en-GB" sz="2400" dirty="0" smtClean="0"/>
              <a:t>ITP patient focus groups and surveys showed that ITP:</a:t>
            </a:r>
            <a:r>
              <a:rPr lang="en-GB" sz="2400" baseline="30000" dirty="0" smtClean="0"/>
              <a:t>1</a:t>
            </a:r>
          </a:p>
          <a:p>
            <a:endParaRPr lang="en-GB" sz="2400" dirty="0" smtClean="0"/>
          </a:p>
        </p:txBody>
      </p:sp>
      <p:sp>
        <p:nvSpPr>
          <p:cNvPr id="4" name="Text Box 7"/>
          <p:cNvSpPr txBox="1">
            <a:spLocks noChangeArrowheads="1"/>
          </p:cNvSpPr>
          <p:nvPr/>
        </p:nvSpPr>
        <p:spPr bwMode="auto">
          <a:xfrm>
            <a:off x="111124" y="6580515"/>
            <a:ext cx="8297863" cy="261610"/>
          </a:xfrm>
          <a:prstGeom prst="rect">
            <a:avLst/>
          </a:prstGeom>
          <a:noFill/>
          <a:ln w="9525">
            <a:noFill/>
            <a:miter lim="800000"/>
            <a:headEnd/>
            <a:tailEnd/>
          </a:ln>
        </p:spPr>
        <p:txBody>
          <a:bodyPr anchor="b">
            <a:spAutoFit/>
          </a:bodyPr>
          <a:lstStyle/>
          <a:p>
            <a:pPr marL="0" lvl="8">
              <a:defRPr/>
            </a:pPr>
            <a:r>
              <a:rPr lang="en-US" sz="1100" dirty="0" smtClean="0">
                <a:latin typeface="+mj-lt"/>
                <a:cs typeface="Arial" charset="0"/>
              </a:rPr>
              <a:t>1. Mathias </a:t>
            </a:r>
            <a:r>
              <a:rPr lang="en-US" sz="1100" dirty="0">
                <a:latin typeface="+mj-lt"/>
                <a:cs typeface="Arial" charset="0"/>
              </a:rPr>
              <a:t>S,</a:t>
            </a:r>
            <a:r>
              <a:rPr lang="en-US" sz="1100" i="1" dirty="0">
                <a:latin typeface="+mj-lt"/>
                <a:cs typeface="Arial" charset="0"/>
              </a:rPr>
              <a:t> et al. Health </a:t>
            </a:r>
            <a:r>
              <a:rPr lang="en-US" sz="1100" i="1" dirty="0" smtClean="0">
                <a:latin typeface="+mj-lt"/>
                <a:cs typeface="Arial" charset="0"/>
              </a:rPr>
              <a:t>Qual </a:t>
            </a:r>
            <a:r>
              <a:rPr lang="en-US" sz="1100" i="1" dirty="0">
                <a:latin typeface="+mj-lt"/>
                <a:cs typeface="Arial" charset="0"/>
              </a:rPr>
              <a:t>Life Outcomes</a:t>
            </a:r>
            <a:r>
              <a:rPr lang="en-US" sz="1100" dirty="0">
                <a:latin typeface="+mj-lt"/>
                <a:cs typeface="Arial" charset="0"/>
              </a:rPr>
              <a:t> 2008; </a:t>
            </a:r>
            <a:r>
              <a:rPr lang="en-US" sz="1100" b="1" dirty="0">
                <a:latin typeface="+mj-lt"/>
                <a:cs typeface="Arial" charset="0"/>
              </a:rPr>
              <a:t>6</a:t>
            </a:r>
            <a:r>
              <a:rPr lang="en-US" sz="1100" dirty="0">
                <a:latin typeface="+mj-lt"/>
                <a:cs typeface="Arial" charset="0"/>
              </a:rPr>
              <a:t>: </a:t>
            </a:r>
            <a:r>
              <a:rPr lang="en-US" sz="1100" dirty="0" smtClean="0">
                <a:latin typeface="+mj-lt"/>
                <a:cs typeface="Arial" charset="0"/>
              </a:rPr>
              <a:t>13; 2. </a:t>
            </a:r>
            <a:r>
              <a:rPr lang="en-US" sz="1100" dirty="0" smtClean="0">
                <a:latin typeface="Arial" panose="020B0604020202020204" pitchFamily="34" charset="0"/>
              </a:rPr>
              <a:t>Matzdorff </a:t>
            </a:r>
            <a:r>
              <a:rPr lang="en-US" sz="1100" dirty="0">
                <a:latin typeface="Arial" panose="020B0604020202020204" pitchFamily="34" charset="0"/>
              </a:rPr>
              <a:t>AC,</a:t>
            </a:r>
            <a:r>
              <a:rPr lang="en-US" sz="1100" i="1" dirty="0">
                <a:latin typeface="Arial" panose="020B0604020202020204" pitchFamily="34" charset="0"/>
              </a:rPr>
              <a:t> et al. PLoS One </a:t>
            </a:r>
            <a:r>
              <a:rPr lang="en-US" sz="1100" dirty="0">
                <a:latin typeface="Arial" panose="020B0604020202020204" pitchFamily="34" charset="0"/>
              </a:rPr>
              <a:t>2011; </a:t>
            </a:r>
            <a:r>
              <a:rPr lang="en-US" sz="1100" b="1" dirty="0">
                <a:latin typeface="Arial" panose="020B0604020202020204" pitchFamily="34" charset="0"/>
              </a:rPr>
              <a:t>6</a:t>
            </a:r>
            <a:r>
              <a:rPr lang="en-US" sz="1100" dirty="0">
                <a:latin typeface="Arial" panose="020B0604020202020204" pitchFamily="34" charset="0"/>
              </a:rPr>
              <a:t>: e27350</a:t>
            </a:r>
          </a:p>
        </p:txBody>
      </p:sp>
      <p:graphicFrame>
        <p:nvGraphicFramePr>
          <p:cNvPr id="5" name="Table 4"/>
          <p:cNvGraphicFramePr>
            <a:graphicFrameLocks noGrp="1"/>
          </p:cNvGraphicFramePr>
          <p:nvPr>
            <p:extLst/>
          </p:nvPr>
        </p:nvGraphicFramePr>
        <p:xfrm>
          <a:off x="395536" y="1844824"/>
          <a:ext cx="8352000" cy="2376000"/>
        </p:xfrm>
        <a:graphic>
          <a:graphicData uri="http://schemas.openxmlformats.org/drawingml/2006/table">
            <a:tbl>
              <a:tblPr firstRow="1" bandRow="1">
                <a:tableStyleId>{5C22544A-7EE6-4342-B048-85BDC9FD1C3A}</a:tableStyleId>
              </a:tblPr>
              <a:tblGrid>
                <a:gridCol w="7200000">
                  <a:extLst>
                    <a:ext uri="{9D8B030D-6E8A-4147-A177-3AD203B41FA5}">
                      <a16:colId xmlns:a16="http://schemas.microsoft.com/office/drawing/2014/main" val="20000"/>
                    </a:ext>
                  </a:extLst>
                </a:gridCol>
                <a:gridCol w="1152000">
                  <a:extLst>
                    <a:ext uri="{9D8B030D-6E8A-4147-A177-3AD203B41FA5}">
                      <a16:colId xmlns:a16="http://schemas.microsoft.com/office/drawing/2014/main" val="20001"/>
                    </a:ext>
                  </a:extLst>
                </a:gridCol>
              </a:tblGrid>
              <a:tr h="594000">
                <a:tc>
                  <a:txBody>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lang="en-GB" sz="1800" b="1" kern="1200" dirty="0" smtClean="0">
                          <a:solidFill>
                            <a:schemeClr val="dk1"/>
                          </a:solidFill>
                          <a:latin typeface="+mn-lt"/>
                          <a:ea typeface="+mn-ea"/>
                          <a:cs typeface="+mn-cs"/>
                        </a:rPr>
                        <a:t>Impacted on work</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ctr" defTabSz="914400" rtl="0" eaLnBrk="1" fontAlgn="auto" latinLnBrk="0" hangingPunct="1">
                        <a:lnSpc>
                          <a:spcPct val="100000"/>
                        </a:lnSpc>
                        <a:spcBef>
                          <a:spcPts val="0"/>
                        </a:spcBef>
                        <a:spcAft>
                          <a:spcPts val="600"/>
                        </a:spcAft>
                        <a:buClrTx/>
                        <a:buSzTx/>
                        <a:buFontTx/>
                        <a:buNone/>
                        <a:tabLst/>
                        <a:defRPr/>
                      </a:pPr>
                      <a:r>
                        <a:rPr lang="en-GB" sz="1800" b="1" kern="1200" dirty="0" smtClean="0">
                          <a:solidFill>
                            <a:schemeClr val="dk1"/>
                          </a:solidFill>
                          <a:latin typeface="+mn-lt"/>
                          <a:ea typeface="+mn-ea"/>
                          <a:cs typeface="+mn-cs"/>
                        </a:rPr>
                        <a:t>87%</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594000">
                <a:tc>
                  <a:txBody>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lang="en-GB" sz="1800" b="1" kern="1200" dirty="0" smtClean="0">
                          <a:solidFill>
                            <a:schemeClr val="dk1"/>
                          </a:solidFill>
                          <a:latin typeface="+mn-lt"/>
                          <a:ea typeface="+mn-ea"/>
                          <a:cs typeface="+mn-cs"/>
                        </a:rPr>
                        <a:t>Impacted on social activities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1" indent="0" algn="ctr" defTabSz="914400" rtl="0" eaLnBrk="1" fontAlgn="auto" latinLnBrk="0" hangingPunct="1">
                        <a:lnSpc>
                          <a:spcPct val="100000"/>
                        </a:lnSpc>
                        <a:spcBef>
                          <a:spcPts val="0"/>
                        </a:spcBef>
                        <a:spcAft>
                          <a:spcPts val="600"/>
                        </a:spcAft>
                        <a:buClrTx/>
                        <a:buSzTx/>
                        <a:buFontTx/>
                        <a:buNone/>
                        <a:tabLst/>
                        <a:defRPr/>
                      </a:pPr>
                      <a:r>
                        <a:rPr lang="en-GB" sz="1800" b="1" kern="1200" dirty="0" smtClean="0">
                          <a:solidFill>
                            <a:schemeClr val="dk1"/>
                          </a:solidFill>
                          <a:latin typeface="+mn-lt"/>
                          <a:ea typeface="+mn-ea"/>
                          <a:cs typeface="+mn-cs"/>
                        </a:rPr>
                        <a:t>67%</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1"/>
                  </a:ext>
                </a:extLst>
              </a:tr>
              <a:tr h="594000">
                <a:tc>
                  <a:txBody>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lang="en-GB" b="1" dirty="0" smtClean="0"/>
                        <a:t>Symptoms</a:t>
                      </a:r>
                      <a:r>
                        <a:rPr lang="en-GB" b="1" baseline="0" dirty="0" smtClean="0"/>
                        <a:t> affected </a:t>
                      </a:r>
                      <a:r>
                        <a:rPr lang="en-GB" b="1" dirty="0" smtClean="0"/>
                        <a:t>functional health, particularly daily activities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1" indent="0" algn="ctr" defTabSz="914400" rtl="0" eaLnBrk="1" fontAlgn="auto" latinLnBrk="0" hangingPunct="1">
                        <a:lnSpc>
                          <a:spcPct val="100000"/>
                        </a:lnSpc>
                        <a:spcBef>
                          <a:spcPts val="0"/>
                        </a:spcBef>
                        <a:spcAft>
                          <a:spcPts val="600"/>
                        </a:spcAft>
                        <a:buClrTx/>
                        <a:buSzTx/>
                        <a:buFontTx/>
                        <a:buNone/>
                        <a:tabLst/>
                        <a:defRPr/>
                      </a:pPr>
                      <a:r>
                        <a:rPr lang="en-GB" b="1" dirty="0" smtClean="0"/>
                        <a:t>87%</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2"/>
                  </a:ext>
                </a:extLst>
              </a:tr>
              <a:tr h="5940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b="1" dirty="0" smtClean="0"/>
                        <a:t>Induced some fear of bleeding</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b="1" dirty="0" smtClean="0"/>
                        <a:t>88%</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3"/>
                  </a:ext>
                </a:extLst>
              </a:tr>
            </a:tbl>
          </a:graphicData>
        </a:graphic>
      </p:graphicFrame>
      <p:sp>
        <p:nvSpPr>
          <p:cNvPr id="6" name="Content Placeholder 2"/>
          <p:cNvSpPr txBox="1">
            <a:spLocks/>
          </p:cNvSpPr>
          <p:nvPr/>
        </p:nvSpPr>
        <p:spPr bwMode="auto">
          <a:xfrm>
            <a:off x="467544" y="4509120"/>
            <a:ext cx="8280920" cy="1872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600"/>
              </a:spcBef>
              <a:spcAft>
                <a:spcPts val="600"/>
              </a:spcAft>
              <a:buClr>
                <a:srgbClr val="C00000"/>
              </a:buClr>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ts val="600"/>
              </a:spcBef>
              <a:spcAft>
                <a:spcPts val="600"/>
              </a:spcAft>
              <a:buClr>
                <a:srgbClr val="C00000"/>
              </a:buClr>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ts val="600"/>
              </a:spcBef>
              <a:spcAft>
                <a:spcPts val="600"/>
              </a:spcAft>
              <a:buClr>
                <a:srgbClr val="C00000"/>
              </a:buClr>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ts val="600"/>
              </a:spcBef>
              <a:spcAft>
                <a:spcPts val="600"/>
              </a:spcAft>
              <a:buClr>
                <a:srgbClr val="C00000"/>
              </a:buClr>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ts val="600"/>
              </a:spcBef>
              <a:spcAft>
                <a:spcPts val="600"/>
              </a:spcAft>
              <a:buClr>
                <a:srgbClr val="C0000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a:t>Web-based questionnaire of 122 adults with chronic </a:t>
            </a:r>
            <a:r>
              <a:rPr lang="en-GB" sz="2400" dirty="0" smtClean="0"/>
              <a:t>ITP:</a:t>
            </a:r>
            <a:r>
              <a:rPr lang="en-GB" sz="2400" baseline="30000" dirty="0" smtClean="0"/>
              <a:t>2</a:t>
            </a:r>
            <a:endParaRPr lang="en-GB" sz="2400" baseline="30000" dirty="0"/>
          </a:p>
          <a:p>
            <a:pPr lvl="1" eaLnBrk="1" fontAlgn="auto" hangingPunct="1"/>
            <a:r>
              <a:rPr lang="en-GB" sz="1800" dirty="0" smtClean="0"/>
              <a:t>11% felt that their disease </a:t>
            </a:r>
            <a:r>
              <a:rPr lang="en-GB" sz="1800" dirty="0"/>
              <a:t>impacted on school/occupational </a:t>
            </a:r>
            <a:r>
              <a:rPr lang="en-GB" sz="1800" dirty="0" smtClean="0"/>
              <a:t>activities </a:t>
            </a:r>
          </a:p>
          <a:p>
            <a:pPr lvl="1" eaLnBrk="1" fontAlgn="auto" hangingPunct="1"/>
            <a:r>
              <a:rPr lang="en-GB" sz="1800" dirty="0" smtClean="0"/>
              <a:t>7% felt that their disease impacted </a:t>
            </a:r>
            <a:r>
              <a:rPr lang="en-GB" sz="1800" dirty="0"/>
              <a:t>on daily non-occupational </a:t>
            </a:r>
            <a:r>
              <a:rPr lang="en-GB" sz="1800" dirty="0" smtClean="0"/>
              <a:t>activities</a:t>
            </a:r>
          </a:p>
        </p:txBody>
      </p:sp>
    </p:spTree>
    <p:extLst>
      <p:ext uri="{BB962C8B-B14F-4D97-AF65-F5344CB8AC3E}">
        <p14:creationId xmlns:p14="http://schemas.microsoft.com/office/powerpoint/2010/main" val="280264912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dirty="0" smtClean="0"/>
              <a:t>The patient’s perspective: </a:t>
            </a:r>
            <a:br>
              <a:rPr lang="en-GB" dirty="0" smtClean="0"/>
            </a:br>
            <a:r>
              <a:rPr lang="en-GB" dirty="0" smtClean="0"/>
              <a:t>effect of ITP on work</a:t>
            </a:r>
          </a:p>
        </p:txBody>
      </p:sp>
      <p:sp>
        <p:nvSpPr>
          <p:cNvPr id="38915" name="Content Placeholder 2"/>
          <p:cNvSpPr>
            <a:spLocks noGrp="1"/>
          </p:cNvSpPr>
          <p:nvPr>
            <p:ph idx="1"/>
          </p:nvPr>
        </p:nvSpPr>
        <p:spPr/>
        <p:txBody>
          <a:bodyPr/>
          <a:lstStyle/>
          <a:p>
            <a:r>
              <a:rPr lang="en-GB" sz="2200" dirty="0" smtClean="0"/>
              <a:t>Web-based survey of 1002 adults with ITP and 1031 age- and gender-matched controls</a:t>
            </a:r>
          </a:p>
          <a:p>
            <a:endParaRPr lang="en-GB" sz="2200" dirty="0" smtClean="0"/>
          </a:p>
          <a:p>
            <a:endParaRPr lang="en-GB" sz="2200" dirty="0" smtClean="0"/>
          </a:p>
        </p:txBody>
      </p:sp>
      <p:sp>
        <p:nvSpPr>
          <p:cNvPr id="4" name="Text Box 7"/>
          <p:cNvSpPr txBox="1">
            <a:spLocks noChangeArrowheads="1"/>
          </p:cNvSpPr>
          <p:nvPr/>
        </p:nvSpPr>
        <p:spPr bwMode="auto">
          <a:xfrm>
            <a:off x="111124" y="6411238"/>
            <a:ext cx="8297863" cy="430887"/>
          </a:xfrm>
          <a:prstGeom prst="rect">
            <a:avLst/>
          </a:prstGeom>
          <a:noFill/>
          <a:ln w="9525">
            <a:noFill/>
            <a:miter lim="800000"/>
            <a:headEnd/>
            <a:tailEnd/>
          </a:ln>
        </p:spPr>
        <p:txBody>
          <a:bodyPr anchor="b">
            <a:spAutoFit/>
          </a:bodyPr>
          <a:lstStyle/>
          <a:p>
            <a:pPr marL="0" lvl="8">
              <a:defRPr/>
            </a:pPr>
            <a:r>
              <a:rPr lang="en-US" sz="1100" dirty="0" smtClean="0">
                <a:latin typeface="+mn-lt"/>
                <a:cs typeface="Arial" charset="0"/>
              </a:rPr>
              <a:t>NS, not significant</a:t>
            </a:r>
            <a:endParaRPr lang="en-US" sz="1100" dirty="0">
              <a:latin typeface="+mn-lt"/>
              <a:cs typeface="Arial" charset="0"/>
            </a:endParaRPr>
          </a:p>
          <a:p>
            <a:pPr marL="0" lvl="8">
              <a:defRPr/>
            </a:pPr>
            <a:r>
              <a:rPr lang="en-US" sz="1100" dirty="0" smtClean="0">
                <a:latin typeface="+mn-lt"/>
                <a:cs typeface="Arial" charset="0"/>
              </a:rPr>
              <a:t>Tarantino M, </a:t>
            </a:r>
            <a:r>
              <a:rPr lang="en-US" sz="1100" i="1" dirty="0" smtClean="0">
                <a:latin typeface="+mn-lt"/>
                <a:cs typeface="Arial" charset="0"/>
              </a:rPr>
              <a:t>et al. Curr Med Res Opin </a:t>
            </a:r>
            <a:r>
              <a:rPr lang="en-US" sz="1100" dirty="0" smtClean="0">
                <a:latin typeface="+mn-lt"/>
                <a:cs typeface="Arial" charset="0"/>
              </a:rPr>
              <a:t>2010; </a:t>
            </a:r>
            <a:r>
              <a:rPr lang="en-US" sz="1100" b="1" dirty="0" smtClean="0">
                <a:latin typeface="+mn-lt"/>
                <a:cs typeface="Arial" charset="0"/>
              </a:rPr>
              <a:t>26</a:t>
            </a:r>
            <a:r>
              <a:rPr lang="en-US" sz="1100" dirty="0" smtClean="0">
                <a:latin typeface="+mn-lt"/>
                <a:cs typeface="Arial" charset="0"/>
              </a:rPr>
              <a:t>: 319–28 </a:t>
            </a:r>
            <a:endParaRPr lang="en-US" sz="1100" dirty="0">
              <a:latin typeface="+mn-lt"/>
              <a:cs typeface="Arial" charset="0"/>
            </a:endParaRPr>
          </a:p>
        </p:txBody>
      </p:sp>
      <p:graphicFrame>
        <p:nvGraphicFramePr>
          <p:cNvPr id="10" name="Content Placeholder 4"/>
          <p:cNvGraphicFramePr>
            <a:graphicFrameLocks/>
          </p:cNvGraphicFramePr>
          <p:nvPr>
            <p:extLst>
              <p:ext uri="{D42A27DB-BD31-4B8C-83A1-F6EECF244321}">
                <p14:modId xmlns:p14="http://schemas.microsoft.com/office/powerpoint/2010/main" val="2834149833"/>
              </p:ext>
            </p:extLst>
          </p:nvPr>
        </p:nvGraphicFramePr>
        <p:xfrm>
          <a:off x="493386" y="2564904"/>
          <a:ext cx="8157228" cy="2303735"/>
        </p:xfrm>
        <a:graphic>
          <a:graphicData uri="http://schemas.openxmlformats.org/drawingml/2006/table">
            <a:tbl>
              <a:tblPr bandRow="1">
                <a:tableStyleId>{21E4AEA4-8DFA-4A89-87EB-49C32662AFE0}</a:tableStyleId>
              </a:tblPr>
              <a:tblGrid>
                <a:gridCol w="4104456">
                  <a:extLst>
                    <a:ext uri="{9D8B030D-6E8A-4147-A177-3AD203B41FA5}">
                      <a16:colId xmlns:a16="http://schemas.microsoft.com/office/drawing/2014/main" val="20000"/>
                    </a:ext>
                  </a:extLst>
                </a:gridCol>
                <a:gridCol w="1350924">
                  <a:extLst>
                    <a:ext uri="{9D8B030D-6E8A-4147-A177-3AD203B41FA5}">
                      <a16:colId xmlns:a16="http://schemas.microsoft.com/office/drawing/2014/main" val="20001"/>
                    </a:ext>
                  </a:extLst>
                </a:gridCol>
                <a:gridCol w="1350924">
                  <a:extLst>
                    <a:ext uri="{9D8B030D-6E8A-4147-A177-3AD203B41FA5}">
                      <a16:colId xmlns:a16="http://schemas.microsoft.com/office/drawing/2014/main" val="20002"/>
                    </a:ext>
                  </a:extLst>
                </a:gridCol>
                <a:gridCol w="1350924">
                  <a:extLst>
                    <a:ext uri="{9D8B030D-6E8A-4147-A177-3AD203B41FA5}">
                      <a16:colId xmlns:a16="http://schemas.microsoft.com/office/drawing/2014/main" val="20003"/>
                    </a:ext>
                  </a:extLst>
                </a:gridCol>
              </a:tblGrid>
              <a:tr h="683735">
                <a:tc>
                  <a:txBody>
                    <a:bodyPr/>
                    <a:lstStyle/>
                    <a:p>
                      <a:pPr algn="l"/>
                      <a:endParaRPr lang="en-GB" sz="1800" b="1" dirty="0"/>
                    </a:p>
                  </a:txBody>
                  <a:tcPr>
                    <a:solidFill>
                      <a:srgbClr val="D99694"/>
                    </a:solidFill>
                  </a:tcPr>
                </a:tc>
                <a:tc>
                  <a:txBody>
                    <a:bodyPr/>
                    <a:lstStyle/>
                    <a:p>
                      <a:pPr algn="ctr"/>
                      <a:r>
                        <a:rPr lang="en-GB" sz="1800" b="1" dirty="0" smtClean="0"/>
                        <a:t>Patients</a:t>
                      </a:r>
                      <a:r>
                        <a:rPr lang="en-GB" sz="1800" b="1" baseline="0" dirty="0" smtClean="0"/>
                        <a:t> with ITP</a:t>
                      </a:r>
                      <a:endParaRPr lang="en-GB" sz="1800" b="1" dirty="0"/>
                    </a:p>
                  </a:txBody>
                  <a:tcPr anchor="ctr">
                    <a:solidFill>
                      <a:srgbClr val="D99694"/>
                    </a:solidFill>
                  </a:tcPr>
                </a:tc>
                <a:tc>
                  <a:txBody>
                    <a:bodyPr/>
                    <a:lstStyle/>
                    <a:p>
                      <a:pPr algn="ctr"/>
                      <a:r>
                        <a:rPr lang="en-GB" sz="1800" b="1" dirty="0" smtClean="0"/>
                        <a:t>Controls</a:t>
                      </a:r>
                      <a:endParaRPr lang="en-GB" sz="1800" b="1" dirty="0"/>
                    </a:p>
                  </a:txBody>
                  <a:tcPr anchor="ctr">
                    <a:solidFill>
                      <a:srgbClr val="D99694"/>
                    </a:solidFill>
                  </a:tcPr>
                </a:tc>
                <a:tc>
                  <a:txBody>
                    <a:bodyPr/>
                    <a:lstStyle/>
                    <a:p>
                      <a:pPr algn="ctr"/>
                      <a:r>
                        <a:rPr lang="en-GB" sz="1800" b="1" i="0" dirty="0" smtClean="0"/>
                        <a:t>P</a:t>
                      </a:r>
                      <a:r>
                        <a:rPr lang="en-GB" sz="1800" b="1" dirty="0" smtClean="0"/>
                        <a:t>-value</a:t>
                      </a:r>
                      <a:endParaRPr lang="en-GB" sz="1800" b="1" dirty="0"/>
                    </a:p>
                  </a:txBody>
                  <a:tcPr anchor="ctr">
                    <a:solidFill>
                      <a:schemeClr val="accent2"/>
                    </a:solidFill>
                  </a:tcPr>
                </a:tc>
                <a:extLst>
                  <a:ext uri="{0D108BD9-81ED-4DB2-BD59-A6C34878D82A}">
                    <a16:rowId xmlns:a16="http://schemas.microsoft.com/office/drawing/2014/main" val="10000"/>
                  </a:ext>
                </a:extLst>
              </a:tr>
              <a:tr h="540000">
                <a:tc>
                  <a:txBody>
                    <a:bodyPr/>
                    <a:lstStyle/>
                    <a:p>
                      <a:r>
                        <a:rPr lang="en-GB" sz="1800" dirty="0" smtClean="0"/>
                        <a:t>Ever taken sick leave</a:t>
                      </a:r>
                      <a:endParaRPr lang="en-GB" sz="1800" dirty="0"/>
                    </a:p>
                  </a:txBody>
                  <a:tcPr anchor="ctr"/>
                </a:tc>
                <a:tc>
                  <a:txBody>
                    <a:bodyPr/>
                    <a:lstStyle/>
                    <a:p>
                      <a:pPr algn="ctr"/>
                      <a:r>
                        <a:rPr lang="en-GB" sz="1800" dirty="0" smtClean="0"/>
                        <a:t>56%</a:t>
                      </a:r>
                      <a:endParaRPr lang="en-GB" sz="1800" dirty="0"/>
                    </a:p>
                  </a:txBody>
                  <a:tcPr anchor="ctr"/>
                </a:tc>
                <a:tc>
                  <a:txBody>
                    <a:bodyPr/>
                    <a:lstStyle/>
                    <a:p>
                      <a:pPr algn="ctr"/>
                      <a:r>
                        <a:rPr lang="en-GB" sz="1800" dirty="0" smtClean="0"/>
                        <a:t>30%</a:t>
                      </a:r>
                      <a:endParaRPr lang="en-GB" sz="1800" dirty="0"/>
                    </a:p>
                  </a:txBody>
                  <a:tcPr anchor="ctr"/>
                </a:tc>
                <a:tc>
                  <a:txBody>
                    <a:bodyPr/>
                    <a:lstStyle/>
                    <a:p>
                      <a:pPr algn="ctr"/>
                      <a:r>
                        <a:rPr lang="en-GB" sz="1800" dirty="0" smtClean="0"/>
                        <a:t>&lt;0.001</a:t>
                      </a:r>
                      <a:endParaRPr lang="en-GB" sz="1800" dirty="0"/>
                    </a:p>
                  </a:txBody>
                  <a:tcPr anchor="ctr"/>
                </a:tc>
                <a:extLst>
                  <a:ext uri="{0D108BD9-81ED-4DB2-BD59-A6C34878D82A}">
                    <a16:rowId xmlns:a16="http://schemas.microsoft.com/office/drawing/2014/main" val="10001"/>
                  </a:ext>
                </a:extLst>
              </a:tr>
              <a:tr h="540000">
                <a:tc>
                  <a:txBody>
                    <a:bodyPr/>
                    <a:lstStyle/>
                    <a:p>
                      <a:r>
                        <a:rPr lang="en-GB" sz="1800" dirty="0" smtClean="0"/>
                        <a:t>&gt;1 primary care visit in the past month</a:t>
                      </a:r>
                      <a:endParaRPr lang="en-GB" sz="1800" dirty="0"/>
                    </a:p>
                  </a:txBody>
                  <a:tcPr anchor="ctr"/>
                </a:tc>
                <a:tc>
                  <a:txBody>
                    <a:bodyPr/>
                    <a:lstStyle/>
                    <a:p>
                      <a:pPr algn="ctr"/>
                      <a:r>
                        <a:rPr lang="en-GB" sz="1800" dirty="0" smtClean="0"/>
                        <a:t>20%</a:t>
                      </a:r>
                      <a:endParaRPr lang="en-GB" sz="1800" dirty="0"/>
                    </a:p>
                  </a:txBody>
                  <a:tcPr anchor="ctr"/>
                </a:tc>
                <a:tc>
                  <a:txBody>
                    <a:bodyPr/>
                    <a:lstStyle/>
                    <a:p>
                      <a:pPr algn="ctr"/>
                      <a:r>
                        <a:rPr lang="en-GB" sz="1800" dirty="0" smtClean="0"/>
                        <a:t>11%</a:t>
                      </a:r>
                      <a:endParaRPr lang="en-GB"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&lt;0.001</a:t>
                      </a:r>
                      <a:endParaRPr lang="en-GB" sz="1800" dirty="0"/>
                    </a:p>
                  </a:txBody>
                  <a:tcPr anchor="ctr"/>
                </a:tc>
                <a:extLst>
                  <a:ext uri="{0D108BD9-81ED-4DB2-BD59-A6C34878D82A}">
                    <a16:rowId xmlns:a16="http://schemas.microsoft.com/office/drawing/2014/main" val="10002"/>
                  </a:ext>
                </a:extLst>
              </a:tr>
              <a:tr h="540000">
                <a:tc>
                  <a:txBody>
                    <a:bodyPr/>
                    <a:lstStyle/>
                    <a:p>
                      <a:r>
                        <a:rPr lang="en-GB" sz="1800" dirty="0" smtClean="0"/>
                        <a:t>Work days missed</a:t>
                      </a:r>
                      <a:r>
                        <a:rPr lang="en-GB" sz="1800" baseline="0" dirty="0" smtClean="0"/>
                        <a:t> in past month</a:t>
                      </a:r>
                      <a:endParaRPr lang="en-GB" sz="1800" dirty="0"/>
                    </a:p>
                  </a:txBody>
                  <a:tcPr anchor="ctr"/>
                </a:tc>
                <a:tc>
                  <a:txBody>
                    <a:bodyPr/>
                    <a:lstStyle/>
                    <a:p>
                      <a:pPr algn="ctr"/>
                      <a:r>
                        <a:rPr lang="en-GB" sz="1800" dirty="0" smtClean="0"/>
                        <a:t>2.2</a:t>
                      </a:r>
                      <a:endParaRPr lang="en-GB" sz="1800" dirty="0"/>
                    </a:p>
                  </a:txBody>
                  <a:tcPr anchor="ctr"/>
                </a:tc>
                <a:tc>
                  <a:txBody>
                    <a:bodyPr/>
                    <a:lstStyle/>
                    <a:p>
                      <a:pPr algn="ctr"/>
                      <a:r>
                        <a:rPr lang="en-GB" sz="1800" dirty="0" smtClean="0"/>
                        <a:t>1.7</a:t>
                      </a:r>
                      <a:endParaRPr lang="en-GB" sz="1800" dirty="0"/>
                    </a:p>
                  </a:txBody>
                  <a:tcPr anchor="ctr"/>
                </a:tc>
                <a:tc>
                  <a:txBody>
                    <a:bodyPr/>
                    <a:lstStyle/>
                    <a:p>
                      <a:pPr algn="ctr"/>
                      <a:r>
                        <a:rPr lang="en-GB" sz="1800" dirty="0" smtClean="0"/>
                        <a:t>NS</a:t>
                      </a:r>
                      <a:endParaRPr lang="en-GB" sz="1800"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1878618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ITP bothers people in many ways: patient </a:t>
            </a:r>
            <a:r>
              <a:rPr lang="en-GB" dirty="0"/>
              <a:t>quotes</a:t>
            </a:r>
          </a:p>
        </p:txBody>
      </p:sp>
      <p:sp>
        <p:nvSpPr>
          <p:cNvPr id="4" name="Rounded Rectangular Callout 3"/>
          <p:cNvSpPr/>
          <p:nvPr/>
        </p:nvSpPr>
        <p:spPr>
          <a:xfrm>
            <a:off x="683568" y="1772816"/>
            <a:ext cx="3384376" cy="15841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“Fatigue is [the] number one [issue] for </a:t>
            </a:r>
            <a:r>
              <a:rPr lang="en-GB" dirty="0" smtClean="0"/>
              <a:t>me ... I </a:t>
            </a:r>
            <a:r>
              <a:rPr lang="en-GB" dirty="0"/>
              <a:t>get so tired I can't even move.”</a:t>
            </a:r>
          </a:p>
        </p:txBody>
      </p:sp>
      <p:sp>
        <p:nvSpPr>
          <p:cNvPr id="5" name="Oval Callout 4"/>
          <p:cNvSpPr/>
          <p:nvPr/>
        </p:nvSpPr>
        <p:spPr>
          <a:xfrm>
            <a:off x="4427984" y="1628800"/>
            <a:ext cx="4464496" cy="244827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“My bruising bothers me especially in the summertime when I </a:t>
            </a:r>
            <a:r>
              <a:rPr lang="en-GB" dirty="0" smtClean="0"/>
              <a:t>can’t </a:t>
            </a:r>
            <a:r>
              <a:rPr lang="en-GB" dirty="0"/>
              <a:t>[go swimming] because </a:t>
            </a:r>
            <a:r>
              <a:rPr lang="en-GB" dirty="0" smtClean="0"/>
              <a:t>I’m </a:t>
            </a:r>
            <a:r>
              <a:rPr lang="en-GB" dirty="0"/>
              <a:t>always bruising and people look at you funny.”</a:t>
            </a:r>
          </a:p>
        </p:txBody>
      </p:sp>
      <p:sp>
        <p:nvSpPr>
          <p:cNvPr id="6" name="Rounded Rectangular Callout 5"/>
          <p:cNvSpPr/>
          <p:nvPr/>
        </p:nvSpPr>
        <p:spPr>
          <a:xfrm flipH="1">
            <a:off x="683568" y="3831288"/>
            <a:ext cx="4127301" cy="15841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loved working, but the fact that I have to sleep when I'm not working makes me want to work less so that I can do something besides sleep.”</a:t>
            </a:r>
          </a:p>
        </p:txBody>
      </p:sp>
      <p:sp>
        <p:nvSpPr>
          <p:cNvPr id="7" name="Rectangular Callout 6"/>
          <p:cNvSpPr/>
          <p:nvPr/>
        </p:nvSpPr>
        <p:spPr>
          <a:xfrm>
            <a:off x="6156176" y="4377809"/>
            <a:ext cx="2736304" cy="172819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worst part about it is the emotional strain that was put on everyone around me.”</a:t>
            </a:r>
          </a:p>
        </p:txBody>
      </p:sp>
      <p:sp>
        <p:nvSpPr>
          <p:cNvPr id="8" name="Text Box 7"/>
          <p:cNvSpPr txBox="1">
            <a:spLocks noChangeArrowheads="1"/>
          </p:cNvSpPr>
          <p:nvPr/>
        </p:nvSpPr>
        <p:spPr bwMode="auto">
          <a:xfrm>
            <a:off x="111124" y="6580515"/>
            <a:ext cx="8297863" cy="261610"/>
          </a:xfrm>
          <a:prstGeom prst="rect">
            <a:avLst/>
          </a:prstGeom>
          <a:noFill/>
          <a:ln w="9525">
            <a:noFill/>
            <a:miter lim="800000"/>
            <a:headEnd/>
            <a:tailEnd/>
          </a:ln>
        </p:spPr>
        <p:txBody>
          <a:bodyPr anchor="b">
            <a:spAutoFit/>
          </a:bodyPr>
          <a:lstStyle/>
          <a:p>
            <a:pPr marL="0" lvl="8">
              <a:defRPr/>
            </a:pPr>
            <a:r>
              <a:rPr lang="en-US" sz="1100" dirty="0" smtClean="0">
                <a:latin typeface="+mj-lt"/>
                <a:cs typeface="Arial" charset="0"/>
              </a:rPr>
              <a:t>Mathias </a:t>
            </a:r>
            <a:r>
              <a:rPr lang="en-US" sz="1100" dirty="0">
                <a:latin typeface="+mj-lt"/>
                <a:cs typeface="Arial" charset="0"/>
              </a:rPr>
              <a:t>S,</a:t>
            </a:r>
            <a:r>
              <a:rPr lang="en-US" sz="1100" i="1" dirty="0">
                <a:latin typeface="+mj-lt"/>
                <a:cs typeface="Arial" charset="0"/>
              </a:rPr>
              <a:t> et </a:t>
            </a:r>
            <a:r>
              <a:rPr lang="en-US" sz="1100" i="1" dirty="0" smtClean="0">
                <a:latin typeface="+mj-lt"/>
                <a:cs typeface="Arial" charset="0"/>
              </a:rPr>
              <a:t>al. </a:t>
            </a:r>
            <a:r>
              <a:rPr lang="en-US" sz="1100" i="1" dirty="0">
                <a:latin typeface="+mj-lt"/>
                <a:cs typeface="Arial" charset="0"/>
              </a:rPr>
              <a:t>Health </a:t>
            </a:r>
            <a:r>
              <a:rPr lang="en-US" sz="1100" i="1" dirty="0" smtClean="0">
                <a:latin typeface="+mj-lt"/>
                <a:cs typeface="Arial" charset="0"/>
              </a:rPr>
              <a:t>Qual Life </a:t>
            </a:r>
            <a:r>
              <a:rPr lang="en-US" sz="1100" i="1" dirty="0">
                <a:latin typeface="+mj-lt"/>
                <a:cs typeface="Arial" charset="0"/>
              </a:rPr>
              <a:t>Outcomes</a:t>
            </a:r>
            <a:r>
              <a:rPr lang="en-US" sz="1100" dirty="0">
                <a:latin typeface="+mj-lt"/>
                <a:cs typeface="Arial" charset="0"/>
              </a:rPr>
              <a:t> 2008; </a:t>
            </a:r>
            <a:r>
              <a:rPr lang="en-US" sz="1100" b="1" dirty="0">
                <a:latin typeface="+mj-lt"/>
                <a:cs typeface="Arial" charset="0"/>
              </a:rPr>
              <a:t>6</a:t>
            </a:r>
            <a:r>
              <a:rPr lang="en-US" sz="1100" dirty="0">
                <a:latin typeface="+mj-lt"/>
                <a:cs typeface="Arial" charset="0"/>
              </a:rPr>
              <a:t>: 13</a:t>
            </a:r>
          </a:p>
        </p:txBody>
      </p:sp>
      <p:sp>
        <p:nvSpPr>
          <p:cNvPr id="9" name="TextBox 8"/>
          <p:cNvSpPr txBox="1"/>
          <p:nvPr/>
        </p:nvSpPr>
        <p:spPr>
          <a:xfrm>
            <a:off x="455613" y="1156682"/>
            <a:ext cx="3612331" cy="400110"/>
          </a:xfrm>
          <a:prstGeom prst="rect">
            <a:avLst/>
          </a:prstGeom>
          <a:noFill/>
        </p:spPr>
        <p:txBody>
          <a:bodyPr wrap="square" rtlCol="0">
            <a:spAutoFit/>
          </a:bodyPr>
          <a:lstStyle/>
          <a:p>
            <a:r>
              <a:rPr lang="en-GB" sz="2000" b="1" dirty="0" smtClean="0"/>
              <a:t>Fatigue/tiredness:</a:t>
            </a:r>
            <a:endParaRPr lang="en-GB" sz="2000" b="1" dirty="0"/>
          </a:p>
        </p:txBody>
      </p:sp>
      <p:sp>
        <p:nvSpPr>
          <p:cNvPr id="10" name="TextBox 9"/>
          <p:cNvSpPr txBox="1"/>
          <p:nvPr/>
        </p:nvSpPr>
        <p:spPr>
          <a:xfrm>
            <a:off x="4764013" y="1156682"/>
            <a:ext cx="3612331" cy="400110"/>
          </a:xfrm>
          <a:prstGeom prst="rect">
            <a:avLst/>
          </a:prstGeom>
          <a:noFill/>
        </p:spPr>
        <p:txBody>
          <a:bodyPr wrap="square" rtlCol="0">
            <a:spAutoFit/>
          </a:bodyPr>
          <a:lstStyle/>
          <a:p>
            <a:r>
              <a:rPr lang="en-GB" sz="2000" b="1" dirty="0" smtClean="0"/>
              <a:t>Anxiety and emotional stress:</a:t>
            </a:r>
            <a:endParaRPr lang="en-GB" sz="2000" b="1" dirty="0"/>
          </a:p>
        </p:txBody>
      </p:sp>
    </p:spTree>
    <p:extLst>
      <p:ext uri="{BB962C8B-B14F-4D97-AF65-F5344CB8AC3E}">
        <p14:creationId xmlns:p14="http://schemas.microsoft.com/office/powerpoint/2010/main" val="3300871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p:txBody>
          <a:bodyPr/>
          <a:lstStyle/>
          <a:p>
            <a:endParaRPr lang="en-GB" dirty="0" smtClean="0"/>
          </a:p>
        </p:txBody>
      </p:sp>
      <p:sp>
        <p:nvSpPr>
          <p:cNvPr id="4" name="Subtitle 3"/>
          <p:cNvSpPr>
            <a:spLocks noGrp="1"/>
          </p:cNvSpPr>
          <p:nvPr>
            <p:ph type="subTitle" idx="1"/>
          </p:nvPr>
        </p:nvSpPr>
        <p:spPr/>
        <p:txBody>
          <a:bodyPr/>
          <a:lstStyle/>
          <a:p>
            <a:pPr>
              <a:defRPr/>
            </a:pPr>
            <a:r>
              <a:rPr lang="en-GB" b="1" dirty="0" smtClean="0">
                <a:solidFill>
                  <a:schemeClr val="tx1"/>
                </a:solidFill>
              </a:rPr>
              <a:t>ITP TREATMENT OVERVIEW</a:t>
            </a:r>
          </a:p>
          <a:p>
            <a:pPr>
              <a:defRPr/>
            </a:pPr>
            <a:endParaRPr lang="en-GB" dirty="0"/>
          </a:p>
        </p:txBody>
      </p:sp>
    </p:spTree>
    <p:extLst>
      <p:ext uri="{BB962C8B-B14F-4D97-AF65-F5344CB8AC3E}">
        <p14:creationId xmlns:p14="http://schemas.microsoft.com/office/powerpoint/2010/main" val="2104599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95325" y="2835275"/>
            <a:ext cx="7772400" cy="1470025"/>
          </a:xfrm>
        </p:spPr>
        <p:txBody>
          <a:bodyPr/>
          <a:lstStyle/>
          <a:p>
            <a:pPr>
              <a:defRPr/>
            </a:pPr>
            <a:r>
              <a:rPr lang="en-GB" dirty="0"/>
              <a:t>DEFINITION AND </a:t>
            </a:r>
            <a:r>
              <a:rPr lang="en-GB" dirty="0" smtClean="0"/>
              <a:t>EPIDEMIOLOGY</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GB" sz="3600" b="1" dirty="0">
                <a:solidFill>
                  <a:schemeClr val="tx1">
                    <a:lumMod val="95000"/>
                    <a:lumOff val="5000"/>
                  </a:schemeClr>
                </a:solidFill>
              </a:rPr>
              <a:t>Treatment guidelines and management decisions</a:t>
            </a:r>
          </a:p>
        </p:txBody>
      </p:sp>
    </p:spTree>
    <p:extLst>
      <p:ext uri="{BB962C8B-B14F-4D97-AF65-F5344CB8AC3E}">
        <p14:creationId xmlns:p14="http://schemas.microsoft.com/office/powerpoint/2010/main" val="514702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dirty="0" smtClean="0"/>
              <a:t>Treatment for ITP</a:t>
            </a:r>
          </a:p>
        </p:txBody>
      </p:sp>
      <p:sp>
        <p:nvSpPr>
          <p:cNvPr id="7171" name="Content Placeholder 2"/>
          <p:cNvSpPr>
            <a:spLocks noGrp="1"/>
          </p:cNvSpPr>
          <p:nvPr>
            <p:ph idx="1"/>
          </p:nvPr>
        </p:nvSpPr>
        <p:spPr/>
        <p:txBody>
          <a:bodyPr/>
          <a:lstStyle/>
          <a:p>
            <a:pPr eaLnBrk="1" hangingPunct="1">
              <a:spcBef>
                <a:spcPts val="0"/>
              </a:spcBef>
              <a:spcAft>
                <a:spcPts val="1800"/>
              </a:spcAft>
            </a:pPr>
            <a:r>
              <a:rPr lang="en-GB" sz="2000" dirty="0" smtClean="0"/>
              <a:t>ITP is heterogeneous in its severity and clinical course, with an unpredictable response to therapy</a:t>
            </a:r>
            <a:r>
              <a:rPr lang="en-GB" sz="2000" baseline="30000" dirty="0" smtClean="0"/>
              <a:t>1</a:t>
            </a:r>
            <a:r>
              <a:rPr lang="en-GB" sz="2000" dirty="0" smtClean="0"/>
              <a:t> </a:t>
            </a:r>
          </a:p>
          <a:p>
            <a:pPr marL="363538" indent="-363538" eaLnBrk="1" hangingPunct="1">
              <a:spcBef>
                <a:spcPts val="0"/>
              </a:spcBef>
              <a:spcAft>
                <a:spcPts val="1800"/>
              </a:spcAft>
            </a:pPr>
            <a:r>
              <a:rPr lang="en-GB" sz="2000" dirty="0" smtClean="0"/>
              <a:t>Evidence-based treatment guidelines and consensus reports relating to ITP management have been published:</a:t>
            </a:r>
          </a:p>
          <a:p>
            <a:pPr lvl="1" eaLnBrk="1" hangingPunct="1">
              <a:spcBef>
                <a:spcPts val="0"/>
              </a:spcBef>
              <a:spcAft>
                <a:spcPts val="1800"/>
              </a:spcAft>
            </a:pPr>
            <a:r>
              <a:rPr lang="en-GB" sz="1800" dirty="0" smtClean="0"/>
              <a:t>ASH guidelines (2011)</a:t>
            </a:r>
            <a:r>
              <a:rPr lang="en-GB" sz="1800" baseline="30000" dirty="0" smtClean="0"/>
              <a:t>2</a:t>
            </a:r>
          </a:p>
          <a:p>
            <a:pPr lvl="1" eaLnBrk="1" hangingPunct="1">
              <a:spcBef>
                <a:spcPts val="0"/>
              </a:spcBef>
              <a:spcAft>
                <a:spcPts val="1800"/>
              </a:spcAft>
            </a:pPr>
            <a:r>
              <a:rPr lang="en-GB" sz="1800" dirty="0" smtClean="0"/>
              <a:t>International Consensus Report (2010)</a:t>
            </a:r>
            <a:r>
              <a:rPr lang="en-GB" sz="1800" baseline="30000" dirty="0" smtClean="0"/>
              <a:t>3</a:t>
            </a:r>
          </a:p>
          <a:p>
            <a:pPr marL="363538" lvl="1" indent="-363538" algn="just" eaLnBrk="1" hangingPunct="1">
              <a:spcBef>
                <a:spcPts val="0"/>
              </a:spcBef>
              <a:spcAft>
                <a:spcPts val="1800"/>
              </a:spcAft>
              <a:buFont typeface="Arial" panose="020B0604020202020204" pitchFamily="34" charset="0"/>
              <a:buChar char="•"/>
            </a:pPr>
            <a:r>
              <a:rPr lang="en-US" sz="2000" dirty="0"/>
              <a:t>In 2015, ASH convened an expert panel to revise the 2011 guidelines. Systematic evidence review and methodological support for these guidelines is provided by the University of Oklahoma Health Sciences Center. Publication of the revised guidelines is expected in 2019.</a:t>
            </a:r>
            <a:endParaRPr lang="en-GB" sz="2000" b="1" baseline="30000" dirty="0" smtClean="0"/>
          </a:p>
        </p:txBody>
      </p:sp>
      <p:sp>
        <p:nvSpPr>
          <p:cNvPr id="6148" name="Text Box 7"/>
          <p:cNvSpPr txBox="1">
            <a:spLocks noChangeArrowheads="1"/>
          </p:cNvSpPr>
          <p:nvPr/>
        </p:nvSpPr>
        <p:spPr bwMode="auto">
          <a:xfrm>
            <a:off x="111600" y="6243436"/>
            <a:ext cx="8708872" cy="600164"/>
          </a:xfrm>
          <a:prstGeom prst="rect">
            <a:avLst/>
          </a:prstGeom>
          <a:noFill/>
          <a:ln>
            <a:noFill/>
          </a:ln>
          <a:extLst/>
        </p:spPr>
        <p:txBody>
          <a:bodyPr wrap="square" anchor="b">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GB" sz="1100" dirty="0" smtClean="0">
                <a:latin typeface="+mn-lt"/>
              </a:rPr>
              <a:t>ASH, American Society of Hematology</a:t>
            </a:r>
            <a:br>
              <a:rPr lang="en-GB" sz="1100" dirty="0" smtClean="0">
                <a:latin typeface="+mn-lt"/>
              </a:rPr>
            </a:br>
            <a:r>
              <a:rPr lang="en-GB" sz="1100" dirty="0" smtClean="0">
                <a:latin typeface="+mn-lt"/>
              </a:rPr>
              <a:t>1. Stasi R, Provan D.</a:t>
            </a:r>
            <a:r>
              <a:rPr lang="en-GB" sz="1100" i="1" dirty="0" smtClean="0">
                <a:latin typeface="+mn-lt"/>
              </a:rPr>
              <a:t> Mayo Clin Proc</a:t>
            </a:r>
            <a:r>
              <a:rPr lang="en-GB" sz="1100" dirty="0" smtClean="0">
                <a:latin typeface="+mn-lt"/>
              </a:rPr>
              <a:t> 2004; </a:t>
            </a:r>
            <a:r>
              <a:rPr lang="en-GB" sz="1100" b="1" dirty="0" smtClean="0">
                <a:latin typeface="+mn-lt"/>
              </a:rPr>
              <a:t>79</a:t>
            </a:r>
            <a:r>
              <a:rPr lang="en-GB" sz="1100" dirty="0" smtClean="0">
                <a:latin typeface="+mn-lt"/>
              </a:rPr>
              <a:t>: 504–22; 2. Neunert C, </a:t>
            </a:r>
            <a:r>
              <a:rPr lang="en-GB" sz="1100" i="1" dirty="0" smtClean="0">
                <a:latin typeface="+mn-lt"/>
              </a:rPr>
              <a:t>et al. Blood </a:t>
            </a:r>
            <a:r>
              <a:rPr lang="en-GB" sz="1100" dirty="0" smtClean="0">
                <a:latin typeface="+mn-lt"/>
              </a:rPr>
              <a:t>2011; </a:t>
            </a:r>
            <a:r>
              <a:rPr lang="en-GB" sz="1100" b="1" dirty="0" smtClean="0">
                <a:latin typeface="+mn-lt"/>
              </a:rPr>
              <a:t>117</a:t>
            </a:r>
            <a:r>
              <a:rPr lang="en-GB" sz="1100" dirty="0" smtClean="0">
                <a:latin typeface="+mn-lt"/>
              </a:rPr>
              <a:t>: 4190–207;</a:t>
            </a:r>
            <a:r>
              <a:rPr lang="en-GB" sz="1100" dirty="0" smtClean="0">
                <a:latin typeface="+mn-lt"/>
                <a:ea typeface="ＭＳ Ｐゴシック" pitchFamily="34" charset="-128"/>
              </a:rPr>
              <a:t> </a:t>
            </a:r>
            <a:br>
              <a:rPr lang="en-GB" sz="1100" dirty="0" smtClean="0">
                <a:latin typeface="+mn-lt"/>
                <a:ea typeface="ＭＳ Ｐゴシック" pitchFamily="34" charset="-128"/>
              </a:rPr>
            </a:br>
            <a:r>
              <a:rPr lang="en-GB" sz="1100" dirty="0" smtClean="0">
                <a:latin typeface="+mn-lt"/>
                <a:ea typeface="ＭＳ Ｐゴシック" pitchFamily="34" charset="-128"/>
              </a:rPr>
              <a:t>3</a:t>
            </a:r>
            <a:r>
              <a:rPr lang="en-GB" sz="1100" dirty="0" smtClean="0">
                <a:latin typeface="+mn-lt"/>
              </a:rPr>
              <a:t>. Provan D, </a:t>
            </a:r>
            <a:r>
              <a:rPr lang="en-GB" sz="1100" i="1" dirty="0" smtClean="0">
                <a:latin typeface="+mn-lt"/>
              </a:rPr>
              <a:t>et al. Blood </a:t>
            </a:r>
            <a:r>
              <a:rPr lang="en-GB" sz="1100" dirty="0" smtClean="0">
                <a:latin typeface="+mn-lt"/>
              </a:rPr>
              <a:t>2010; </a:t>
            </a:r>
            <a:r>
              <a:rPr lang="en-GB" sz="1100" b="1" dirty="0" smtClean="0">
                <a:latin typeface="+mn-lt"/>
              </a:rPr>
              <a:t>115</a:t>
            </a:r>
            <a:r>
              <a:rPr lang="en-GB" sz="1100" dirty="0" smtClean="0">
                <a:latin typeface="+mn-lt"/>
              </a:rPr>
              <a:t>: 168</a:t>
            </a:r>
            <a:r>
              <a:rPr lang="en-GB" altLang="ja-JP" sz="1100" dirty="0" smtClean="0">
                <a:latin typeface="+mn-lt"/>
              </a:rPr>
              <a:t>–</a:t>
            </a:r>
            <a:r>
              <a:rPr lang="en-GB" sz="1100" dirty="0" smtClean="0">
                <a:latin typeface="+mn-lt"/>
              </a:rPr>
              <a:t>86</a:t>
            </a:r>
          </a:p>
        </p:txBody>
      </p:sp>
    </p:spTree>
    <p:extLst>
      <p:ext uri="{BB962C8B-B14F-4D97-AF65-F5344CB8AC3E}">
        <p14:creationId xmlns:p14="http://schemas.microsoft.com/office/powerpoint/2010/main" val="1887977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65150" y="5643694"/>
            <a:ext cx="8207375" cy="521610"/>
          </a:xfrm>
          <a:prstGeom prst="roundRect">
            <a:avLst>
              <a:gd name="adj" fmla="val 26779"/>
            </a:avLst>
          </a:prstGeom>
          <a:solidFill>
            <a:schemeClr val="accent1"/>
          </a:solidFill>
          <a:ln>
            <a:noFill/>
          </a:ln>
          <a:effectLst>
            <a:outerShdw dist="22860" dir="54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194" name="Text Box 7"/>
          <p:cNvSpPr txBox="1">
            <a:spLocks noChangeArrowheads="1"/>
          </p:cNvSpPr>
          <p:nvPr/>
        </p:nvSpPr>
        <p:spPr bwMode="auto">
          <a:xfrm>
            <a:off x="107950" y="6232436"/>
            <a:ext cx="8567738" cy="600164"/>
          </a:xfrm>
          <a:prstGeom prst="rect">
            <a:avLst/>
          </a:prstGeom>
          <a:noFill/>
          <a:ln>
            <a:noFill/>
          </a:ln>
          <a:extLst/>
        </p:spPr>
        <p:txBody>
          <a:bodyPr anchor="b">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GB" sz="1100" dirty="0" smtClean="0">
                <a:latin typeface="+mn-lt"/>
              </a:rPr>
              <a:t/>
            </a:r>
            <a:br>
              <a:rPr lang="en-GB" sz="1100" dirty="0" smtClean="0">
                <a:latin typeface="+mn-lt"/>
              </a:rPr>
            </a:br>
            <a:r>
              <a:rPr lang="en-GB" sz="1100" dirty="0" smtClean="0">
                <a:latin typeface="+mn-lt"/>
              </a:rPr>
              <a:t>1. </a:t>
            </a:r>
            <a:r>
              <a:rPr lang="de-DE" sz="1100" dirty="0" smtClean="0">
                <a:latin typeface="+mn-lt"/>
                <a:ea typeface="MS PGothic" pitchFamily="34" charset="-128"/>
                <a:cs typeface="Times New Roman" pitchFamily="18" charset="0"/>
              </a:rPr>
              <a:t>Stasi R, Provan D.</a:t>
            </a:r>
            <a:r>
              <a:rPr lang="de-DE" sz="1100" i="1" dirty="0" smtClean="0">
                <a:latin typeface="+mn-lt"/>
                <a:ea typeface="MS PGothic" pitchFamily="34" charset="-128"/>
                <a:cs typeface="Times New Roman" pitchFamily="18" charset="0"/>
              </a:rPr>
              <a:t> Mayo Clin Proc</a:t>
            </a:r>
            <a:r>
              <a:rPr lang="de-DE" sz="1100" dirty="0" smtClean="0">
                <a:latin typeface="+mn-lt"/>
                <a:ea typeface="MS PGothic" pitchFamily="34" charset="-128"/>
                <a:cs typeface="Times New Roman" pitchFamily="18" charset="0"/>
              </a:rPr>
              <a:t> 2004; </a:t>
            </a:r>
            <a:r>
              <a:rPr lang="de-DE" sz="1100" b="1" dirty="0" smtClean="0">
                <a:latin typeface="+mn-lt"/>
                <a:ea typeface="MS PGothic" pitchFamily="34" charset="-128"/>
                <a:cs typeface="Times New Roman" pitchFamily="18" charset="0"/>
              </a:rPr>
              <a:t>79</a:t>
            </a:r>
            <a:r>
              <a:rPr lang="de-DE" sz="1100" dirty="0" smtClean="0">
                <a:latin typeface="+mn-lt"/>
                <a:ea typeface="MS PGothic" pitchFamily="34" charset="-128"/>
                <a:cs typeface="Times New Roman" pitchFamily="18" charset="0"/>
              </a:rPr>
              <a:t>: 504–22; </a:t>
            </a:r>
            <a:r>
              <a:rPr lang="en-GB" sz="1100" dirty="0" smtClean="0">
                <a:latin typeface="+mn-lt"/>
              </a:rPr>
              <a:t>2. Provan D, </a:t>
            </a:r>
            <a:r>
              <a:rPr lang="en-GB" sz="1100" i="1" dirty="0" smtClean="0">
                <a:latin typeface="+mn-lt"/>
              </a:rPr>
              <a:t>et al. Blood </a:t>
            </a:r>
            <a:r>
              <a:rPr lang="en-GB" sz="1100" dirty="0" smtClean="0">
                <a:latin typeface="+mn-lt"/>
              </a:rPr>
              <a:t>2010; </a:t>
            </a:r>
            <a:r>
              <a:rPr lang="en-GB" sz="1100" b="1" dirty="0" smtClean="0">
                <a:latin typeface="+mn-lt"/>
              </a:rPr>
              <a:t>115</a:t>
            </a:r>
            <a:r>
              <a:rPr lang="en-GB" sz="1100" dirty="0" smtClean="0">
                <a:latin typeface="+mn-lt"/>
              </a:rPr>
              <a:t>: 168</a:t>
            </a:r>
            <a:r>
              <a:rPr lang="en-GB" altLang="ja-JP" sz="1100" dirty="0" smtClean="0">
                <a:latin typeface="+mn-lt"/>
              </a:rPr>
              <a:t>–</a:t>
            </a:r>
            <a:r>
              <a:rPr lang="en-GB" sz="1100" dirty="0" smtClean="0">
                <a:latin typeface="+mn-lt"/>
              </a:rPr>
              <a:t>86; </a:t>
            </a:r>
            <a:br>
              <a:rPr lang="en-GB" sz="1100" dirty="0" smtClean="0">
                <a:latin typeface="+mn-lt"/>
              </a:rPr>
            </a:br>
            <a:r>
              <a:rPr lang="en-GB" sz="1100" dirty="0" smtClean="0">
                <a:latin typeface="+mn-lt"/>
              </a:rPr>
              <a:t>3</a:t>
            </a:r>
            <a:r>
              <a:rPr lang="de-DE" sz="1100" dirty="0" smtClean="0">
                <a:latin typeface="+mn-lt"/>
                <a:ea typeface="MS PGothic" pitchFamily="34" charset="-128"/>
              </a:rPr>
              <a:t>. </a:t>
            </a:r>
            <a:r>
              <a:rPr lang="de-DE" sz="1100" dirty="0">
                <a:latin typeface="+mn-lt"/>
                <a:ea typeface="MS PGothic" pitchFamily="34" charset="-128"/>
                <a:cs typeface="Times New Roman" pitchFamily="18" charset="0"/>
              </a:rPr>
              <a:t>Matzdorff A, </a:t>
            </a:r>
            <a:r>
              <a:rPr lang="de-DE" sz="1100" i="1" dirty="0">
                <a:latin typeface="+mn-lt"/>
                <a:ea typeface="MS PGothic" pitchFamily="34" charset="-128"/>
                <a:cs typeface="Times New Roman" pitchFamily="18" charset="0"/>
              </a:rPr>
              <a:t>et al. Semin Hematol </a:t>
            </a:r>
            <a:r>
              <a:rPr lang="de-DE" sz="1100" dirty="0">
                <a:latin typeface="+mn-lt"/>
                <a:ea typeface="MS PGothic" pitchFamily="34" charset="-128"/>
                <a:cs typeface="Times New Roman" pitchFamily="18" charset="0"/>
              </a:rPr>
              <a:t>2013</a:t>
            </a:r>
            <a:r>
              <a:rPr lang="de-DE" sz="1100" dirty="0" smtClean="0">
                <a:latin typeface="+mn-lt"/>
                <a:ea typeface="MS PGothic" pitchFamily="34" charset="-128"/>
                <a:cs typeface="Times New Roman" pitchFamily="18" charset="0"/>
              </a:rPr>
              <a:t>; </a:t>
            </a:r>
            <a:r>
              <a:rPr lang="de-DE" sz="1100" b="1" dirty="0" smtClean="0">
                <a:latin typeface="+mn-lt"/>
                <a:ea typeface="MS PGothic" pitchFamily="34" charset="-128"/>
                <a:cs typeface="Times New Roman" pitchFamily="18" charset="0"/>
              </a:rPr>
              <a:t>50</a:t>
            </a:r>
            <a:r>
              <a:rPr lang="de-DE" sz="1100" dirty="0" smtClean="0">
                <a:latin typeface="+mn-lt"/>
                <a:ea typeface="MS PGothic" pitchFamily="34" charset="-128"/>
                <a:cs typeface="Times New Roman" pitchFamily="18" charset="0"/>
              </a:rPr>
              <a:t>: S12–7</a:t>
            </a:r>
            <a:endParaRPr lang="en-GB" sz="1100" dirty="0" smtClean="0">
              <a:latin typeface="+mn-lt"/>
            </a:endParaRPr>
          </a:p>
        </p:txBody>
      </p:sp>
      <p:sp>
        <p:nvSpPr>
          <p:cNvPr id="9219" name="Title 1"/>
          <p:cNvSpPr>
            <a:spLocks noGrp="1"/>
          </p:cNvSpPr>
          <p:nvPr>
            <p:ph type="title"/>
          </p:nvPr>
        </p:nvSpPr>
        <p:spPr/>
        <p:txBody>
          <a:bodyPr/>
          <a:lstStyle/>
          <a:p>
            <a:r>
              <a:rPr lang="en-GB" dirty="0" smtClean="0"/>
              <a:t>The decision to treat ITP</a:t>
            </a:r>
            <a:r>
              <a:rPr lang="en-GB" baseline="30000" dirty="0" smtClean="0"/>
              <a:t>1,2</a:t>
            </a:r>
          </a:p>
        </p:txBody>
      </p:sp>
      <p:sp>
        <p:nvSpPr>
          <p:cNvPr id="9220" name="Content Placeholder 2"/>
          <p:cNvSpPr>
            <a:spLocks noGrp="1"/>
          </p:cNvSpPr>
          <p:nvPr>
            <p:ph idx="1"/>
          </p:nvPr>
        </p:nvSpPr>
        <p:spPr>
          <a:xfrm>
            <a:off x="457200" y="1279525"/>
            <a:ext cx="8401050" cy="4525963"/>
          </a:xfrm>
        </p:spPr>
        <p:txBody>
          <a:bodyPr/>
          <a:lstStyle/>
          <a:p>
            <a:pPr marL="0" lvl="1" indent="0">
              <a:spcBef>
                <a:spcPts val="200"/>
              </a:spcBef>
              <a:spcAft>
                <a:spcPts val="200"/>
              </a:spcAft>
              <a:buFont typeface="Arial" charset="0"/>
              <a:buNone/>
            </a:pPr>
            <a:r>
              <a:rPr lang="en-GB" b="1" dirty="0" smtClean="0">
                <a:solidFill>
                  <a:srgbClr val="C00000"/>
                </a:solidFill>
              </a:rPr>
              <a:t>P</a:t>
            </a:r>
            <a:r>
              <a:rPr lang="en-GB" dirty="0" smtClean="0"/>
              <a:t>resence of active bleeding</a:t>
            </a:r>
          </a:p>
          <a:p>
            <a:pPr marL="0" lvl="1" indent="0">
              <a:spcBef>
                <a:spcPts val="200"/>
              </a:spcBef>
              <a:spcAft>
                <a:spcPts val="200"/>
              </a:spcAft>
              <a:buFont typeface="Arial" charset="0"/>
              <a:buNone/>
            </a:pPr>
            <a:r>
              <a:rPr lang="en-GB" b="1" dirty="0" smtClean="0">
                <a:solidFill>
                  <a:srgbClr val="C00000"/>
                </a:solidFill>
              </a:rPr>
              <a:t>P</a:t>
            </a:r>
            <a:r>
              <a:rPr lang="en-GB" dirty="0" smtClean="0"/>
              <a:t>latelet count</a:t>
            </a:r>
          </a:p>
          <a:p>
            <a:pPr marL="0" lvl="1" indent="0">
              <a:spcBef>
                <a:spcPts val="200"/>
              </a:spcBef>
              <a:spcAft>
                <a:spcPts val="200"/>
              </a:spcAft>
              <a:buFont typeface="Arial" charset="0"/>
              <a:buNone/>
            </a:pPr>
            <a:r>
              <a:rPr lang="en-GB" b="1" dirty="0" smtClean="0">
                <a:solidFill>
                  <a:srgbClr val="C00000"/>
                </a:solidFill>
              </a:rPr>
              <a:t>P</a:t>
            </a:r>
            <a:r>
              <a:rPr lang="en-GB" dirty="0" smtClean="0"/>
              <a:t>atient age </a:t>
            </a:r>
          </a:p>
          <a:p>
            <a:pPr marL="0" lvl="1" indent="0">
              <a:spcBef>
                <a:spcPts val="200"/>
              </a:spcBef>
              <a:spcAft>
                <a:spcPts val="200"/>
              </a:spcAft>
              <a:buFont typeface="Arial" charset="0"/>
              <a:buNone/>
            </a:pPr>
            <a:r>
              <a:rPr lang="en-GB" b="1" dirty="0" smtClean="0">
                <a:solidFill>
                  <a:srgbClr val="C00000"/>
                </a:solidFill>
              </a:rPr>
              <a:t>P</a:t>
            </a:r>
            <a:r>
              <a:rPr lang="en-GB" dirty="0" smtClean="0"/>
              <a:t>atient lifestyle – related to risk of bleeding</a:t>
            </a:r>
          </a:p>
          <a:p>
            <a:pPr marL="0" lvl="1" indent="0">
              <a:spcBef>
                <a:spcPts val="200"/>
              </a:spcBef>
              <a:spcAft>
                <a:spcPts val="200"/>
              </a:spcAft>
              <a:buFont typeface="Arial" charset="0"/>
              <a:buNone/>
              <a:tabLst>
                <a:tab pos="542925" algn="l"/>
              </a:tabLst>
            </a:pPr>
            <a:r>
              <a:rPr lang="en-GB" b="1" dirty="0" smtClean="0">
                <a:solidFill>
                  <a:srgbClr val="C00000"/>
                </a:solidFill>
              </a:rPr>
              <a:t>P</a:t>
            </a:r>
            <a:r>
              <a:rPr lang="en-GB" dirty="0" smtClean="0"/>
              <a:t>resence of additional risk factors for bleeding</a:t>
            </a:r>
            <a:br>
              <a:rPr lang="en-GB" dirty="0" smtClean="0"/>
            </a:br>
            <a:r>
              <a:rPr lang="en-GB" dirty="0" smtClean="0"/>
              <a:t>	(e.g. uraemia, chronic liver diseases) </a:t>
            </a:r>
          </a:p>
          <a:p>
            <a:pPr marL="0" lvl="1" indent="0">
              <a:spcBef>
                <a:spcPts val="200"/>
              </a:spcBef>
              <a:spcAft>
                <a:spcPts val="200"/>
              </a:spcAft>
              <a:buFont typeface="Arial" charset="0"/>
              <a:buNone/>
            </a:pPr>
            <a:r>
              <a:rPr lang="en-GB" b="1" dirty="0" smtClean="0">
                <a:solidFill>
                  <a:srgbClr val="C00000"/>
                </a:solidFill>
              </a:rPr>
              <a:t>P</a:t>
            </a:r>
            <a:r>
              <a:rPr lang="en-GB" dirty="0" smtClean="0"/>
              <a:t>redictable adverse effects of the offered treatment</a:t>
            </a:r>
          </a:p>
          <a:p>
            <a:pPr marL="0" lvl="1" indent="0">
              <a:spcBef>
                <a:spcPts val="200"/>
              </a:spcBef>
              <a:spcAft>
                <a:spcPts val="200"/>
              </a:spcAft>
              <a:buFont typeface="Arial" charset="0"/>
              <a:buNone/>
            </a:pPr>
            <a:r>
              <a:rPr lang="en-GB" b="1" dirty="0" smtClean="0">
                <a:solidFill>
                  <a:srgbClr val="C00000"/>
                </a:solidFill>
              </a:rPr>
              <a:t>P</a:t>
            </a:r>
            <a:r>
              <a:rPr lang="en-GB" dirty="0" smtClean="0"/>
              <a:t>atient preferences</a:t>
            </a:r>
          </a:p>
        </p:txBody>
      </p:sp>
      <p:sp>
        <p:nvSpPr>
          <p:cNvPr id="8200" name="Rectangle 4"/>
          <p:cNvSpPr>
            <a:spLocks noChangeArrowheads="1"/>
          </p:cNvSpPr>
          <p:nvPr/>
        </p:nvSpPr>
        <p:spPr bwMode="auto">
          <a:xfrm>
            <a:off x="479425" y="5689393"/>
            <a:ext cx="8378825" cy="430212"/>
          </a:xfrm>
          <a:prstGeom prst="rect">
            <a:avLst/>
          </a:prstGeom>
          <a:noFill/>
          <a:ln>
            <a:noFill/>
          </a:ln>
          <a:extLst/>
        </p:spPr>
        <p:txBody>
          <a:bodyPr>
            <a:spAutoFit/>
          </a:bodyPr>
          <a:lstStyle/>
          <a:p>
            <a:pPr algn="ctr">
              <a:spcBef>
                <a:spcPts val="600"/>
              </a:spcBef>
              <a:defRPr/>
            </a:pPr>
            <a:r>
              <a:rPr lang="en-US" sz="2200" dirty="0">
                <a:solidFill>
                  <a:schemeClr val="bg1"/>
                </a:solidFill>
                <a:latin typeface="+mn-lt"/>
              </a:rPr>
              <a:t>Treatment should always be tailored to the individual </a:t>
            </a:r>
            <a:r>
              <a:rPr lang="en-US" sz="2200" dirty="0" smtClean="0">
                <a:solidFill>
                  <a:schemeClr val="bg1"/>
                </a:solidFill>
                <a:latin typeface="+mn-lt"/>
              </a:rPr>
              <a:t>patient</a:t>
            </a:r>
            <a:r>
              <a:rPr lang="en-US" sz="2200" baseline="30000" dirty="0" smtClean="0">
                <a:solidFill>
                  <a:schemeClr val="bg1"/>
                </a:solidFill>
                <a:latin typeface="+mn-lt"/>
              </a:rPr>
              <a:t>1,3</a:t>
            </a:r>
            <a:endParaRPr lang="en-US" sz="2200" baseline="30000" dirty="0">
              <a:solidFill>
                <a:schemeClr val="bg1"/>
              </a:solidFill>
              <a:latin typeface="+mn-lt"/>
            </a:endParaRPr>
          </a:p>
        </p:txBody>
      </p:sp>
    </p:spTree>
    <p:extLst>
      <p:ext uri="{BB962C8B-B14F-4D97-AF65-F5344CB8AC3E}">
        <p14:creationId xmlns:p14="http://schemas.microsoft.com/office/powerpoint/2010/main" val="38259962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432593" y="1195114"/>
            <a:ext cx="8207375" cy="952501"/>
          </a:xfrm>
          <a:prstGeom prst="roundRect">
            <a:avLst>
              <a:gd name="adj" fmla="val 26779"/>
            </a:avLst>
          </a:prstGeom>
          <a:solidFill>
            <a:schemeClr val="accent1"/>
          </a:solidFill>
          <a:ln>
            <a:noFill/>
          </a:ln>
          <a:effectLst>
            <a:outerShdw dist="22860" dir="5400000" algn="ctr" rotWithShape="0">
              <a:srgbClr val="000000">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485" name="TextBox 5"/>
          <p:cNvSpPr txBox="1">
            <a:spLocks noChangeArrowheads="1"/>
          </p:cNvSpPr>
          <p:nvPr/>
        </p:nvSpPr>
        <p:spPr bwMode="auto">
          <a:xfrm>
            <a:off x="504030" y="1179577"/>
            <a:ext cx="8135938" cy="1015663"/>
          </a:xfrm>
          <a:prstGeom prst="rect">
            <a:avLst/>
          </a:prstGeom>
          <a:noFill/>
          <a:ln>
            <a:noFill/>
          </a:ln>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GB" sz="2000" dirty="0" smtClean="0">
                <a:solidFill>
                  <a:schemeClr val="bg1"/>
                </a:solidFill>
                <a:latin typeface="+mn-lt"/>
              </a:rPr>
              <a:t>The goal of treatment in chronic ITP is not well defined and depends on balancing the efficacy and adverse effects of a given treatment, </a:t>
            </a:r>
            <a:br>
              <a:rPr lang="en-GB" sz="2000" dirty="0" smtClean="0">
                <a:solidFill>
                  <a:schemeClr val="bg1"/>
                </a:solidFill>
                <a:latin typeface="+mn-lt"/>
              </a:rPr>
            </a:br>
            <a:r>
              <a:rPr lang="en-GB" sz="2000" dirty="0" smtClean="0">
                <a:solidFill>
                  <a:schemeClr val="bg1"/>
                </a:solidFill>
                <a:latin typeface="+mn-lt"/>
              </a:rPr>
              <a:t>as well as the impact on quality of life</a:t>
            </a:r>
            <a:r>
              <a:rPr lang="en-GB" sz="2000" baseline="30000" dirty="0" smtClean="0">
                <a:solidFill>
                  <a:schemeClr val="bg1"/>
                </a:solidFill>
                <a:latin typeface="+mn-lt"/>
              </a:rPr>
              <a:t>1</a:t>
            </a:r>
            <a:endParaRPr lang="en-US" sz="2000" baseline="30000" dirty="0" smtClean="0">
              <a:solidFill>
                <a:schemeClr val="bg1"/>
              </a:solidFill>
              <a:latin typeface="+mn-lt"/>
            </a:endParaRPr>
          </a:p>
        </p:txBody>
      </p:sp>
      <p:sp>
        <p:nvSpPr>
          <p:cNvPr id="21510" name="Title 1"/>
          <p:cNvSpPr>
            <a:spLocks noGrp="1"/>
          </p:cNvSpPr>
          <p:nvPr>
            <p:ph type="title"/>
          </p:nvPr>
        </p:nvSpPr>
        <p:spPr>
          <a:xfrm>
            <a:off x="455613" y="104775"/>
            <a:ext cx="6635750" cy="935038"/>
          </a:xfrm>
        </p:spPr>
        <p:txBody>
          <a:bodyPr/>
          <a:lstStyle/>
          <a:p>
            <a:r>
              <a:rPr lang="en-GB" dirty="0" smtClean="0"/>
              <a:t>Factors that contribute to ITP management decisions</a:t>
            </a:r>
          </a:p>
        </p:txBody>
      </p:sp>
      <p:sp>
        <p:nvSpPr>
          <p:cNvPr id="21511" name="Content Placeholder 2"/>
          <p:cNvSpPr>
            <a:spLocks noGrp="1"/>
          </p:cNvSpPr>
          <p:nvPr>
            <p:ph idx="4294967295"/>
          </p:nvPr>
        </p:nvSpPr>
        <p:spPr>
          <a:xfrm>
            <a:off x="457200" y="5721350"/>
            <a:ext cx="8291513" cy="693738"/>
          </a:xfrm>
        </p:spPr>
        <p:txBody>
          <a:bodyPr/>
          <a:lstStyle/>
          <a:p>
            <a:pPr marL="273050" lvl="1" indent="-273050" eaLnBrk="1" hangingPunct="1">
              <a:buFont typeface="Arial" charset="0"/>
              <a:buChar char="•"/>
            </a:pPr>
            <a:r>
              <a:rPr lang="en-US" sz="1800" dirty="0" smtClean="0"/>
              <a:t>In patients with platelet counts &gt;50 x 10</a:t>
            </a:r>
            <a:r>
              <a:rPr lang="en-US" sz="1800" baseline="30000" dirty="0" smtClean="0"/>
              <a:t>9</a:t>
            </a:r>
            <a:r>
              <a:rPr lang="en-US" sz="1800" dirty="0" smtClean="0"/>
              <a:t>/L treatment is not usually indicated unless the patient has other risk factors (e.g. bleeding or surgery)</a:t>
            </a:r>
            <a:r>
              <a:rPr lang="en-US" sz="1800" baseline="30000" dirty="0" smtClean="0"/>
              <a:t>3</a:t>
            </a:r>
          </a:p>
        </p:txBody>
      </p:sp>
      <p:sp>
        <p:nvSpPr>
          <p:cNvPr id="20488" name="Text Box 3"/>
          <p:cNvSpPr txBox="1">
            <a:spLocks noChangeArrowheads="1"/>
          </p:cNvSpPr>
          <p:nvPr/>
        </p:nvSpPr>
        <p:spPr bwMode="auto">
          <a:xfrm>
            <a:off x="111600" y="6411600"/>
            <a:ext cx="8667501" cy="430887"/>
          </a:xfrm>
          <a:prstGeom prst="rect">
            <a:avLst/>
          </a:prstGeom>
          <a:noFill/>
          <a:ln>
            <a:noFill/>
          </a:ln>
          <a:extLst/>
        </p:spPr>
        <p:txBody>
          <a:bodyPr wrap="square" anchor="b">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sz="1100" dirty="0" smtClean="0">
                <a:latin typeface="+mn-lt"/>
                <a:ea typeface="MS PGothic" pitchFamily="34" charset="-128"/>
              </a:rPr>
              <a:t>1.</a:t>
            </a:r>
            <a:r>
              <a:rPr lang="en-GB" sz="1100" dirty="0" smtClean="0">
                <a:latin typeface="+mn-lt"/>
              </a:rPr>
              <a:t> Rodeghiero F,</a:t>
            </a:r>
            <a:r>
              <a:rPr lang="en-GB" sz="1100" i="1" dirty="0" smtClean="0">
                <a:latin typeface="+mn-lt"/>
              </a:rPr>
              <a:t> et al. Blood </a:t>
            </a:r>
            <a:r>
              <a:rPr lang="en-GB" sz="1100" dirty="0" smtClean="0">
                <a:latin typeface="+mn-lt"/>
              </a:rPr>
              <a:t>2009; </a:t>
            </a:r>
            <a:r>
              <a:rPr lang="en-GB" sz="1100" b="1" dirty="0" smtClean="0">
                <a:latin typeface="+mn-lt"/>
              </a:rPr>
              <a:t>113</a:t>
            </a:r>
            <a:r>
              <a:rPr lang="en-GB" sz="1100" dirty="0" smtClean="0">
                <a:latin typeface="+mn-lt"/>
              </a:rPr>
              <a:t>: 2386–93;</a:t>
            </a:r>
            <a:r>
              <a:rPr lang="de-DE" sz="1100" dirty="0" smtClean="0">
                <a:latin typeface="+mn-lt"/>
                <a:ea typeface="MS PGothic" pitchFamily="34" charset="-128"/>
                <a:cs typeface="Times New Roman" pitchFamily="18" charset="0"/>
              </a:rPr>
              <a:t> 2. </a:t>
            </a:r>
            <a:r>
              <a:rPr lang="en-GB" sz="1100" dirty="0" smtClean="0">
                <a:latin typeface="+mn-lt"/>
              </a:rPr>
              <a:t>Neunert C, </a:t>
            </a:r>
            <a:r>
              <a:rPr lang="en-GB" sz="1100" i="1" dirty="0" smtClean="0">
                <a:latin typeface="+mn-lt"/>
              </a:rPr>
              <a:t>et al. Blood </a:t>
            </a:r>
            <a:r>
              <a:rPr lang="en-GB" sz="1100" dirty="0" smtClean="0">
                <a:latin typeface="+mn-lt"/>
              </a:rPr>
              <a:t>2011; </a:t>
            </a:r>
            <a:r>
              <a:rPr lang="en-GB" sz="1100" b="1" dirty="0" smtClean="0">
                <a:latin typeface="+mn-lt"/>
              </a:rPr>
              <a:t>117</a:t>
            </a:r>
            <a:r>
              <a:rPr lang="en-GB" sz="1100" dirty="0" smtClean="0">
                <a:latin typeface="+mn-lt"/>
              </a:rPr>
              <a:t>: 4190–207; </a:t>
            </a:r>
            <a:br>
              <a:rPr lang="en-GB" sz="1100" dirty="0" smtClean="0">
                <a:latin typeface="+mn-lt"/>
              </a:rPr>
            </a:br>
            <a:r>
              <a:rPr lang="en-GB" sz="1100" dirty="0" smtClean="0">
                <a:latin typeface="+mn-lt"/>
              </a:rPr>
              <a:t>3. Provan D, </a:t>
            </a:r>
            <a:r>
              <a:rPr lang="en-GB" sz="1100" i="1" dirty="0" smtClean="0">
                <a:latin typeface="+mn-lt"/>
              </a:rPr>
              <a:t>et al. Blood </a:t>
            </a:r>
            <a:r>
              <a:rPr lang="en-GB" sz="1100" dirty="0" smtClean="0">
                <a:latin typeface="+mn-lt"/>
              </a:rPr>
              <a:t>2010; </a:t>
            </a:r>
            <a:r>
              <a:rPr lang="en-GB" sz="1100" b="1" dirty="0" smtClean="0">
                <a:latin typeface="+mn-lt"/>
              </a:rPr>
              <a:t>115</a:t>
            </a:r>
            <a:r>
              <a:rPr lang="en-GB" sz="1100" dirty="0" smtClean="0">
                <a:latin typeface="+mn-lt"/>
              </a:rPr>
              <a:t>: 168</a:t>
            </a:r>
            <a:r>
              <a:rPr lang="en-GB" altLang="ja-JP" sz="1100" dirty="0" smtClean="0">
                <a:latin typeface="+mn-lt"/>
              </a:rPr>
              <a:t>–</a:t>
            </a:r>
            <a:r>
              <a:rPr lang="en-GB" sz="1100" dirty="0" smtClean="0">
                <a:latin typeface="+mn-lt"/>
              </a:rPr>
              <a:t>86</a:t>
            </a:r>
          </a:p>
        </p:txBody>
      </p:sp>
      <p:sp>
        <p:nvSpPr>
          <p:cNvPr id="20489" name="TextBox 6"/>
          <p:cNvSpPr txBox="1">
            <a:spLocks noChangeArrowheads="1"/>
          </p:cNvSpPr>
          <p:nvPr/>
        </p:nvSpPr>
        <p:spPr bwMode="auto">
          <a:xfrm>
            <a:off x="1187450" y="3173090"/>
            <a:ext cx="1441450" cy="615950"/>
          </a:xfrm>
          <a:prstGeom prst="rect">
            <a:avLst/>
          </a:prstGeom>
          <a:noFill/>
          <a:ln>
            <a:noFill/>
          </a:ln>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GB" sz="1700" dirty="0" smtClean="0">
                <a:latin typeface="+mn-lt"/>
              </a:rPr>
              <a:t>The extent of bleeding</a:t>
            </a:r>
          </a:p>
        </p:txBody>
      </p:sp>
      <p:sp>
        <p:nvSpPr>
          <p:cNvPr id="20490" name="TextBox 7"/>
          <p:cNvSpPr txBox="1">
            <a:spLocks noChangeArrowheads="1"/>
          </p:cNvSpPr>
          <p:nvPr/>
        </p:nvSpPr>
        <p:spPr bwMode="auto">
          <a:xfrm>
            <a:off x="4427984" y="4879975"/>
            <a:ext cx="2735262" cy="615950"/>
          </a:xfrm>
          <a:prstGeom prst="rect">
            <a:avLst/>
          </a:prstGeom>
          <a:noFill/>
          <a:ln>
            <a:noFill/>
          </a:ln>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GB" sz="1700" dirty="0" smtClean="0">
                <a:latin typeface="+mn-lt"/>
              </a:rPr>
              <a:t>Comorbidities predisposing to bleeding</a:t>
            </a:r>
          </a:p>
        </p:txBody>
      </p:sp>
      <p:sp>
        <p:nvSpPr>
          <p:cNvPr id="20491" name="TextBox 8"/>
          <p:cNvSpPr txBox="1">
            <a:spLocks noChangeArrowheads="1"/>
          </p:cNvSpPr>
          <p:nvPr/>
        </p:nvSpPr>
        <p:spPr bwMode="auto">
          <a:xfrm>
            <a:off x="611560" y="4181202"/>
            <a:ext cx="2165350" cy="615950"/>
          </a:xfrm>
          <a:prstGeom prst="rect">
            <a:avLst/>
          </a:prstGeom>
          <a:noFill/>
          <a:ln>
            <a:noFill/>
          </a:ln>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GB" sz="1700" dirty="0" smtClean="0">
                <a:latin typeface="+mn-lt"/>
              </a:rPr>
              <a:t>Complications of specific therapies</a:t>
            </a:r>
          </a:p>
        </p:txBody>
      </p:sp>
      <p:sp>
        <p:nvSpPr>
          <p:cNvPr id="20492" name="TextBox 9"/>
          <p:cNvSpPr txBox="1">
            <a:spLocks noChangeArrowheads="1"/>
          </p:cNvSpPr>
          <p:nvPr/>
        </p:nvSpPr>
        <p:spPr bwMode="auto">
          <a:xfrm>
            <a:off x="6228184" y="4443139"/>
            <a:ext cx="2087563" cy="354013"/>
          </a:xfrm>
          <a:prstGeom prst="rect">
            <a:avLst/>
          </a:prstGeom>
          <a:noFill/>
          <a:ln>
            <a:noFill/>
          </a:ln>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GB" sz="1700" dirty="0" smtClean="0">
                <a:latin typeface="+mn-lt"/>
              </a:rPr>
              <a:t>Activity and lifestyle</a:t>
            </a:r>
          </a:p>
        </p:txBody>
      </p:sp>
      <p:sp>
        <p:nvSpPr>
          <p:cNvPr id="20493" name="TextBox 10"/>
          <p:cNvSpPr txBox="1">
            <a:spLocks noChangeArrowheads="1"/>
          </p:cNvSpPr>
          <p:nvPr/>
        </p:nvSpPr>
        <p:spPr bwMode="auto">
          <a:xfrm>
            <a:off x="4572000" y="2278063"/>
            <a:ext cx="2014537" cy="615950"/>
          </a:xfrm>
          <a:prstGeom prst="rect">
            <a:avLst/>
          </a:prstGeom>
          <a:noFill/>
          <a:ln>
            <a:noFill/>
          </a:ln>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GB" sz="1700" dirty="0" smtClean="0">
                <a:latin typeface="+mn-lt"/>
              </a:rPr>
              <a:t>Tolerance of </a:t>
            </a:r>
            <a:br>
              <a:rPr lang="en-GB" sz="1700" dirty="0" smtClean="0">
                <a:latin typeface="+mn-lt"/>
              </a:rPr>
            </a:br>
            <a:r>
              <a:rPr lang="en-GB" sz="1700" dirty="0" smtClean="0">
                <a:latin typeface="+mn-lt"/>
              </a:rPr>
              <a:t>side effects</a:t>
            </a:r>
          </a:p>
        </p:txBody>
      </p:sp>
      <p:sp>
        <p:nvSpPr>
          <p:cNvPr id="20494" name="TextBox 11"/>
          <p:cNvSpPr txBox="1">
            <a:spLocks noChangeArrowheads="1"/>
          </p:cNvSpPr>
          <p:nvPr/>
        </p:nvSpPr>
        <p:spPr bwMode="auto">
          <a:xfrm>
            <a:off x="1651000" y="4927600"/>
            <a:ext cx="2738438" cy="615950"/>
          </a:xfrm>
          <a:prstGeom prst="rect">
            <a:avLst/>
          </a:prstGeom>
          <a:noFill/>
          <a:ln>
            <a:noFill/>
          </a:ln>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GB" sz="1700" dirty="0" smtClean="0">
                <a:latin typeface="+mn-lt"/>
              </a:rPr>
              <a:t>Potential interventions that may cause bleeding</a:t>
            </a:r>
          </a:p>
        </p:txBody>
      </p:sp>
      <p:sp>
        <p:nvSpPr>
          <p:cNvPr id="20495" name="TextBox 13"/>
          <p:cNvSpPr txBox="1">
            <a:spLocks noChangeArrowheads="1"/>
          </p:cNvSpPr>
          <p:nvPr/>
        </p:nvSpPr>
        <p:spPr bwMode="auto">
          <a:xfrm>
            <a:off x="6012160" y="2957066"/>
            <a:ext cx="2016125" cy="615950"/>
          </a:xfrm>
          <a:prstGeom prst="rect">
            <a:avLst/>
          </a:prstGeom>
          <a:noFill/>
          <a:ln>
            <a:noFill/>
          </a:ln>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GB" sz="1700" dirty="0" smtClean="0">
                <a:latin typeface="+mn-lt"/>
              </a:rPr>
              <a:t>Accessibility of care</a:t>
            </a:r>
          </a:p>
        </p:txBody>
      </p:sp>
      <p:sp>
        <p:nvSpPr>
          <p:cNvPr id="20496" name="TextBox 14"/>
          <p:cNvSpPr txBox="1">
            <a:spLocks noChangeArrowheads="1"/>
          </p:cNvSpPr>
          <p:nvPr/>
        </p:nvSpPr>
        <p:spPr bwMode="auto">
          <a:xfrm>
            <a:off x="6660901" y="3645024"/>
            <a:ext cx="2087563" cy="615950"/>
          </a:xfrm>
          <a:prstGeom prst="rect">
            <a:avLst/>
          </a:prstGeom>
          <a:noFill/>
          <a:ln>
            <a:noFill/>
          </a:ln>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GB" sz="1700" dirty="0" smtClean="0">
                <a:latin typeface="+mn-lt"/>
              </a:rPr>
              <a:t>Patient expectations</a:t>
            </a:r>
          </a:p>
        </p:txBody>
      </p:sp>
      <p:sp>
        <p:nvSpPr>
          <p:cNvPr id="20497" name="TextBox 15"/>
          <p:cNvSpPr txBox="1">
            <a:spLocks noChangeArrowheads="1"/>
          </p:cNvSpPr>
          <p:nvPr/>
        </p:nvSpPr>
        <p:spPr bwMode="auto">
          <a:xfrm>
            <a:off x="1403648" y="2278063"/>
            <a:ext cx="3179465" cy="615553"/>
          </a:xfrm>
          <a:prstGeom prst="rect">
            <a:avLst/>
          </a:prstGeom>
          <a:noFill/>
          <a:ln>
            <a:noFill/>
          </a:ln>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GB" sz="1700" dirty="0" smtClean="0">
                <a:latin typeface="+mn-lt"/>
              </a:rPr>
              <a:t>Patient worry about disease and treatment burden </a:t>
            </a:r>
          </a:p>
        </p:txBody>
      </p:sp>
      <p:sp>
        <p:nvSpPr>
          <p:cNvPr id="22546" name="TextBox 16"/>
          <p:cNvSpPr txBox="1">
            <a:spLocks noChangeArrowheads="1"/>
          </p:cNvSpPr>
          <p:nvPr/>
        </p:nvSpPr>
        <p:spPr bwMode="auto">
          <a:xfrm>
            <a:off x="3131840" y="3553619"/>
            <a:ext cx="2635325" cy="707886"/>
          </a:xfrm>
          <a:prstGeom prst="rect">
            <a:avLst/>
          </a:prstGeom>
          <a:noFill/>
          <a:ln w="9525">
            <a:noFill/>
            <a:miter lim="800000"/>
            <a:headEnd/>
            <a:tailEnd/>
          </a:ln>
        </p:spPr>
        <p:txBody>
          <a:bodyPr wrap="square">
            <a:spAutoFit/>
          </a:bodyPr>
          <a:lstStyle/>
          <a:p>
            <a:pPr algn="ctr">
              <a:defRPr/>
            </a:pPr>
            <a:r>
              <a:rPr lang="en-GB" sz="2000" b="1" dirty="0">
                <a:latin typeface="+mn-lt"/>
              </a:rPr>
              <a:t>Management decision </a:t>
            </a:r>
            <a:r>
              <a:rPr lang="en-GB" sz="2000" b="1" dirty="0" smtClean="0">
                <a:latin typeface="+mn-lt"/>
              </a:rPr>
              <a:t>factors</a:t>
            </a:r>
            <a:r>
              <a:rPr lang="en-GB" sz="2000" b="1" baseline="30000" dirty="0" smtClean="0">
                <a:latin typeface="+mn-lt"/>
              </a:rPr>
              <a:t>2,3</a:t>
            </a:r>
            <a:endParaRPr lang="en-GB" sz="2000" b="1" baseline="30000" dirty="0">
              <a:latin typeface="+mn-lt"/>
            </a:endParaRPr>
          </a:p>
        </p:txBody>
      </p:sp>
      <p:cxnSp>
        <p:nvCxnSpPr>
          <p:cNvPr id="19" name="Straight Arrow Connector 18"/>
          <p:cNvCxnSpPr>
            <a:endCxn id="20489" idx="3"/>
          </p:cNvCxnSpPr>
          <p:nvPr/>
        </p:nvCxnSpPr>
        <p:spPr>
          <a:xfrm flipH="1" flipV="1">
            <a:off x="2628900" y="3481065"/>
            <a:ext cx="790575" cy="179388"/>
          </a:xfrm>
          <a:prstGeom prst="straightConnector1">
            <a:avLst/>
          </a:prstGeom>
          <a:ln w="28575">
            <a:solidFill>
              <a:schemeClr val="accent1"/>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728146" y="3952999"/>
            <a:ext cx="1220787" cy="0"/>
          </a:xfrm>
          <a:prstGeom prst="straightConnector1">
            <a:avLst/>
          </a:prstGeom>
          <a:ln w="28575">
            <a:solidFill>
              <a:schemeClr val="accent1"/>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788024" y="4293096"/>
            <a:ext cx="606425" cy="552450"/>
          </a:xfrm>
          <a:prstGeom prst="straightConnector1">
            <a:avLst/>
          </a:prstGeom>
          <a:ln w="28575">
            <a:solidFill>
              <a:schemeClr val="accent1"/>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4788024" y="2924175"/>
            <a:ext cx="360362" cy="649288"/>
          </a:xfrm>
          <a:prstGeom prst="straightConnector1">
            <a:avLst/>
          </a:prstGeom>
          <a:ln w="28575">
            <a:solidFill>
              <a:schemeClr val="accent1"/>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419475" y="2941638"/>
            <a:ext cx="576263" cy="611187"/>
          </a:xfrm>
          <a:prstGeom prst="straightConnector1">
            <a:avLst/>
          </a:prstGeom>
          <a:ln w="28575">
            <a:solidFill>
              <a:schemeClr val="accent1"/>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2603897" y="4287838"/>
            <a:ext cx="815975" cy="173037"/>
          </a:xfrm>
          <a:prstGeom prst="straightConnector1">
            <a:avLst/>
          </a:prstGeom>
          <a:ln w="28575">
            <a:solidFill>
              <a:schemeClr val="accent1"/>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3419475" y="4293096"/>
            <a:ext cx="576263" cy="601662"/>
          </a:xfrm>
          <a:prstGeom prst="straightConnector1">
            <a:avLst/>
          </a:prstGeom>
          <a:ln w="28575">
            <a:solidFill>
              <a:schemeClr val="accent1"/>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481852" y="4287838"/>
            <a:ext cx="815975" cy="173037"/>
          </a:xfrm>
          <a:prstGeom prst="straightConnector1">
            <a:avLst/>
          </a:prstGeom>
          <a:ln w="28575">
            <a:solidFill>
              <a:schemeClr val="accent1"/>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509617" y="3481065"/>
            <a:ext cx="790575" cy="179388"/>
          </a:xfrm>
          <a:prstGeom prst="straightConnector1">
            <a:avLst/>
          </a:prstGeom>
          <a:ln w="28575">
            <a:solidFill>
              <a:schemeClr val="accent1"/>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2001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04775"/>
            <a:ext cx="6893454" cy="935038"/>
          </a:xfrm>
        </p:spPr>
        <p:txBody>
          <a:bodyPr/>
          <a:lstStyle/>
          <a:p>
            <a:r>
              <a:rPr lang="en-US" dirty="0"/>
              <a:t>Guidelines on ITP </a:t>
            </a:r>
            <a:r>
              <a:rPr lang="en-US" dirty="0" smtClean="0"/>
              <a:t>management</a:t>
            </a:r>
            <a:endParaRPr lang="en-US" dirty="0"/>
          </a:p>
        </p:txBody>
      </p:sp>
      <p:sp>
        <p:nvSpPr>
          <p:cNvPr id="9" name="Content Placeholder 2"/>
          <p:cNvSpPr>
            <a:spLocks noGrp="1"/>
          </p:cNvSpPr>
          <p:nvPr>
            <p:ph idx="1"/>
          </p:nvPr>
        </p:nvSpPr>
        <p:spPr>
          <a:xfrm>
            <a:off x="359922" y="1175439"/>
            <a:ext cx="8424153" cy="1702095"/>
          </a:xfrm>
        </p:spPr>
        <p:txBody>
          <a:bodyPr>
            <a:normAutofit/>
          </a:bodyPr>
          <a:lstStyle/>
          <a:p>
            <a:r>
              <a:rPr lang="en-US" sz="2000" dirty="0"/>
              <a:t>Discrepancies in the criteria used to evaluate patient </a:t>
            </a:r>
            <a:r>
              <a:rPr lang="en-GB" sz="2000" dirty="0" smtClean="0"/>
              <a:t>characteristics</a:t>
            </a:r>
            <a:r>
              <a:rPr lang="en-US" sz="2000" dirty="0" smtClean="0"/>
              <a:t>, </a:t>
            </a:r>
            <a:r>
              <a:rPr lang="en-US" sz="2000" dirty="0"/>
              <a:t>determine responses, and report clinical outcomes posed a challenge to compare clinical trial results and apply practical guidelines to </a:t>
            </a:r>
            <a:r>
              <a:rPr lang="en-US" sz="2000" dirty="0" smtClean="0"/>
              <a:t>ITP</a:t>
            </a:r>
            <a:r>
              <a:rPr lang="en-US" sz="2000" baseline="30000" dirty="0" smtClean="0"/>
              <a:t>1</a:t>
            </a:r>
            <a:endParaRPr lang="en-US" sz="2000" baseline="30000" dirty="0"/>
          </a:p>
        </p:txBody>
      </p:sp>
      <p:graphicFrame>
        <p:nvGraphicFramePr>
          <p:cNvPr id="7" name="Content Placeholder 3"/>
          <p:cNvGraphicFramePr>
            <a:graphicFrameLocks/>
          </p:cNvGraphicFramePr>
          <p:nvPr>
            <p:extLst>
              <p:ext uri="{D42A27DB-BD31-4B8C-83A1-F6EECF244321}">
                <p14:modId xmlns:p14="http://schemas.microsoft.com/office/powerpoint/2010/main" val="2812761518"/>
              </p:ext>
            </p:extLst>
          </p:nvPr>
        </p:nvGraphicFramePr>
        <p:xfrm>
          <a:off x="271109" y="2312849"/>
          <a:ext cx="8748713" cy="2880001"/>
        </p:xfrm>
        <a:graphic>
          <a:graphicData uri="http://schemas.openxmlformats.org/drawingml/2006/table">
            <a:tbl>
              <a:tblPr firstRow="1" bandRow="1">
                <a:tableStyleId>{21E4AEA4-8DFA-4A89-87EB-49C32662AFE0}</a:tableStyleId>
              </a:tblPr>
              <a:tblGrid>
                <a:gridCol w="1511832">
                  <a:extLst>
                    <a:ext uri="{9D8B030D-6E8A-4147-A177-3AD203B41FA5}">
                      <a16:colId xmlns:a16="http://schemas.microsoft.com/office/drawing/2014/main" val="20000"/>
                    </a:ext>
                  </a:extLst>
                </a:gridCol>
                <a:gridCol w="7236881">
                  <a:extLst>
                    <a:ext uri="{9D8B030D-6E8A-4147-A177-3AD203B41FA5}">
                      <a16:colId xmlns:a16="http://schemas.microsoft.com/office/drawing/2014/main" val="20001"/>
                    </a:ext>
                  </a:extLst>
                </a:gridCol>
              </a:tblGrid>
              <a:tr h="404309">
                <a:tc>
                  <a:txBody>
                    <a:bodyPr/>
                    <a:lstStyle/>
                    <a:p>
                      <a:r>
                        <a:rPr lang="en-GB" sz="1800" dirty="0" smtClean="0">
                          <a:solidFill>
                            <a:schemeClr val="tx1">
                              <a:lumMod val="95000"/>
                              <a:lumOff val="5000"/>
                            </a:schemeClr>
                          </a:solidFill>
                        </a:rPr>
                        <a:t>Guidelines</a:t>
                      </a:r>
                      <a:endParaRPr lang="en-GB" sz="1800" dirty="0">
                        <a:solidFill>
                          <a:schemeClr val="tx1">
                            <a:lumMod val="95000"/>
                            <a:lumOff val="5000"/>
                          </a:schemeClr>
                        </a:solidFill>
                        <a:latin typeface="+mn-lt"/>
                      </a:endParaRPr>
                    </a:p>
                  </a:txBody>
                  <a:tcPr anchor="ctr"/>
                </a:tc>
                <a:tc>
                  <a:txBody>
                    <a:bodyPr/>
                    <a:lstStyle/>
                    <a:p>
                      <a:r>
                        <a:rPr lang="en-GB" sz="1800" dirty="0" smtClean="0">
                          <a:solidFill>
                            <a:schemeClr val="tx1">
                              <a:lumMod val="95000"/>
                              <a:lumOff val="5000"/>
                            </a:schemeClr>
                          </a:solidFill>
                        </a:rPr>
                        <a:t>Description</a:t>
                      </a:r>
                      <a:endParaRPr lang="en-GB" sz="1800" dirty="0">
                        <a:solidFill>
                          <a:schemeClr val="tx1">
                            <a:lumMod val="95000"/>
                            <a:lumOff val="5000"/>
                          </a:schemeClr>
                        </a:solidFill>
                        <a:latin typeface="+mn-lt"/>
                      </a:endParaRPr>
                    </a:p>
                  </a:txBody>
                  <a:tcPr anchor="ctr"/>
                </a:tc>
                <a:extLst>
                  <a:ext uri="{0D108BD9-81ED-4DB2-BD59-A6C34878D82A}">
                    <a16:rowId xmlns:a16="http://schemas.microsoft.com/office/drawing/2014/main" val="10000"/>
                  </a:ext>
                </a:extLst>
              </a:tr>
              <a:tr h="697846">
                <a:tc>
                  <a:txBody>
                    <a:bodyPr/>
                    <a:lstStyle/>
                    <a:p>
                      <a:r>
                        <a:rPr lang="en-GB" sz="1800" dirty="0" smtClean="0"/>
                        <a:t>IWG</a:t>
                      </a:r>
                      <a:r>
                        <a:rPr lang="en-GB" sz="1800" baseline="30000" dirty="0" smtClean="0"/>
                        <a:t>2</a:t>
                      </a:r>
                      <a:r>
                        <a:rPr lang="en-GB" sz="1800" dirty="0" smtClean="0"/>
                        <a:t> 2009</a:t>
                      </a:r>
                      <a:endParaRPr lang="en-GB" sz="1800" dirty="0">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Consensus document providing guidance on ITP terminology, definitions, and outcome criteria</a:t>
                      </a:r>
                      <a:endParaRPr lang="en-GB" sz="1800" dirty="0" smtClean="0">
                        <a:latin typeface="+mn-lt"/>
                      </a:endParaRPr>
                    </a:p>
                  </a:txBody>
                  <a:tcPr anchor="ctr"/>
                </a:tc>
                <a:extLst>
                  <a:ext uri="{0D108BD9-81ED-4DB2-BD59-A6C34878D82A}">
                    <a16:rowId xmlns:a16="http://schemas.microsoft.com/office/drawing/2014/main" val="10001"/>
                  </a:ext>
                </a:extLst>
              </a:tr>
              <a:tr h="697846">
                <a:tc>
                  <a:txBody>
                    <a:bodyPr/>
                    <a:lstStyle/>
                    <a:p>
                      <a:r>
                        <a:rPr lang="en-GB" sz="1800" dirty="0" smtClean="0"/>
                        <a:t>ICR</a:t>
                      </a:r>
                      <a:r>
                        <a:rPr lang="en-GB" sz="1800" baseline="30000" dirty="0" smtClean="0"/>
                        <a:t>3 </a:t>
                      </a:r>
                      <a:r>
                        <a:rPr lang="en-GB" sz="1800" baseline="0" dirty="0" smtClean="0"/>
                        <a:t>2010</a:t>
                      </a:r>
                      <a:endParaRPr lang="en-GB" sz="1800" dirty="0">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dirty="0" smtClean="0"/>
                        <a:t>Consensus-based recommendations to aid clinical decision making in the diagnosis and treatment of ITP</a:t>
                      </a:r>
                      <a:endParaRPr lang="en-GB" sz="1800" noProof="0" dirty="0" smtClean="0">
                        <a:latin typeface="+mn-lt"/>
                      </a:endParaRPr>
                    </a:p>
                  </a:txBody>
                  <a:tcPr anchor="ctr"/>
                </a:tc>
                <a:extLst>
                  <a:ext uri="{0D108BD9-81ED-4DB2-BD59-A6C34878D82A}">
                    <a16:rowId xmlns:a16="http://schemas.microsoft.com/office/drawing/2014/main" val="10002"/>
                  </a:ext>
                </a:extLst>
              </a:tr>
              <a:tr h="1080000">
                <a:tc>
                  <a:txBody>
                    <a:bodyPr/>
                    <a:lstStyle/>
                    <a:p>
                      <a:r>
                        <a:rPr lang="en-GB" sz="1800" dirty="0" smtClean="0"/>
                        <a:t>ASH</a:t>
                      </a:r>
                      <a:r>
                        <a:rPr lang="en-GB" sz="1800" baseline="30000" dirty="0" smtClean="0"/>
                        <a:t>4</a:t>
                      </a:r>
                      <a:r>
                        <a:rPr lang="en-GB" sz="1800" baseline="0" dirty="0" smtClean="0"/>
                        <a:t> 2011</a:t>
                      </a:r>
                      <a:endParaRPr lang="en-GB" sz="1800" baseline="30000" dirty="0">
                        <a:latin typeface="+mn-lt"/>
                      </a:endParaRPr>
                    </a:p>
                  </a:txBody>
                  <a:tcPr anchor="ctr"/>
                </a:tc>
                <a:tc>
                  <a:txBody>
                    <a:bodyPr/>
                    <a:lstStyle/>
                    <a:p>
                      <a:pPr>
                        <a:spcBef>
                          <a:spcPts val="600"/>
                        </a:spcBef>
                      </a:pPr>
                      <a:r>
                        <a:rPr lang="en-GB" sz="1800" dirty="0" smtClean="0"/>
                        <a:t>Evidence-based treatment recommendations for ITP management using the GRADE system</a:t>
                      </a:r>
                    </a:p>
                    <a:p>
                      <a:pPr>
                        <a:spcBef>
                          <a:spcPts val="600"/>
                        </a:spcBef>
                      </a:pPr>
                      <a:r>
                        <a:rPr lang="en-GB" sz="1800" dirty="0" smtClean="0"/>
                        <a:t>Identifies the need for additional studies in key areas</a:t>
                      </a:r>
                      <a:endParaRPr lang="en-GB" sz="1800" dirty="0" smtClean="0">
                        <a:latin typeface="+mn-lt"/>
                      </a:endParaRPr>
                    </a:p>
                  </a:txBody>
                  <a:tcPr anchor="ctr"/>
                </a:tc>
                <a:extLst>
                  <a:ext uri="{0D108BD9-81ED-4DB2-BD59-A6C34878D82A}">
                    <a16:rowId xmlns:a16="http://schemas.microsoft.com/office/drawing/2014/main" val="10003"/>
                  </a:ext>
                </a:extLst>
              </a:tr>
            </a:tbl>
          </a:graphicData>
        </a:graphic>
      </p:graphicFrame>
      <p:sp>
        <p:nvSpPr>
          <p:cNvPr id="10" name="Text Box 7"/>
          <p:cNvSpPr txBox="1">
            <a:spLocks noChangeArrowheads="1"/>
          </p:cNvSpPr>
          <p:nvPr/>
        </p:nvSpPr>
        <p:spPr bwMode="auto">
          <a:xfrm>
            <a:off x="107950" y="6063159"/>
            <a:ext cx="8408988" cy="769441"/>
          </a:xfrm>
          <a:prstGeom prst="rect">
            <a:avLst/>
          </a:prstGeom>
          <a:noFill/>
          <a:ln>
            <a:noFill/>
          </a:ln>
          <a:extLst/>
        </p:spPr>
        <p:txBody>
          <a:bodyPr anchor="b">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r>
              <a:rPr lang="en-GB" sz="1100" dirty="0" smtClean="0">
                <a:latin typeface="+mn-lt"/>
              </a:rPr>
              <a:t/>
            </a:r>
            <a:br>
              <a:rPr lang="en-GB" sz="1100" dirty="0" smtClean="0">
                <a:latin typeface="+mn-lt"/>
              </a:rPr>
            </a:br>
            <a:r>
              <a:rPr lang="en-GB" sz="1100" dirty="0">
                <a:latin typeface="+mn-lt"/>
                <a:cs typeface="Helvetica" panose="020B0604020202020204" pitchFamily="34" charset="0"/>
              </a:rPr>
              <a:t>ASH, American Society of Hematology; ICR, International Consensus Report; IWG, International Working Group</a:t>
            </a:r>
          </a:p>
          <a:p>
            <a:r>
              <a:rPr lang="en-GB" sz="1100" dirty="0">
                <a:latin typeface="+mn-lt"/>
                <a:cs typeface="Helvetica" panose="020B0604020202020204" pitchFamily="34" charset="0"/>
              </a:rPr>
              <a:t>1. </a:t>
            </a:r>
            <a:r>
              <a:rPr lang="en-GB" sz="1100" dirty="0" smtClean="0">
                <a:latin typeface="+mn-lt"/>
                <a:cs typeface="Helvetica" panose="020B0604020202020204" pitchFamily="34" charset="0"/>
              </a:rPr>
              <a:t>Ruggeri M, </a:t>
            </a:r>
            <a:r>
              <a:rPr lang="en-GB" sz="1100" i="1" dirty="0">
                <a:latin typeface="+mn-lt"/>
                <a:cs typeface="Helvetica" panose="020B0604020202020204" pitchFamily="34" charset="0"/>
              </a:rPr>
              <a:t>et al. Haematologica</a:t>
            </a:r>
            <a:r>
              <a:rPr lang="en-GB" sz="1100" dirty="0">
                <a:latin typeface="+mn-lt"/>
                <a:cs typeface="Helvetica" panose="020B0604020202020204" pitchFamily="34" charset="0"/>
              </a:rPr>
              <a:t> 2008; </a:t>
            </a:r>
            <a:r>
              <a:rPr lang="en-GB" sz="1100" b="1" dirty="0">
                <a:latin typeface="+mn-lt"/>
                <a:cs typeface="Helvetica" panose="020B0604020202020204" pitchFamily="34" charset="0"/>
              </a:rPr>
              <a:t>93</a:t>
            </a:r>
            <a:r>
              <a:rPr lang="en-GB" sz="1100" dirty="0">
                <a:latin typeface="+mn-lt"/>
                <a:cs typeface="Helvetica" panose="020B0604020202020204" pitchFamily="34" charset="0"/>
              </a:rPr>
              <a:t>: 98–103; </a:t>
            </a:r>
            <a:r>
              <a:rPr lang="en-GB" sz="1100" dirty="0" smtClean="0">
                <a:latin typeface="+mn-lt"/>
                <a:cs typeface="Helvetica" panose="020B0604020202020204" pitchFamily="34" charset="0"/>
              </a:rPr>
              <a:t>2. Rodeghiero F, </a:t>
            </a:r>
            <a:r>
              <a:rPr lang="en-GB" sz="1100" i="1" dirty="0">
                <a:latin typeface="+mn-lt"/>
                <a:cs typeface="Helvetica" panose="020B0604020202020204" pitchFamily="34" charset="0"/>
              </a:rPr>
              <a:t>et al. Blood</a:t>
            </a:r>
            <a:r>
              <a:rPr lang="en-GB" sz="1100" dirty="0">
                <a:latin typeface="+mn-lt"/>
                <a:cs typeface="Helvetica" panose="020B0604020202020204" pitchFamily="34" charset="0"/>
              </a:rPr>
              <a:t> 2009; </a:t>
            </a:r>
            <a:r>
              <a:rPr lang="en-GB" sz="1100" b="1" dirty="0">
                <a:latin typeface="+mn-lt"/>
                <a:cs typeface="Helvetica" panose="020B0604020202020204" pitchFamily="34" charset="0"/>
              </a:rPr>
              <a:t>113</a:t>
            </a:r>
            <a:r>
              <a:rPr lang="en-GB" sz="1100" dirty="0">
                <a:latin typeface="+mn-lt"/>
                <a:cs typeface="Helvetica" panose="020B0604020202020204" pitchFamily="34" charset="0"/>
              </a:rPr>
              <a:t>: </a:t>
            </a:r>
            <a:r>
              <a:rPr lang="en-GB" sz="1100" dirty="0" smtClean="0">
                <a:latin typeface="+mn-lt"/>
                <a:cs typeface="Helvetica" panose="020B0604020202020204" pitchFamily="34" charset="0"/>
              </a:rPr>
              <a:t>2386–93</a:t>
            </a:r>
            <a:r>
              <a:rPr lang="en-GB" sz="1100" dirty="0">
                <a:latin typeface="+mn-lt"/>
                <a:cs typeface="Helvetica" panose="020B0604020202020204" pitchFamily="34" charset="0"/>
              </a:rPr>
              <a:t>; </a:t>
            </a:r>
            <a:r>
              <a:rPr lang="en-GB" sz="1100" dirty="0" smtClean="0">
                <a:latin typeface="+mn-lt"/>
                <a:cs typeface="Helvetica" panose="020B0604020202020204" pitchFamily="34" charset="0"/>
              </a:rPr>
              <a:t>3. Provan D, </a:t>
            </a:r>
            <a:r>
              <a:rPr lang="en-GB" sz="1100" dirty="0">
                <a:latin typeface="+mn-lt"/>
                <a:cs typeface="Helvetica" panose="020B0604020202020204" pitchFamily="34" charset="0"/>
              </a:rPr>
              <a:t>et al.</a:t>
            </a:r>
            <a:r>
              <a:rPr lang="en-GB" sz="1100" baseline="30000" dirty="0">
                <a:latin typeface="+mn-lt"/>
                <a:cs typeface="Helvetica" panose="020B0604020202020204" pitchFamily="34" charset="0"/>
              </a:rPr>
              <a:t> </a:t>
            </a:r>
            <a:r>
              <a:rPr lang="en-GB" sz="1100" i="1" dirty="0">
                <a:latin typeface="+mn-lt"/>
                <a:cs typeface="Helvetica" panose="020B0604020202020204" pitchFamily="34" charset="0"/>
              </a:rPr>
              <a:t>Blood</a:t>
            </a:r>
            <a:r>
              <a:rPr lang="en-GB" sz="1100" dirty="0">
                <a:latin typeface="+mn-lt"/>
                <a:cs typeface="Helvetica" panose="020B0604020202020204" pitchFamily="34" charset="0"/>
              </a:rPr>
              <a:t> 2010; </a:t>
            </a:r>
            <a:r>
              <a:rPr lang="en-GB" sz="1100" b="1" dirty="0">
                <a:latin typeface="+mn-lt"/>
                <a:cs typeface="Helvetica" panose="020B0604020202020204" pitchFamily="34" charset="0"/>
              </a:rPr>
              <a:t>115</a:t>
            </a:r>
            <a:r>
              <a:rPr lang="en-GB" sz="1100" dirty="0" smtClean="0">
                <a:latin typeface="+mn-lt"/>
                <a:cs typeface="Helvetica" panose="020B0604020202020204" pitchFamily="34" charset="0"/>
              </a:rPr>
              <a:t>: 168–86</a:t>
            </a:r>
            <a:r>
              <a:rPr lang="en-GB" sz="1100" dirty="0">
                <a:latin typeface="+mn-lt"/>
                <a:cs typeface="Helvetica" panose="020B0604020202020204" pitchFamily="34" charset="0"/>
              </a:rPr>
              <a:t>; </a:t>
            </a:r>
            <a:r>
              <a:rPr lang="en-GB" sz="1100" dirty="0" smtClean="0">
                <a:latin typeface="+mn-lt"/>
                <a:cs typeface="Helvetica" panose="020B0604020202020204" pitchFamily="34" charset="0"/>
              </a:rPr>
              <a:t>4. Neunert C, </a:t>
            </a:r>
            <a:r>
              <a:rPr lang="en-GB" sz="1100" i="1" dirty="0">
                <a:latin typeface="+mn-lt"/>
                <a:cs typeface="Helvetica" panose="020B0604020202020204" pitchFamily="34" charset="0"/>
              </a:rPr>
              <a:t>et al.</a:t>
            </a:r>
            <a:r>
              <a:rPr lang="en-GB" sz="1100" i="1" baseline="30000" dirty="0">
                <a:latin typeface="+mn-lt"/>
                <a:cs typeface="Helvetica" panose="020B0604020202020204" pitchFamily="34" charset="0"/>
              </a:rPr>
              <a:t> </a:t>
            </a:r>
            <a:r>
              <a:rPr lang="en-GB" sz="1100" i="1" dirty="0">
                <a:latin typeface="+mn-lt"/>
                <a:cs typeface="Helvetica" panose="020B0604020202020204" pitchFamily="34" charset="0"/>
              </a:rPr>
              <a:t>Blood</a:t>
            </a:r>
            <a:r>
              <a:rPr lang="en-GB" sz="1100" dirty="0">
                <a:latin typeface="+mn-lt"/>
                <a:cs typeface="Helvetica" panose="020B0604020202020204" pitchFamily="34" charset="0"/>
              </a:rPr>
              <a:t> 2011; </a:t>
            </a:r>
            <a:r>
              <a:rPr lang="en-GB" sz="1100" b="1" dirty="0">
                <a:latin typeface="+mn-lt"/>
                <a:cs typeface="Helvetica" panose="020B0604020202020204" pitchFamily="34" charset="0"/>
              </a:rPr>
              <a:t>117</a:t>
            </a:r>
            <a:r>
              <a:rPr lang="en-GB" sz="1100" dirty="0">
                <a:latin typeface="+mn-lt"/>
                <a:cs typeface="Helvetica" panose="020B0604020202020204" pitchFamily="34" charset="0"/>
              </a:rPr>
              <a:t>: </a:t>
            </a:r>
            <a:r>
              <a:rPr lang="en-GB" sz="1100" dirty="0" smtClean="0">
                <a:latin typeface="+mn-lt"/>
                <a:cs typeface="Helvetica" panose="020B0604020202020204" pitchFamily="34" charset="0"/>
              </a:rPr>
              <a:t>4190–207</a:t>
            </a:r>
            <a:endParaRPr lang="en-GB" sz="1100" dirty="0">
              <a:latin typeface="+mn-lt"/>
              <a:cs typeface="Helvetica" panose="020B0604020202020204" pitchFamily="34" charset="0"/>
            </a:endParaRPr>
          </a:p>
        </p:txBody>
      </p:sp>
      <p:sp>
        <p:nvSpPr>
          <p:cNvPr id="3" name="Rounded Rectangle 2"/>
          <p:cNvSpPr/>
          <p:nvPr/>
        </p:nvSpPr>
        <p:spPr>
          <a:xfrm>
            <a:off x="428977" y="5407378"/>
            <a:ext cx="8195733" cy="721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Both ICR 2010 and ASH 2011 guidelines are widely recognised for their recommendations on ITP diagnosis and management</a:t>
            </a:r>
            <a:endParaRPr lang="en-GB" dirty="0"/>
          </a:p>
        </p:txBody>
      </p:sp>
    </p:spTree>
    <p:extLst>
      <p:ext uri="{BB962C8B-B14F-4D97-AF65-F5344CB8AC3E}">
        <p14:creationId xmlns:p14="http://schemas.microsoft.com/office/powerpoint/2010/main" val="1525712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04775"/>
            <a:ext cx="8240712" cy="935038"/>
          </a:xfrm>
        </p:spPr>
        <p:txBody>
          <a:bodyPr/>
          <a:lstStyle/>
          <a:p>
            <a:r>
              <a:rPr lang="en-US" dirty="0" smtClean="0"/>
              <a:t>ICR 2010 and ASH 2011 guidelines for the </a:t>
            </a:r>
            <a:r>
              <a:rPr lang="en-US" dirty="0"/>
              <a:t>treatment</a:t>
            </a:r>
            <a:r>
              <a:rPr lang="en-US" dirty="0" smtClean="0"/>
              <a:t> of adult chronic ITP</a:t>
            </a:r>
            <a:r>
              <a:rPr lang="en-US" baseline="30000" dirty="0" smtClean="0"/>
              <a:t>1,2</a:t>
            </a:r>
            <a:endParaRPr lang="en-US" dirty="0"/>
          </a:p>
        </p:txBody>
      </p:sp>
      <p:sp>
        <p:nvSpPr>
          <p:cNvPr id="6" name="Text Placeholder 3"/>
          <p:cNvSpPr txBox="1">
            <a:spLocks/>
          </p:cNvSpPr>
          <p:nvPr/>
        </p:nvSpPr>
        <p:spPr bwMode="gray">
          <a:xfrm>
            <a:off x="201698" y="6459485"/>
            <a:ext cx="8954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marL="0" indent="0" algn="l" rtl="0" eaLnBrk="0" fontAlgn="base" hangingPunct="0">
              <a:lnSpc>
                <a:spcPct val="100000"/>
              </a:lnSpc>
              <a:spcBef>
                <a:spcPts val="0"/>
              </a:spcBef>
              <a:spcAft>
                <a:spcPts val="0"/>
              </a:spcAft>
              <a:buClr>
                <a:schemeClr val="accent1"/>
              </a:buClr>
              <a:buSzPct val="110000"/>
              <a:buFont typeface="Wingdings" pitchFamily="2" charset="2"/>
              <a:buNone/>
              <a:defRPr sz="1200">
                <a:solidFill>
                  <a:srgbClr val="000000"/>
                </a:solidFill>
                <a:latin typeface="+mn-lt"/>
                <a:ea typeface="ヒラギノ角ゴ Pro W3" charset="0"/>
                <a:cs typeface="ヒラギノ角ゴ Pro W3" charset="0"/>
              </a:defRPr>
            </a:lvl1pPr>
            <a:lvl2pPr marL="234950" indent="0" algn="l" rtl="0" eaLnBrk="0" fontAlgn="base" hangingPunct="0">
              <a:lnSpc>
                <a:spcPct val="100000"/>
              </a:lnSpc>
              <a:spcBef>
                <a:spcPts val="600"/>
              </a:spcBef>
              <a:spcAft>
                <a:spcPts val="600"/>
              </a:spcAft>
              <a:buClr>
                <a:schemeClr val="accent1"/>
              </a:buClr>
              <a:buFont typeface="Arial" pitchFamily="34" charset="0"/>
              <a:buNone/>
              <a:defRPr sz="2000">
                <a:solidFill>
                  <a:srgbClr val="000000"/>
                </a:solidFill>
                <a:latin typeface="+mn-lt"/>
                <a:ea typeface="ヒラギノ角ゴ Pro W3" charset="0"/>
                <a:cs typeface="ヒラギノ角ゴ Pro W3" charset="0"/>
              </a:defRPr>
            </a:lvl2pPr>
            <a:lvl3pPr marL="400050" indent="0" algn="l" rtl="0" eaLnBrk="0" fontAlgn="base" hangingPunct="0">
              <a:lnSpc>
                <a:spcPct val="100000"/>
              </a:lnSpc>
              <a:spcBef>
                <a:spcPts val="600"/>
              </a:spcBef>
              <a:spcAft>
                <a:spcPts val="600"/>
              </a:spcAft>
              <a:buClr>
                <a:schemeClr val="accent1"/>
              </a:buClr>
              <a:buFont typeface="Arial" panose="020B0604020202020204" pitchFamily="34" charset="0"/>
              <a:buNone/>
              <a:defRPr>
                <a:solidFill>
                  <a:srgbClr val="000000"/>
                </a:solidFill>
                <a:latin typeface="+mn-lt"/>
                <a:ea typeface="ヒラギノ角ゴ Pro W3" charset="0"/>
                <a:cs typeface="ヒラギノ角ゴ Pro W3" charset="0"/>
              </a:defRPr>
            </a:lvl3pPr>
            <a:lvl4pPr marL="579437" indent="0" algn="l" rtl="0" eaLnBrk="0" fontAlgn="base" hangingPunct="0">
              <a:lnSpc>
                <a:spcPct val="100000"/>
              </a:lnSpc>
              <a:spcBef>
                <a:spcPts val="600"/>
              </a:spcBef>
              <a:spcAft>
                <a:spcPts val="600"/>
              </a:spcAft>
              <a:buClr>
                <a:schemeClr val="accent1"/>
              </a:buClr>
              <a:buFont typeface="Arial" pitchFamily="34" charset="0"/>
              <a:buNone/>
              <a:defRPr sz="1600">
                <a:solidFill>
                  <a:srgbClr val="000000"/>
                </a:solidFill>
                <a:latin typeface="+mn-lt"/>
                <a:ea typeface="ヒラギノ角ゴ Pro W3" charset="0"/>
                <a:cs typeface="ヒラギノ角ゴ Pro W3" charset="0"/>
              </a:defRPr>
            </a:lvl4pPr>
            <a:lvl5pPr marL="754062" indent="0" algn="l" rtl="0" eaLnBrk="0" fontAlgn="base" hangingPunct="0">
              <a:lnSpc>
                <a:spcPct val="100000"/>
              </a:lnSpc>
              <a:spcBef>
                <a:spcPts val="600"/>
              </a:spcBef>
              <a:spcAft>
                <a:spcPts val="600"/>
              </a:spcAft>
              <a:buClr>
                <a:schemeClr val="accent1"/>
              </a:buClr>
              <a:buNone/>
              <a:defRPr sz="1400">
                <a:solidFill>
                  <a:srgbClr val="000000"/>
                </a:solidFill>
                <a:latin typeface="+mn-lt"/>
                <a:ea typeface="ヒラギノ角ゴ Pro W3" charset="0"/>
                <a:cs typeface="ヒラギノ角ゴ Pro W3" charset="0"/>
              </a:defRPr>
            </a:lvl5pPr>
            <a:lvl6pPr marL="1374775" indent="-163513" algn="l" rtl="0" eaLnBrk="1" fontAlgn="base" hangingPunct="1">
              <a:spcBef>
                <a:spcPct val="20000"/>
              </a:spcBef>
              <a:spcAft>
                <a:spcPct val="0"/>
              </a:spcAft>
              <a:buChar char="»"/>
              <a:defRPr sz="1400">
                <a:solidFill>
                  <a:schemeClr val="tx1"/>
                </a:solidFill>
                <a:latin typeface="+mn-lt"/>
              </a:defRPr>
            </a:lvl6pPr>
            <a:lvl7pPr marL="1831975" indent="-163513" algn="l" rtl="0" eaLnBrk="1" fontAlgn="base" hangingPunct="1">
              <a:spcBef>
                <a:spcPct val="20000"/>
              </a:spcBef>
              <a:spcAft>
                <a:spcPct val="0"/>
              </a:spcAft>
              <a:buChar char="»"/>
              <a:defRPr sz="1400">
                <a:solidFill>
                  <a:schemeClr val="tx1"/>
                </a:solidFill>
                <a:latin typeface="+mn-lt"/>
              </a:defRPr>
            </a:lvl7pPr>
            <a:lvl8pPr marL="2289175" indent="-163513" algn="l" rtl="0" eaLnBrk="1" fontAlgn="base" hangingPunct="1">
              <a:spcBef>
                <a:spcPct val="20000"/>
              </a:spcBef>
              <a:spcAft>
                <a:spcPct val="0"/>
              </a:spcAft>
              <a:buChar char="»"/>
              <a:defRPr sz="1400">
                <a:solidFill>
                  <a:schemeClr val="tx1"/>
                </a:solidFill>
                <a:latin typeface="+mn-lt"/>
              </a:defRPr>
            </a:lvl8pPr>
            <a:lvl9pPr marL="2746375" indent="-163513" algn="l" rtl="0" eaLnBrk="1" fontAlgn="base" hangingPunct="1">
              <a:spcBef>
                <a:spcPct val="20000"/>
              </a:spcBef>
              <a:spcAft>
                <a:spcPct val="0"/>
              </a:spcAft>
              <a:buChar char="»"/>
              <a:defRPr sz="1400">
                <a:solidFill>
                  <a:schemeClr val="tx1"/>
                </a:solidFill>
                <a:latin typeface="+mn-lt"/>
              </a:defRPr>
            </a:lvl9pPr>
          </a:lstStyle>
          <a:p>
            <a:r>
              <a:rPr lang="en-US" sz="1100" dirty="0" smtClean="0">
                <a:ea typeface="MS PGothic" pitchFamily="34" charset="-128"/>
              </a:rPr>
              <a:t>IV, intravenous; IVIg</a:t>
            </a:r>
            <a:r>
              <a:rPr lang="en-US" sz="1100" dirty="0">
                <a:ea typeface="MS PGothic" pitchFamily="34" charset="-128"/>
              </a:rPr>
              <a:t>, intravenous </a:t>
            </a:r>
            <a:r>
              <a:rPr lang="en-US" sz="1100" dirty="0" smtClean="0">
                <a:ea typeface="MS PGothic" pitchFamily="34" charset="-128"/>
              </a:rPr>
              <a:t>immunoglobulin; TPO-R, </a:t>
            </a:r>
            <a:r>
              <a:rPr lang="en-GB" sz="1100" dirty="0"/>
              <a:t>thrombopoietin </a:t>
            </a:r>
            <a:r>
              <a:rPr lang="en-GB" sz="1100" dirty="0" smtClean="0"/>
              <a:t>receptor</a:t>
            </a:r>
            <a:endParaRPr lang="en-US" sz="1100" dirty="0" smtClean="0">
              <a:cs typeface="Helvetica" panose="020B0604020202020204" pitchFamily="34" charset="0"/>
            </a:endParaRPr>
          </a:p>
          <a:p>
            <a:r>
              <a:rPr lang="en-US" sz="1100" dirty="0" smtClean="0">
                <a:cs typeface="Helvetica" panose="020B0604020202020204" pitchFamily="34" charset="0"/>
              </a:rPr>
              <a:t>1. Provan D, </a:t>
            </a:r>
            <a:r>
              <a:rPr lang="en-US" sz="1100" i="1" dirty="0">
                <a:cs typeface="Helvetica" panose="020B0604020202020204" pitchFamily="34" charset="0"/>
              </a:rPr>
              <a:t>et al.</a:t>
            </a:r>
            <a:r>
              <a:rPr lang="en-US" sz="1100" i="1" baseline="30000" dirty="0">
                <a:cs typeface="Helvetica" panose="020B0604020202020204" pitchFamily="34" charset="0"/>
              </a:rPr>
              <a:t> </a:t>
            </a:r>
            <a:r>
              <a:rPr lang="nl-NL" sz="1100" i="1" dirty="0" smtClean="0">
                <a:cs typeface="Helvetica" panose="020B0604020202020204" pitchFamily="34" charset="0"/>
              </a:rPr>
              <a:t>Blood</a:t>
            </a:r>
            <a:r>
              <a:rPr lang="nl-NL" sz="1100" dirty="0" smtClean="0">
                <a:cs typeface="Helvetica" panose="020B0604020202020204" pitchFamily="34" charset="0"/>
              </a:rPr>
              <a:t> </a:t>
            </a:r>
            <a:r>
              <a:rPr lang="nl-NL" sz="1100" dirty="0">
                <a:cs typeface="Helvetica" panose="020B0604020202020204" pitchFamily="34" charset="0"/>
              </a:rPr>
              <a:t>2010</a:t>
            </a:r>
            <a:r>
              <a:rPr lang="nl-NL" sz="1100" dirty="0" smtClean="0">
                <a:cs typeface="Helvetica" panose="020B0604020202020204" pitchFamily="34" charset="0"/>
              </a:rPr>
              <a:t>; </a:t>
            </a:r>
            <a:r>
              <a:rPr lang="nl-NL" sz="1100" b="1" dirty="0" smtClean="0">
                <a:cs typeface="Helvetica" panose="020B0604020202020204" pitchFamily="34" charset="0"/>
              </a:rPr>
              <a:t>115</a:t>
            </a:r>
            <a:r>
              <a:rPr lang="nl-NL" sz="1100" dirty="0" smtClean="0">
                <a:cs typeface="Helvetica" panose="020B0604020202020204" pitchFamily="34" charset="0"/>
              </a:rPr>
              <a:t>: 168–86</a:t>
            </a:r>
            <a:r>
              <a:rPr lang="nl-NL" sz="1100" dirty="0">
                <a:cs typeface="Helvetica" panose="020B0604020202020204" pitchFamily="34" charset="0"/>
              </a:rPr>
              <a:t>; </a:t>
            </a:r>
            <a:r>
              <a:rPr lang="nl-NL" sz="1100" dirty="0" smtClean="0">
                <a:cs typeface="Helvetica" panose="020B0604020202020204" pitchFamily="34" charset="0"/>
              </a:rPr>
              <a:t>2.</a:t>
            </a:r>
            <a:r>
              <a:rPr lang="en-GB" sz="1100" dirty="0">
                <a:cs typeface="Helvetica" panose="020B0604020202020204" pitchFamily="34" charset="0"/>
              </a:rPr>
              <a:t> Neunert </a:t>
            </a:r>
            <a:r>
              <a:rPr lang="en-GB" sz="1100" dirty="0" smtClean="0">
                <a:cs typeface="Helvetica" panose="020B0604020202020204" pitchFamily="34" charset="0"/>
              </a:rPr>
              <a:t>C, </a:t>
            </a:r>
            <a:r>
              <a:rPr lang="en-GB" sz="1100" i="1" dirty="0" smtClean="0">
                <a:cs typeface="Helvetica" panose="020B0604020202020204" pitchFamily="34" charset="0"/>
              </a:rPr>
              <a:t>et </a:t>
            </a:r>
            <a:r>
              <a:rPr lang="en-GB" sz="1100" i="1" dirty="0">
                <a:cs typeface="Helvetica" panose="020B0604020202020204" pitchFamily="34" charset="0"/>
              </a:rPr>
              <a:t>al.</a:t>
            </a:r>
            <a:r>
              <a:rPr lang="en-GB" sz="1100" i="1" baseline="30000" dirty="0">
                <a:cs typeface="Helvetica" panose="020B0604020202020204" pitchFamily="34" charset="0"/>
              </a:rPr>
              <a:t> </a:t>
            </a:r>
            <a:r>
              <a:rPr lang="en-GB" sz="1100" i="1" dirty="0">
                <a:cs typeface="Helvetica" panose="020B0604020202020204" pitchFamily="34" charset="0"/>
              </a:rPr>
              <a:t>Blood</a:t>
            </a:r>
            <a:r>
              <a:rPr lang="en-GB" sz="1100" dirty="0">
                <a:cs typeface="Helvetica" panose="020B0604020202020204" pitchFamily="34" charset="0"/>
              </a:rPr>
              <a:t> 2011; </a:t>
            </a:r>
            <a:r>
              <a:rPr lang="en-GB" sz="1100" b="1" dirty="0">
                <a:cs typeface="Helvetica" panose="020B0604020202020204" pitchFamily="34" charset="0"/>
              </a:rPr>
              <a:t>117</a:t>
            </a:r>
            <a:r>
              <a:rPr lang="en-GB" sz="1100" dirty="0">
                <a:cs typeface="Helvetica" panose="020B0604020202020204" pitchFamily="34" charset="0"/>
              </a:rPr>
              <a:t>: </a:t>
            </a:r>
            <a:r>
              <a:rPr lang="en-GB" sz="1100" dirty="0" smtClean="0">
                <a:cs typeface="Helvetica" panose="020B0604020202020204" pitchFamily="34" charset="0"/>
              </a:rPr>
              <a:t>4190–207</a:t>
            </a:r>
            <a:endParaRPr lang="en-GB" sz="1100" dirty="0"/>
          </a:p>
        </p:txBody>
      </p:sp>
      <p:sp>
        <p:nvSpPr>
          <p:cNvPr id="7" name="Rounded Rectangle 6"/>
          <p:cNvSpPr/>
          <p:nvPr/>
        </p:nvSpPr>
        <p:spPr>
          <a:xfrm>
            <a:off x="324598" y="5234073"/>
            <a:ext cx="8472224" cy="8026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eaLnBrk="1" hangingPunct="1">
              <a:spcBef>
                <a:spcPts val="0"/>
              </a:spcBef>
              <a:spcAft>
                <a:spcPts val="1800"/>
              </a:spcAft>
            </a:pPr>
            <a:r>
              <a:rPr lang="en-US" dirty="0"/>
              <a:t>In 2015, ASH convened an expert panel to revise the 2011 guidelines. </a:t>
            </a:r>
            <a:r>
              <a:rPr lang="en-US" dirty="0" smtClean="0"/>
              <a:t>Publication </a:t>
            </a:r>
            <a:r>
              <a:rPr lang="en-US" dirty="0"/>
              <a:t>of the revised guidelines is expected in 2019.</a:t>
            </a:r>
            <a:endParaRPr lang="en-GB" b="1" baseline="30000" dirty="0"/>
          </a:p>
        </p:txBody>
      </p:sp>
      <p:graphicFrame>
        <p:nvGraphicFramePr>
          <p:cNvPr id="10" name="Content Placeholder 3"/>
          <p:cNvGraphicFramePr>
            <a:graphicFrameLocks/>
          </p:cNvGraphicFramePr>
          <p:nvPr>
            <p:extLst>
              <p:ext uri="{D42A27DB-BD31-4B8C-83A1-F6EECF244321}">
                <p14:modId xmlns:p14="http://schemas.microsoft.com/office/powerpoint/2010/main" val="553630172"/>
              </p:ext>
            </p:extLst>
          </p:nvPr>
        </p:nvGraphicFramePr>
        <p:xfrm>
          <a:off x="917089" y="1135258"/>
          <a:ext cx="7309823" cy="3954646"/>
        </p:xfrm>
        <a:graphic>
          <a:graphicData uri="http://schemas.openxmlformats.org/drawingml/2006/table">
            <a:tbl>
              <a:tblPr firstRow="1" bandRow="1">
                <a:tableStyleId>{21E4AEA4-8DFA-4A89-87EB-49C32662AFE0}</a:tableStyleId>
              </a:tblPr>
              <a:tblGrid>
                <a:gridCol w="3540478">
                  <a:extLst>
                    <a:ext uri="{9D8B030D-6E8A-4147-A177-3AD203B41FA5}">
                      <a16:colId xmlns:a16="http://schemas.microsoft.com/office/drawing/2014/main" val="20000"/>
                    </a:ext>
                  </a:extLst>
                </a:gridCol>
                <a:gridCol w="3769345">
                  <a:extLst>
                    <a:ext uri="{9D8B030D-6E8A-4147-A177-3AD203B41FA5}">
                      <a16:colId xmlns:a16="http://schemas.microsoft.com/office/drawing/2014/main" val="20001"/>
                    </a:ext>
                  </a:extLst>
                </a:gridCol>
              </a:tblGrid>
              <a:tr h="739006">
                <a:tc>
                  <a:txBody>
                    <a:bodyPr/>
                    <a:lstStyle/>
                    <a:p>
                      <a:pPr algn="ctr">
                        <a:lnSpc>
                          <a:spcPct val="100000"/>
                        </a:lnSpc>
                        <a:spcAft>
                          <a:spcPts val="600"/>
                        </a:spcAft>
                      </a:pPr>
                      <a:r>
                        <a:rPr lang="en-GB" sz="1600" dirty="0" smtClean="0">
                          <a:solidFill>
                            <a:schemeClr val="tx1">
                              <a:lumMod val="95000"/>
                              <a:lumOff val="5000"/>
                            </a:schemeClr>
                          </a:solidFill>
                        </a:rPr>
                        <a:t>First-line therapies</a:t>
                      </a:r>
                      <a:endParaRPr lang="en-GB" sz="1600" dirty="0">
                        <a:solidFill>
                          <a:schemeClr val="tx1">
                            <a:lumMod val="95000"/>
                            <a:lumOff val="5000"/>
                          </a:schemeClr>
                        </a:solidFill>
                        <a:latin typeface="+mn-lt"/>
                      </a:endParaRPr>
                    </a:p>
                  </a:txBody>
                  <a:tcPr anchor="ctr"/>
                </a:tc>
                <a:tc>
                  <a:txBody>
                    <a:bodyPr/>
                    <a:lstStyle/>
                    <a:p>
                      <a:pPr algn="ctr">
                        <a:lnSpc>
                          <a:spcPct val="100000"/>
                        </a:lnSpc>
                        <a:spcAft>
                          <a:spcPts val="600"/>
                        </a:spcAft>
                      </a:pPr>
                      <a:r>
                        <a:rPr lang="en-GB" sz="1600" dirty="0" smtClean="0">
                          <a:solidFill>
                            <a:schemeClr val="tx1">
                              <a:lumMod val="95000"/>
                              <a:lumOff val="5000"/>
                            </a:schemeClr>
                          </a:solidFill>
                        </a:rPr>
                        <a:t>Patients failing first-lin</a:t>
                      </a:r>
                      <a:r>
                        <a:rPr lang="en-GB" sz="1600" baseline="0" dirty="0" smtClean="0">
                          <a:solidFill>
                            <a:schemeClr val="tx1">
                              <a:lumMod val="95000"/>
                              <a:lumOff val="5000"/>
                            </a:schemeClr>
                          </a:solidFill>
                        </a:rPr>
                        <a:t>e therapy</a:t>
                      </a:r>
                      <a:endParaRPr lang="en-GB" sz="1600" dirty="0">
                        <a:solidFill>
                          <a:schemeClr val="tx1">
                            <a:lumMod val="95000"/>
                            <a:lumOff val="5000"/>
                          </a:schemeClr>
                        </a:solidFill>
                        <a:latin typeface="+mn-lt"/>
                      </a:endParaRPr>
                    </a:p>
                  </a:txBody>
                  <a:tcPr anchor="ctr"/>
                </a:tc>
                <a:extLst>
                  <a:ext uri="{0D108BD9-81ED-4DB2-BD59-A6C34878D82A}">
                    <a16:rowId xmlns:a16="http://schemas.microsoft.com/office/drawing/2014/main" val="10000"/>
                  </a:ext>
                </a:extLst>
              </a:tr>
              <a:tr h="360000">
                <a:tc>
                  <a:txBody>
                    <a:bodyPr/>
                    <a:lstStyle/>
                    <a:p>
                      <a:pPr>
                        <a:lnSpc>
                          <a:spcPct val="100000"/>
                        </a:lnSpc>
                        <a:spcBef>
                          <a:spcPts val="0"/>
                        </a:spcBef>
                        <a:spcAft>
                          <a:spcPts val="600"/>
                        </a:spcAft>
                      </a:pPr>
                      <a:r>
                        <a:rPr lang="en-GB" sz="1600" dirty="0" smtClean="0"/>
                        <a:t>Corticosteroids</a:t>
                      </a:r>
                      <a:r>
                        <a:rPr lang="en-GB" sz="1600" baseline="30000" dirty="0" smtClean="0"/>
                        <a:t>1,2</a:t>
                      </a:r>
                    </a:p>
                    <a:p>
                      <a:pPr marL="0" marR="0" indent="0" algn="l" defTabSz="914400" rtl="0" eaLnBrk="1" fontAlgn="auto" latinLnBrk="0" hangingPunct="1">
                        <a:lnSpc>
                          <a:spcPct val="100000"/>
                        </a:lnSpc>
                        <a:spcBef>
                          <a:spcPts val="0"/>
                        </a:spcBef>
                        <a:spcAft>
                          <a:spcPts val="600"/>
                        </a:spcAft>
                        <a:buClrTx/>
                        <a:buSzTx/>
                        <a:buFontTx/>
                        <a:buNone/>
                        <a:tabLst/>
                        <a:defRPr/>
                      </a:pPr>
                      <a:r>
                        <a:rPr lang="en-GB" sz="1600" dirty="0" smtClean="0"/>
                        <a:t>IVIg</a:t>
                      </a:r>
                      <a:r>
                        <a:rPr lang="en-GB" sz="1600" baseline="30000" dirty="0" smtClean="0"/>
                        <a:t>1,2</a:t>
                      </a:r>
                      <a:endParaRPr lang="en-GB" sz="1600" dirty="0" smtClean="0"/>
                    </a:p>
                    <a:p>
                      <a:pPr marL="0" marR="0" indent="0" algn="l" defTabSz="914400" rtl="0" eaLnBrk="1" fontAlgn="auto" latinLnBrk="0" hangingPunct="1">
                        <a:lnSpc>
                          <a:spcPct val="100000"/>
                        </a:lnSpc>
                        <a:spcBef>
                          <a:spcPts val="0"/>
                        </a:spcBef>
                        <a:spcAft>
                          <a:spcPts val="600"/>
                        </a:spcAft>
                        <a:buClrTx/>
                        <a:buSzTx/>
                        <a:buFontTx/>
                        <a:buNone/>
                        <a:tabLst/>
                        <a:defRPr/>
                      </a:pPr>
                      <a:r>
                        <a:rPr lang="en-GB" sz="1600" dirty="0" smtClean="0"/>
                        <a:t>IV anti-D</a:t>
                      </a:r>
                      <a:r>
                        <a:rPr lang="en-GB" sz="1600" baseline="30000" dirty="0" smtClean="0"/>
                        <a:t>1,2</a:t>
                      </a:r>
                    </a:p>
                    <a:p>
                      <a:pPr>
                        <a:lnSpc>
                          <a:spcPct val="100000"/>
                        </a:lnSpc>
                        <a:spcBef>
                          <a:spcPts val="0"/>
                        </a:spcBef>
                        <a:spcAft>
                          <a:spcPts val="600"/>
                        </a:spcAft>
                      </a:pPr>
                      <a:endParaRPr lang="en-GB"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GB" sz="1600" noProof="0" dirty="0" smtClean="0"/>
                        <a:t>Azathioprine</a:t>
                      </a:r>
                      <a:r>
                        <a:rPr lang="en-GB" sz="1600" baseline="30000" dirty="0" smtClean="0"/>
                        <a:t>1</a:t>
                      </a:r>
                      <a:endParaRPr lang="en-GB" sz="1600" noProof="0" dirty="0" smtClean="0"/>
                    </a:p>
                    <a:p>
                      <a:pPr marL="0" marR="0" indent="0" algn="l" defTabSz="914400" rtl="0" eaLnBrk="1" fontAlgn="auto" latinLnBrk="0" hangingPunct="1">
                        <a:lnSpc>
                          <a:spcPct val="100000"/>
                        </a:lnSpc>
                        <a:spcBef>
                          <a:spcPts val="0"/>
                        </a:spcBef>
                        <a:spcAft>
                          <a:spcPts val="600"/>
                        </a:spcAft>
                        <a:buClrTx/>
                        <a:buSzTx/>
                        <a:buFontTx/>
                        <a:buNone/>
                        <a:tabLst/>
                        <a:defRPr/>
                      </a:pPr>
                      <a:r>
                        <a:rPr lang="en-GB" sz="1600" dirty="0" smtClean="0"/>
                        <a:t>Cyclosporin A</a:t>
                      </a:r>
                      <a:r>
                        <a:rPr lang="en-GB" sz="1600" baseline="30000" dirty="0" smtClean="0"/>
                        <a:t>1</a:t>
                      </a:r>
                    </a:p>
                    <a:p>
                      <a:pPr marL="0" marR="0" indent="0" algn="l" defTabSz="914400" rtl="0" eaLnBrk="1" fontAlgn="auto" latinLnBrk="0" hangingPunct="1">
                        <a:lnSpc>
                          <a:spcPct val="100000"/>
                        </a:lnSpc>
                        <a:spcBef>
                          <a:spcPts val="0"/>
                        </a:spcBef>
                        <a:spcAft>
                          <a:spcPts val="600"/>
                        </a:spcAft>
                        <a:buClrTx/>
                        <a:buSzTx/>
                        <a:buFontTx/>
                        <a:buNone/>
                        <a:tabLst/>
                        <a:defRPr/>
                      </a:pPr>
                      <a:r>
                        <a:rPr lang="en-GB" sz="1600" dirty="0" smtClean="0"/>
                        <a:t>Cyclophosphamide</a:t>
                      </a:r>
                      <a:r>
                        <a:rPr lang="en-GB" sz="1600" baseline="30000" dirty="0" smtClean="0"/>
                        <a:t>1</a:t>
                      </a:r>
                    </a:p>
                    <a:p>
                      <a:pPr marL="0" marR="0" indent="0" algn="l" defTabSz="914400" rtl="0" eaLnBrk="1" fontAlgn="auto" latinLnBrk="0" hangingPunct="1">
                        <a:lnSpc>
                          <a:spcPct val="100000"/>
                        </a:lnSpc>
                        <a:spcBef>
                          <a:spcPts val="0"/>
                        </a:spcBef>
                        <a:spcAft>
                          <a:spcPts val="600"/>
                        </a:spcAft>
                        <a:buClrTx/>
                        <a:buSzTx/>
                        <a:buFontTx/>
                        <a:buNone/>
                        <a:tabLst/>
                        <a:defRPr/>
                      </a:pPr>
                      <a:r>
                        <a:rPr lang="en-GB" sz="1600" dirty="0" smtClean="0"/>
                        <a:t>Danazol</a:t>
                      </a:r>
                      <a:r>
                        <a:rPr lang="en-GB" sz="1600" baseline="30000" dirty="0" smtClean="0"/>
                        <a:t>1</a:t>
                      </a:r>
                    </a:p>
                    <a:p>
                      <a:pPr marL="0" marR="0" indent="0" algn="l" defTabSz="914400" rtl="0" eaLnBrk="1" fontAlgn="auto" latinLnBrk="0" hangingPunct="1">
                        <a:lnSpc>
                          <a:spcPct val="100000"/>
                        </a:lnSpc>
                        <a:spcBef>
                          <a:spcPts val="0"/>
                        </a:spcBef>
                        <a:spcAft>
                          <a:spcPts val="600"/>
                        </a:spcAft>
                        <a:buClrTx/>
                        <a:buSzTx/>
                        <a:buFontTx/>
                        <a:buNone/>
                        <a:tabLst/>
                        <a:defRPr/>
                      </a:pPr>
                      <a:r>
                        <a:rPr lang="en-GB" sz="1600" dirty="0" smtClean="0"/>
                        <a:t>Dapsone</a:t>
                      </a:r>
                      <a:r>
                        <a:rPr lang="en-GB" sz="1600" baseline="30000" dirty="0" smtClean="0"/>
                        <a:t>1</a:t>
                      </a:r>
                    </a:p>
                    <a:p>
                      <a:pPr marL="0" marR="0" indent="0" algn="l" defTabSz="914400" rtl="0" eaLnBrk="1" fontAlgn="auto" latinLnBrk="0" hangingPunct="1">
                        <a:lnSpc>
                          <a:spcPct val="100000"/>
                        </a:lnSpc>
                        <a:spcBef>
                          <a:spcPts val="0"/>
                        </a:spcBef>
                        <a:spcAft>
                          <a:spcPts val="600"/>
                        </a:spcAft>
                        <a:buClrTx/>
                        <a:buSzTx/>
                        <a:buFontTx/>
                        <a:buNone/>
                        <a:tabLst/>
                        <a:defRPr/>
                      </a:pPr>
                      <a:r>
                        <a:rPr lang="en-GB" sz="1600" dirty="0" smtClean="0"/>
                        <a:t>Mycophenolate mofetil</a:t>
                      </a:r>
                      <a:r>
                        <a:rPr lang="en-GB" sz="1600" baseline="30000" dirty="0" smtClean="0"/>
                        <a:t>1</a:t>
                      </a:r>
                    </a:p>
                    <a:p>
                      <a:pPr marL="0" marR="0" indent="0" algn="l" defTabSz="914400" rtl="0" eaLnBrk="1" fontAlgn="auto" latinLnBrk="0" hangingPunct="1">
                        <a:lnSpc>
                          <a:spcPct val="100000"/>
                        </a:lnSpc>
                        <a:spcBef>
                          <a:spcPts val="0"/>
                        </a:spcBef>
                        <a:spcAft>
                          <a:spcPts val="600"/>
                        </a:spcAft>
                        <a:buClrTx/>
                        <a:buSzTx/>
                        <a:buFontTx/>
                        <a:buNone/>
                        <a:tabLst/>
                        <a:defRPr/>
                      </a:pPr>
                      <a:r>
                        <a:rPr lang="en-GB" sz="1600" dirty="0" smtClean="0"/>
                        <a:t>Rituximab</a:t>
                      </a:r>
                      <a:r>
                        <a:rPr lang="en-GB" sz="1600" baseline="30000" dirty="0" smtClean="0"/>
                        <a:t>1,2</a:t>
                      </a:r>
                    </a:p>
                    <a:p>
                      <a:pPr marL="0" marR="0" indent="0" algn="l" defTabSz="914400" rtl="0" eaLnBrk="1" fontAlgn="auto" latinLnBrk="0" hangingPunct="1">
                        <a:lnSpc>
                          <a:spcPct val="100000"/>
                        </a:lnSpc>
                        <a:spcBef>
                          <a:spcPts val="0"/>
                        </a:spcBef>
                        <a:spcAft>
                          <a:spcPts val="600"/>
                        </a:spcAft>
                        <a:buClrTx/>
                        <a:buSzTx/>
                        <a:buFontTx/>
                        <a:buNone/>
                        <a:tabLst/>
                        <a:defRPr/>
                      </a:pPr>
                      <a:r>
                        <a:rPr lang="en-GB" sz="1600" dirty="0" smtClean="0"/>
                        <a:t>Splenectomy</a:t>
                      </a:r>
                      <a:r>
                        <a:rPr lang="en-GB" sz="1600" baseline="30000" dirty="0" smtClean="0"/>
                        <a:t>1,2</a:t>
                      </a:r>
                    </a:p>
                    <a:p>
                      <a:pPr marL="0" marR="0" indent="0" algn="l" defTabSz="914400" rtl="0" eaLnBrk="1" fontAlgn="auto" latinLnBrk="0" hangingPunct="1">
                        <a:lnSpc>
                          <a:spcPct val="100000"/>
                        </a:lnSpc>
                        <a:spcBef>
                          <a:spcPts val="0"/>
                        </a:spcBef>
                        <a:spcAft>
                          <a:spcPts val="600"/>
                        </a:spcAft>
                        <a:buClrTx/>
                        <a:buSzTx/>
                        <a:buFontTx/>
                        <a:buNone/>
                        <a:tabLst/>
                        <a:defRPr/>
                      </a:pPr>
                      <a:r>
                        <a:rPr lang="en-GB" sz="1600" u="sng" dirty="0" smtClean="0"/>
                        <a:t>TPO-R agonists</a:t>
                      </a:r>
                      <a:r>
                        <a:rPr lang="en-GB" sz="1600" u="sng" baseline="30000" dirty="0" smtClean="0"/>
                        <a:t>1,2</a:t>
                      </a:r>
                    </a:p>
                    <a:p>
                      <a:pPr marL="0" marR="0" indent="0" algn="l" defTabSz="914400" rtl="0" eaLnBrk="1" fontAlgn="auto" latinLnBrk="0" hangingPunct="1">
                        <a:lnSpc>
                          <a:spcPct val="100000"/>
                        </a:lnSpc>
                        <a:spcBef>
                          <a:spcPts val="0"/>
                        </a:spcBef>
                        <a:spcAft>
                          <a:spcPts val="600"/>
                        </a:spcAft>
                        <a:buClrTx/>
                        <a:buSzTx/>
                        <a:buFontTx/>
                        <a:buNone/>
                        <a:tabLst/>
                        <a:defRPr/>
                      </a:pPr>
                      <a:r>
                        <a:rPr lang="en-GB" sz="1600" dirty="0" smtClean="0"/>
                        <a:t>Vinca alkaloid regimens</a:t>
                      </a:r>
                      <a:r>
                        <a:rPr lang="en-GB" sz="1600" baseline="30000" dirty="0" smtClean="0"/>
                        <a:t>1</a:t>
                      </a:r>
                      <a:endParaRPr lang="en-GB" sz="1600" baseline="30000" dirty="0" smtClean="0">
                        <a:latin typeface="+mn-lt"/>
                      </a:endParaRPr>
                    </a:p>
                  </a:txBody>
                  <a:tcPr/>
                </a:tc>
                <a:extLst>
                  <a:ext uri="{0D108BD9-81ED-4DB2-BD59-A6C34878D82A}">
                    <a16:rowId xmlns:a16="http://schemas.microsoft.com/office/drawing/2014/main" val="10001"/>
                  </a:ext>
                </a:extLst>
              </a:tr>
            </a:tbl>
          </a:graphicData>
        </a:graphic>
      </p:graphicFrame>
      <p:sp>
        <p:nvSpPr>
          <p:cNvPr id="8" name="Rounded Rectangle 7"/>
          <p:cNvSpPr/>
          <p:nvPr/>
        </p:nvSpPr>
        <p:spPr>
          <a:xfrm>
            <a:off x="1111171" y="4327956"/>
            <a:ext cx="3101792" cy="564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defRPr/>
            </a:pPr>
            <a:r>
              <a:rPr lang="en-US" sz="1600" dirty="0" smtClean="0"/>
              <a:t>ICR: Grade A recommendation</a:t>
            </a:r>
            <a:r>
              <a:rPr lang="en-US" sz="1600" baseline="30000" dirty="0" smtClean="0"/>
              <a:t>1</a:t>
            </a:r>
            <a:r>
              <a:rPr lang="en-US" sz="1600" dirty="0" smtClean="0"/>
              <a:t> </a:t>
            </a:r>
            <a:endParaRPr lang="en-US" sz="1600" dirty="0"/>
          </a:p>
        </p:txBody>
      </p:sp>
      <p:cxnSp>
        <p:nvCxnSpPr>
          <p:cNvPr id="4" name="Straight Arrow Connector 3"/>
          <p:cNvCxnSpPr/>
          <p:nvPr/>
        </p:nvCxnSpPr>
        <p:spPr>
          <a:xfrm>
            <a:off x="4255770" y="4626864"/>
            <a:ext cx="243078" cy="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45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GB" dirty="0" smtClean="0"/>
              <a:t>Emergency treatment</a:t>
            </a:r>
          </a:p>
        </p:txBody>
      </p:sp>
      <p:sp>
        <p:nvSpPr>
          <p:cNvPr id="53251" name="Content Placeholder 2"/>
          <p:cNvSpPr>
            <a:spLocks noGrp="1"/>
          </p:cNvSpPr>
          <p:nvPr>
            <p:ph idx="1"/>
          </p:nvPr>
        </p:nvSpPr>
        <p:spPr/>
        <p:txBody>
          <a:bodyPr/>
          <a:lstStyle/>
          <a:p>
            <a:pPr marL="268288" indent="-268288">
              <a:spcBef>
                <a:spcPct val="0"/>
              </a:spcBef>
            </a:pPr>
            <a:r>
              <a:rPr lang="en-GB" sz="1800" b="1" dirty="0" smtClean="0"/>
              <a:t>An urgent increase in platelet count may be required for some ITP patients:</a:t>
            </a:r>
            <a:r>
              <a:rPr lang="en-GB" sz="1800" b="1" baseline="30000" dirty="0" smtClean="0"/>
              <a:t>1</a:t>
            </a:r>
          </a:p>
          <a:p>
            <a:pPr lvl="1">
              <a:spcBef>
                <a:spcPct val="0"/>
              </a:spcBef>
            </a:pPr>
            <a:r>
              <a:rPr lang="en-GB" sz="1800" dirty="0" smtClean="0"/>
              <a:t>Needing surgical procedures</a:t>
            </a:r>
          </a:p>
          <a:p>
            <a:pPr lvl="1">
              <a:spcBef>
                <a:spcPct val="0"/>
              </a:spcBef>
            </a:pPr>
            <a:r>
              <a:rPr lang="en-GB" sz="1800" dirty="0" smtClean="0"/>
              <a:t>At high risk of bleeding</a:t>
            </a:r>
          </a:p>
          <a:p>
            <a:pPr lvl="1">
              <a:spcBef>
                <a:spcPct val="0"/>
              </a:spcBef>
            </a:pPr>
            <a:r>
              <a:rPr lang="en-GB" sz="1800" dirty="0" smtClean="0"/>
              <a:t>With active central nervous system, GI, or genitourinary bleeding</a:t>
            </a:r>
          </a:p>
          <a:p>
            <a:pPr marL="268288" indent="-268288" eaLnBrk="1" hangingPunct="1">
              <a:spcBef>
                <a:spcPct val="0"/>
              </a:spcBef>
            </a:pPr>
            <a:r>
              <a:rPr lang="en-US" sz="1800" b="1" dirty="0" smtClean="0"/>
              <a:t>Guidelines recommend emergency treatment of severe bleeding in adults with ITP:</a:t>
            </a:r>
          </a:p>
          <a:p>
            <a:pPr lvl="1" eaLnBrk="1" hangingPunct="1">
              <a:spcBef>
                <a:spcPct val="0"/>
              </a:spcBef>
            </a:pPr>
            <a:r>
              <a:rPr lang="en-US" sz="1800" dirty="0" smtClean="0"/>
              <a:t>High-dose parenteral corticosteroid (e.g. methylprednisolone)</a:t>
            </a:r>
            <a:r>
              <a:rPr lang="en-US" sz="1800" baseline="30000" dirty="0" smtClean="0"/>
              <a:t>1</a:t>
            </a:r>
          </a:p>
          <a:p>
            <a:pPr lvl="1" eaLnBrk="1" hangingPunct="1">
              <a:spcBef>
                <a:spcPct val="0"/>
              </a:spcBef>
            </a:pPr>
            <a:r>
              <a:rPr lang="en-US" sz="1800" dirty="0" smtClean="0"/>
              <a:t>IVIg alone or in combination with corticosteroids (e.g. prednisone)</a:t>
            </a:r>
            <a:r>
              <a:rPr lang="en-US" sz="1800" baseline="30000" dirty="0" smtClean="0"/>
              <a:t>1,2</a:t>
            </a:r>
          </a:p>
          <a:p>
            <a:pPr lvl="1" eaLnBrk="1" hangingPunct="1">
              <a:spcBef>
                <a:spcPct val="0"/>
              </a:spcBef>
            </a:pPr>
            <a:r>
              <a:rPr lang="en-US" sz="1800" dirty="0" smtClean="0"/>
              <a:t>Platelet transfusions, possibly in combination with IVIg</a:t>
            </a:r>
            <a:r>
              <a:rPr lang="en-US" sz="1800" baseline="30000" dirty="0" smtClean="0"/>
              <a:t>1,2</a:t>
            </a:r>
          </a:p>
          <a:p>
            <a:pPr marL="268288" indent="-268288">
              <a:spcBef>
                <a:spcPct val="0"/>
              </a:spcBef>
            </a:pPr>
            <a:r>
              <a:rPr lang="en-GB" sz="1800" b="1" dirty="0" smtClean="0"/>
              <a:t>Simple measures can be equally important:</a:t>
            </a:r>
            <a:r>
              <a:rPr lang="en-GB" sz="1800" b="1" baseline="30000" dirty="0" smtClean="0"/>
              <a:t>1</a:t>
            </a:r>
          </a:p>
          <a:p>
            <a:pPr lvl="1">
              <a:spcBef>
                <a:spcPct val="0"/>
              </a:spcBef>
            </a:pPr>
            <a:r>
              <a:rPr lang="en-GB" sz="1800" dirty="0" smtClean="0"/>
              <a:t>Stopping drugs that affect platelet function </a:t>
            </a:r>
          </a:p>
          <a:p>
            <a:pPr lvl="1">
              <a:spcBef>
                <a:spcPct val="0"/>
              </a:spcBef>
            </a:pPr>
            <a:r>
              <a:rPr lang="en-GB" sz="1800" dirty="0" smtClean="0"/>
              <a:t>Control of blood pressure</a:t>
            </a:r>
          </a:p>
          <a:p>
            <a:pPr lvl="1">
              <a:spcBef>
                <a:spcPct val="0"/>
              </a:spcBef>
            </a:pPr>
            <a:r>
              <a:rPr lang="en-GB" sz="1800" dirty="0" smtClean="0"/>
              <a:t>Inhibition of menses</a:t>
            </a:r>
          </a:p>
          <a:p>
            <a:pPr lvl="1">
              <a:spcBef>
                <a:spcPct val="0"/>
              </a:spcBef>
            </a:pPr>
            <a:r>
              <a:rPr lang="en-GB" sz="1800" dirty="0" smtClean="0"/>
              <a:t>Efforts to minimise trauma</a:t>
            </a:r>
          </a:p>
        </p:txBody>
      </p:sp>
      <p:sp>
        <p:nvSpPr>
          <p:cNvPr id="52228" name="Text Box 3"/>
          <p:cNvSpPr txBox="1">
            <a:spLocks noChangeArrowheads="1"/>
          </p:cNvSpPr>
          <p:nvPr/>
        </p:nvSpPr>
        <p:spPr bwMode="auto">
          <a:xfrm>
            <a:off x="111600" y="6411600"/>
            <a:ext cx="8955087" cy="430213"/>
          </a:xfrm>
          <a:prstGeom prst="rect">
            <a:avLst/>
          </a:prstGeom>
          <a:noFill/>
          <a:ln>
            <a:noFill/>
          </a:ln>
          <a:extLst/>
        </p:spPr>
        <p:txBody>
          <a:bodyPr anchor="b">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sz="1100" dirty="0" smtClean="0">
                <a:latin typeface="+mn-lt"/>
                <a:ea typeface="MS PGothic" pitchFamily="34" charset="-128"/>
              </a:rPr>
              <a:t>GI, gastrointestinal; IVIg, intravenous immunoglobulin</a:t>
            </a:r>
            <a:br>
              <a:rPr lang="en-US" sz="1100" dirty="0" smtClean="0">
                <a:latin typeface="+mn-lt"/>
                <a:ea typeface="MS PGothic" pitchFamily="34" charset="-128"/>
              </a:rPr>
            </a:br>
            <a:r>
              <a:rPr lang="en-US" sz="1100" dirty="0" smtClean="0">
                <a:latin typeface="+mn-lt"/>
                <a:ea typeface="MS PGothic" pitchFamily="34" charset="-128"/>
              </a:rPr>
              <a:t>1. </a:t>
            </a:r>
            <a:r>
              <a:rPr lang="en-GB" sz="1100" dirty="0" smtClean="0">
                <a:latin typeface="+mn-lt"/>
              </a:rPr>
              <a:t>Provan D, </a:t>
            </a:r>
            <a:r>
              <a:rPr lang="en-GB" sz="1100" i="1" dirty="0" smtClean="0">
                <a:latin typeface="+mn-lt"/>
              </a:rPr>
              <a:t>et al. Blood </a:t>
            </a:r>
            <a:r>
              <a:rPr lang="en-GB" sz="1100" dirty="0" smtClean="0">
                <a:latin typeface="+mn-lt"/>
              </a:rPr>
              <a:t>2010; </a:t>
            </a:r>
            <a:r>
              <a:rPr lang="en-GB" sz="1100" b="1" dirty="0" smtClean="0">
                <a:latin typeface="+mn-lt"/>
              </a:rPr>
              <a:t>115</a:t>
            </a:r>
            <a:r>
              <a:rPr lang="en-GB" sz="1100" dirty="0" smtClean="0">
                <a:latin typeface="+mn-lt"/>
              </a:rPr>
              <a:t>: 168</a:t>
            </a:r>
            <a:r>
              <a:rPr lang="en-GB" altLang="ja-JP" sz="1100" dirty="0" smtClean="0">
                <a:latin typeface="+mn-lt"/>
              </a:rPr>
              <a:t>–</a:t>
            </a:r>
            <a:r>
              <a:rPr lang="en-GB" sz="1100" dirty="0" smtClean="0">
                <a:latin typeface="+mn-lt"/>
              </a:rPr>
              <a:t>86; 2. Neunert C, </a:t>
            </a:r>
            <a:r>
              <a:rPr lang="en-GB" sz="1100" i="1" dirty="0" smtClean="0">
                <a:latin typeface="+mn-lt"/>
              </a:rPr>
              <a:t>et al. Blood </a:t>
            </a:r>
            <a:r>
              <a:rPr lang="en-GB" sz="1100" dirty="0" smtClean="0">
                <a:latin typeface="+mn-lt"/>
              </a:rPr>
              <a:t>2011; </a:t>
            </a:r>
            <a:r>
              <a:rPr lang="en-GB" sz="1100" b="1" dirty="0" smtClean="0">
                <a:latin typeface="+mn-lt"/>
              </a:rPr>
              <a:t>117</a:t>
            </a:r>
            <a:r>
              <a:rPr lang="en-GB" sz="1100" dirty="0" smtClean="0">
                <a:latin typeface="+mn-lt"/>
              </a:rPr>
              <a:t>: 4190–207 </a:t>
            </a:r>
            <a:endParaRPr lang="it-IT" sz="1100" dirty="0" smtClean="0">
              <a:latin typeface="+mn-lt"/>
              <a:ea typeface="MS PGothic" pitchFamily="34" charset="-128"/>
            </a:endParaRPr>
          </a:p>
        </p:txBody>
      </p:sp>
    </p:spTree>
    <p:extLst>
      <p:ext uri="{BB962C8B-B14F-4D97-AF65-F5344CB8AC3E}">
        <p14:creationId xmlns:p14="http://schemas.microsoft.com/office/powerpoint/2010/main" val="19105771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5014"/>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3924" y="5816600"/>
            <a:ext cx="1587387" cy="29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a:lstStyle/>
          <a:p>
            <a:r>
              <a:rPr lang="en-US" sz="4400" dirty="0" smtClean="0"/>
              <a:t>THANK YOU</a:t>
            </a:r>
            <a:endParaRPr lang="en-US" sz="4400" dirty="0"/>
          </a:p>
        </p:txBody>
      </p:sp>
    </p:spTree>
    <p:extLst>
      <p:ext uri="{BB962C8B-B14F-4D97-AF65-F5344CB8AC3E}">
        <p14:creationId xmlns:p14="http://schemas.microsoft.com/office/powerpoint/2010/main" val="3059058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1268413"/>
            <a:ext cx="4888523" cy="4857750"/>
          </a:xfrm>
        </p:spPr>
        <p:txBody>
          <a:bodyPr/>
          <a:lstStyle/>
          <a:p>
            <a:pPr marL="273050" indent="-273050"/>
            <a:r>
              <a:rPr lang="en-GB" sz="2000" dirty="0" smtClean="0"/>
              <a:t>Immune-mediated acquired disease of adults and children</a:t>
            </a:r>
            <a:r>
              <a:rPr lang="en-GB" sz="2000" baseline="30000" dirty="0" smtClean="0"/>
              <a:t>1</a:t>
            </a:r>
          </a:p>
          <a:p>
            <a:pPr marL="273050" indent="-273050"/>
            <a:r>
              <a:rPr lang="en-GB" sz="2000" dirty="0" smtClean="0"/>
              <a:t>ITP is characterised by:</a:t>
            </a:r>
          </a:p>
          <a:p>
            <a:pPr marL="623888" lvl="1"/>
            <a:r>
              <a:rPr lang="en-GB" sz="1800" dirty="0" smtClean="0"/>
              <a:t>A low platelet count </a:t>
            </a:r>
            <a:br>
              <a:rPr lang="en-GB" sz="1800" dirty="0" smtClean="0"/>
            </a:br>
            <a:r>
              <a:rPr lang="en-GB" sz="1800" dirty="0" smtClean="0"/>
              <a:t>(&lt;100 x 10</a:t>
            </a:r>
            <a:r>
              <a:rPr lang="en-GB" sz="1800" baseline="30000" dirty="0" smtClean="0"/>
              <a:t>9</a:t>
            </a:r>
            <a:r>
              <a:rPr lang="en-GB" sz="1800" dirty="0" smtClean="0"/>
              <a:t>/L, transient or persistent)</a:t>
            </a:r>
            <a:r>
              <a:rPr lang="en-GB" sz="1800" baseline="30000" dirty="0" smtClean="0"/>
              <a:t>1</a:t>
            </a:r>
          </a:p>
          <a:p>
            <a:pPr marL="623888" lvl="1"/>
            <a:r>
              <a:rPr lang="en-GB" sz="1800" dirty="0" smtClean="0"/>
              <a:t>An increased risk of bleeding due to</a:t>
            </a:r>
            <a:br>
              <a:rPr lang="en-GB" sz="1800" dirty="0" smtClean="0"/>
            </a:br>
            <a:r>
              <a:rPr lang="en-GB" sz="1800" dirty="0" smtClean="0"/>
              <a:t>impaired clotting mechanism</a:t>
            </a:r>
            <a:r>
              <a:rPr lang="en-GB" sz="1800" baseline="30000" dirty="0" smtClean="0"/>
              <a:t>2</a:t>
            </a:r>
          </a:p>
          <a:p>
            <a:pPr marL="273050" indent="-273050"/>
            <a:r>
              <a:rPr lang="en-GB" sz="2000" dirty="0" smtClean="0"/>
              <a:t>Currently no definitive diagnostic </a:t>
            </a:r>
            <a:br>
              <a:rPr lang="en-GB" sz="2000" dirty="0" smtClean="0"/>
            </a:br>
            <a:r>
              <a:rPr lang="en-GB" sz="2000" dirty="0" smtClean="0"/>
              <a:t>criteria exist for primary ITP</a:t>
            </a:r>
          </a:p>
          <a:p>
            <a:pPr marL="623888" lvl="1"/>
            <a:r>
              <a:rPr lang="en-GB" sz="1800" dirty="0" smtClean="0"/>
              <a:t>Considered a diagnosis of exclusion</a:t>
            </a:r>
          </a:p>
          <a:p>
            <a:pPr marL="623888" lvl="1"/>
            <a:r>
              <a:rPr lang="en-GB" sz="1800" dirty="0" smtClean="0"/>
              <a:t>Thrombocytopenia may occur </a:t>
            </a:r>
            <a:br>
              <a:rPr lang="en-GB" sz="1800" dirty="0" smtClean="0"/>
            </a:br>
            <a:r>
              <a:rPr lang="en-GB" sz="1800" dirty="0" smtClean="0"/>
              <a:t>secondary to other conditions, such</a:t>
            </a:r>
            <a:br>
              <a:rPr lang="en-GB" sz="1800" dirty="0" smtClean="0"/>
            </a:br>
            <a:r>
              <a:rPr lang="en-GB" sz="1800" dirty="0" smtClean="0"/>
              <a:t>as lupus, leukaemia, HIV, HCV</a:t>
            </a:r>
            <a:r>
              <a:rPr lang="en-GB" sz="1800" baseline="30000" dirty="0" smtClean="0"/>
              <a:t>3</a:t>
            </a:r>
          </a:p>
          <a:p>
            <a:endParaRPr lang="en-GB" sz="2000" dirty="0" smtClean="0"/>
          </a:p>
        </p:txBody>
      </p:sp>
      <p:sp>
        <p:nvSpPr>
          <p:cNvPr id="7172" name="Title 1"/>
          <p:cNvSpPr>
            <a:spLocks noGrp="1"/>
          </p:cNvSpPr>
          <p:nvPr>
            <p:ph type="title"/>
          </p:nvPr>
        </p:nvSpPr>
        <p:spPr/>
        <p:txBody>
          <a:bodyPr/>
          <a:lstStyle/>
          <a:p>
            <a:r>
              <a:rPr lang="en-GB" dirty="0" smtClean="0"/>
              <a:t>ITP</a:t>
            </a:r>
          </a:p>
        </p:txBody>
      </p:sp>
      <p:sp>
        <p:nvSpPr>
          <p:cNvPr id="17413" name="Text Box 7"/>
          <p:cNvSpPr txBox="1">
            <a:spLocks noChangeArrowheads="1"/>
          </p:cNvSpPr>
          <p:nvPr/>
        </p:nvSpPr>
        <p:spPr bwMode="auto">
          <a:xfrm>
            <a:off x="111125" y="6411913"/>
            <a:ext cx="5234598" cy="430212"/>
          </a:xfrm>
          <a:prstGeom prst="rect">
            <a:avLst/>
          </a:prstGeom>
          <a:noFill/>
          <a:ln w="9525">
            <a:noFill/>
            <a:miter lim="800000"/>
            <a:headEnd/>
            <a:tailEnd/>
          </a:ln>
        </p:spPr>
        <p:txBody>
          <a:bodyPr wrap="square" anchor="b">
            <a:noAutofit/>
          </a:bodyPr>
          <a:lstStyle/>
          <a:p>
            <a:pPr>
              <a:defRPr/>
            </a:pPr>
            <a:r>
              <a:rPr lang="en-US" sz="1100" dirty="0" smtClean="0">
                <a:latin typeface="+mn-lt"/>
                <a:cs typeface="Arial" charset="0"/>
              </a:rPr>
              <a:t>HCV, hepatitis C virus; HIV, human immunodeficiency virus</a:t>
            </a:r>
          </a:p>
          <a:p>
            <a:pPr>
              <a:defRPr/>
            </a:pPr>
            <a:r>
              <a:rPr lang="en-US" sz="1100" dirty="0" smtClean="0">
                <a:latin typeface="+mn-lt"/>
                <a:cs typeface="Arial" charset="0"/>
              </a:rPr>
              <a:t>1</a:t>
            </a:r>
            <a:r>
              <a:rPr lang="en-US" sz="1100" dirty="0">
                <a:latin typeface="+mn-lt"/>
                <a:cs typeface="Arial" charset="0"/>
              </a:rPr>
              <a:t>. </a:t>
            </a:r>
            <a:r>
              <a:rPr lang="en-GB" sz="1100" dirty="0">
                <a:latin typeface="+mn-lt"/>
                <a:cs typeface="Arial" charset="0"/>
              </a:rPr>
              <a:t>Rodeghiero F, </a:t>
            </a:r>
            <a:r>
              <a:rPr lang="en-GB" sz="1100" i="1" dirty="0">
                <a:latin typeface="+mn-lt"/>
                <a:cs typeface="Arial" charset="0"/>
              </a:rPr>
              <a:t>et al</a:t>
            </a:r>
            <a:r>
              <a:rPr lang="en-GB" sz="1100" dirty="0">
                <a:latin typeface="+mn-lt"/>
                <a:cs typeface="Arial" charset="0"/>
              </a:rPr>
              <a:t>. </a:t>
            </a:r>
            <a:r>
              <a:rPr lang="en-GB" sz="1100" i="1" dirty="0">
                <a:latin typeface="+mn-lt"/>
                <a:cs typeface="Arial" charset="0"/>
              </a:rPr>
              <a:t>Blood</a:t>
            </a:r>
            <a:r>
              <a:rPr lang="en-GB" sz="1100" dirty="0">
                <a:latin typeface="+mn-lt"/>
                <a:cs typeface="Arial" charset="0"/>
              </a:rPr>
              <a:t> 2009; </a:t>
            </a:r>
            <a:r>
              <a:rPr lang="en-GB" sz="1100" b="1" dirty="0">
                <a:latin typeface="+mn-lt"/>
                <a:cs typeface="Arial" charset="0"/>
              </a:rPr>
              <a:t>113</a:t>
            </a:r>
            <a:r>
              <a:rPr lang="en-GB" sz="1100" dirty="0">
                <a:latin typeface="+mn-lt"/>
                <a:cs typeface="Arial" charset="0"/>
              </a:rPr>
              <a:t>: 2386–93</a:t>
            </a:r>
            <a:r>
              <a:rPr lang="en-GB" sz="1100" dirty="0" smtClean="0">
                <a:latin typeface="+mn-lt"/>
                <a:cs typeface="Arial" charset="0"/>
              </a:rPr>
              <a:t>;</a:t>
            </a:r>
            <a:r>
              <a:rPr lang="en-US" sz="1100" dirty="0" smtClean="0">
                <a:latin typeface="+mn-lt"/>
                <a:cs typeface="Arial" charset="0"/>
              </a:rPr>
              <a:t> 2. </a:t>
            </a:r>
            <a:r>
              <a:rPr lang="en-US" sz="1100" dirty="0">
                <a:latin typeface="+mn-lt"/>
                <a:cs typeface="Arial" charset="0"/>
              </a:rPr>
              <a:t>Chang M, </a:t>
            </a:r>
            <a:r>
              <a:rPr lang="en-US" sz="1100" i="1" dirty="0">
                <a:latin typeface="+mn-lt"/>
                <a:cs typeface="Arial" charset="0"/>
              </a:rPr>
              <a:t>et al</a:t>
            </a:r>
            <a:r>
              <a:rPr lang="en-US" sz="1100" dirty="0">
                <a:latin typeface="+mn-lt"/>
                <a:cs typeface="Arial" charset="0"/>
              </a:rPr>
              <a:t>. </a:t>
            </a:r>
            <a:r>
              <a:rPr lang="en-US" sz="1100" i="1" dirty="0">
                <a:latin typeface="+mn-lt"/>
                <a:cs typeface="Arial" charset="0"/>
              </a:rPr>
              <a:t>Blood</a:t>
            </a:r>
            <a:r>
              <a:rPr lang="en-US" sz="1100" dirty="0">
                <a:latin typeface="+mn-lt"/>
                <a:cs typeface="Arial" charset="0"/>
              </a:rPr>
              <a:t> 2003; </a:t>
            </a:r>
            <a:r>
              <a:rPr lang="en-US" sz="1100" b="1" dirty="0">
                <a:latin typeface="+mn-lt"/>
                <a:cs typeface="Arial" charset="0"/>
              </a:rPr>
              <a:t>102</a:t>
            </a:r>
            <a:r>
              <a:rPr lang="en-US" sz="1100" dirty="0">
                <a:latin typeface="+mn-lt"/>
                <a:cs typeface="Arial" charset="0"/>
              </a:rPr>
              <a:t>: 887–95; </a:t>
            </a:r>
            <a:r>
              <a:rPr lang="en-US" sz="1100" dirty="0" smtClean="0">
                <a:latin typeface="+mn-lt"/>
                <a:cs typeface="Arial" charset="0"/>
              </a:rPr>
              <a:t>3. </a:t>
            </a:r>
            <a:r>
              <a:rPr lang="en-GB" sz="1100" dirty="0" smtClean="0">
                <a:latin typeface="+mn-lt"/>
                <a:cs typeface="Arial" charset="0"/>
              </a:rPr>
              <a:t>Cines </a:t>
            </a:r>
            <a:r>
              <a:rPr lang="en-GB" sz="1100" dirty="0">
                <a:latin typeface="+mn-lt"/>
                <a:cs typeface="Arial" charset="0"/>
              </a:rPr>
              <a:t>D, Blanchette V. </a:t>
            </a:r>
            <a:r>
              <a:rPr lang="en-GB" sz="1100" i="1" dirty="0">
                <a:latin typeface="+mn-lt"/>
                <a:cs typeface="Arial" charset="0"/>
              </a:rPr>
              <a:t>N Engl J Med</a:t>
            </a:r>
            <a:r>
              <a:rPr lang="en-GB" sz="1100" dirty="0">
                <a:latin typeface="+mn-lt"/>
                <a:cs typeface="Arial" charset="0"/>
              </a:rPr>
              <a:t> 2002; </a:t>
            </a:r>
            <a:r>
              <a:rPr lang="en-GB" sz="1100" b="1" dirty="0">
                <a:latin typeface="+mn-lt"/>
                <a:cs typeface="Arial" charset="0"/>
              </a:rPr>
              <a:t>346</a:t>
            </a:r>
            <a:r>
              <a:rPr lang="en-GB" sz="1100" dirty="0">
                <a:latin typeface="+mn-lt"/>
                <a:cs typeface="Arial" charset="0"/>
              </a:rPr>
              <a:t>: 995</a:t>
            </a:r>
            <a:r>
              <a:rPr lang="en-GB" sz="1100" dirty="0">
                <a:latin typeface="+mn-lt"/>
                <a:cs typeface="Arial" charset="0"/>
                <a:sym typeface="Symbol" pitchFamily="18" charset="2"/>
              </a:rPr>
              <a:t></a:t>
            </a:r>
            <a:r>
              <a:rPr lang="en-GB" sz="1100" dirty="0">
                <a:latin typeface="+mn-lt"/>
                <a:cs typeface="Arial" charset="0"/>
              </a:rPr>
              <a:t>1008</a:t>
            </a:r>
            <a:endParaRPr lang="en-US" sz="1100" dirty="0">
              <a:latin typeface="+mn-lt"/>
              <a:cs typeface="Arial" charset="0"/>
            </a:endParaRPr>
          </a:p>
        </p:txBody>
      </p:sp>
      <p:sp>
        <p:nvSpPr>
          <p:cNvPr id="18" name="Content Placeholder 2"/>
          <p:cNvSpPr txBox="1">
            <a:spLocks/>
          </p:cNvSpPr>
          <p:nvPr/>
        </p:nvSpPr>
        <p:spPr>
          <a:xfrm>
            <a:off x="457200" y="2179638"/>
            <a:ext cx="4724400" cy="4144962"/>
          </a:xfrm>
          <a:prstGeom prst="rect">
            <a:avLst/>
          </a:prstGeom>
        </p:spPr>
        <p:txBody>
          <a:bodyPr>
            <a:normAutofit/>
          </a:bodyPr>
          <a:lstStyle/>
          <a:p>
            <a:pPr marL="342900" indent="-342900" fontAlgn="auto">
              <a:spcBef>
                <a:spcPts val="1200"/>
              </a:spcBef>
              <a:spcAft>
                <a:spcPts val="0"/>
              </a:spcAft>
              <a:buFont typeface="Arial" pitchFamily="34" charset="0"/>
              <a:buChar char="•"/>
              <a:defRPr/>
            </a:pPr>
            <a:endParaRPr lang="en-GB" sz="2000" baseline="30000" dirty="0">
              <a:latin typeface="+mn-lt"/>
              <a:cs typeface="+mn-cs"/>
            </a:endParaRPr>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9384" b="3303"/>
          <a:stretch/>
        </p:blipFill>
        <p:spPr>
          <a:xfrm>
            <a:off x="5829112" y="1219200"/>
            <a:ext cx="2695832" cy="2268856"/>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819816" y="3971607"/>
            <a:ext cx="2782078" cy="2086559"/>
          </a:xfrm>
          <a:prstGeom prst="rect">
            <a:avLst/>
          </a:prstGeom>
        </p:spPr>
      </p:pic>
      <p:sp>
        <p:nvSpPr>
          <p:cNvPr id="21" name="TextBox 20"/>
          <p:cNvSpPr txBox="1"/>
          <p:nvPr/>
        </p:nvSpPr>
        <p:spPr>
          <a:xfrm>
            <a:off x="5269526" y="3448238"/>
            <a:ext cx="3842795" cy="523220"/>
          </a:xfrm>
          <a:prstGeom prst="rect">
            <a:avLst/>
          </a:prstGeom>
          <a:noFill/>
        </p:spPr>
        <p:txBody>
          <a:bodyPr wrap="square" rtlCol="0">
            <a:spAutoFit/>
          </a:bodyPr>
          <a:lstStyle/>
          <a:p>
            <a:pPr algn="ctr"/>
            <a:r>
              <a:rPr lang="en-GB" sz="1400" dirty="0" smtClean="0">
                <a:latin typeface="+mn-lt"/>
              </a:rPr>
              <a:t>Normal peripheral blood smear </a:t>
            </a:r>
            <a:br>
              <a:rPr lang="en-GB" sz="1400" dirty="0" smtClean="0">
                <a:latin typeface="+mn-lt"/>
              </a:rPr>
            </a:br>
            <a:r>
              <a:rPr lang="en-GB" sz="1400" dirty="0" smtClean="0">
                <a:latin typeface="+mn-lt"/>
              </a:rPr>
              <a:t>© </a:t>
            </a:r>
            <a:r>
              <a:rPr lang="en-GB" sz="1200" dirty="0" smtClean="0">
                <a:latin typeface="+mn-lt"/>
              </a:rPr>
              <a:t>2010 </a:t>
            </a:r>
            <a:r>
              <a:rPr lang="en-GB" sz="1200" dirty="0">
                <a:latin typeface="+mn-lt"/>
              </a:rPr>
              <a:t>by Mosby </a:t>
            </a:r>
            <a:r>
              <a:rPr lang="en-GB" sz="1200" dirty="0" err="1">
                <a:latin typeface="+mn-lt"/>
              </a:rPr>
              <a:t>inc</a:t>
            </a:r>
            <a:r>
              <a:rPr lang="en-GB" sz="1200" dirty="0">
                <a:latin typeface="+mn-lt"/>
              </a:rPr>
              <a:t>, an affiliate of </a:t>
            </a:r>
            <a:r>
              <a:rPr lang="en-GB" sz="1200" dirty="0" smtClean="0">
                <a:latin typeface="+mn-lt"/>
              </a:rPr>
              <a:t>Elsevier</a:t>
            </a:r>
            <a:endParaRPr lang="en-GB" sz="1200" dirty="0">
              <a:latin typeface="+mn-lt"/>
            </a:endParaRPr>
          </a:p>
        </p:txBody>
      </p:sp>
      <p:sp>
        <p:nvSpPr>
          <p:cNvPr id="22" name="TextBox 21"/>
          <p:cNvSpPr txBox="1"/>
          <p:nvPr/>
        </p:nvSpPr>
        <p:spPr>
          <a:xfrm>
            <a:off x="5289458" y="6058166"/>
            <a:ext cx="3842795" cy="677108"/>
          </a:xfrm>
          <a:prstGeom prst="rect">
            <a:avLst/>
          </a:prstGeom>
          <a:noFill/>
        </p:spPr>
        <p:txBody>
          <a:bodyPr wrap="square" rtlCol="0">
            <a:spAutoFit/>
          </a:bodyPr>
          <a:lstStyle/>
          <a:p>
            <a:pPr algn="ctr"/>
            <a:r>
              <a:rPr lang="en-GB" sz="1400" dirty="0" smtClean="0">
                <a:latin typeface="+mn-lt"/>
              </a:rPr>
              <a:t>ITP peripheral blood smear </a:t>
            </a:r>
            <a:r>
              <a:rPr lang="en-GB" sz="1200" dirty="0">
                <a:latin typeface="+mn-lt"/>
                <a:hlinkClick r:id="rId5"/>
              </a:rPr>
              <a:t>http://imagebank.hematology.org/image/2820/immune-thrombocytopenic-purpura--</a:t>
            </a:r>
            <a:r>
              <a:rPr lang="en-GB" sz="1200" dirty="0" smtClean="0">
                <a:latin typeface="+mn-lt"/>
                <a:hlinkClick r:id="rId5"/>
              </a:rPr>
              <a:t>1?type=upload</a:t>
            </a:r>
            <a:r>
              <a:rPr lang="en-GB" sz="1200" dirty="0" smtClean="0">
                <a:latin typeface="+mn-lt"/>
              </a:rPr>
              <a:t> </a:t>
            </a:r>
            <a:endParaRPr lang="en-GB" sz="1200" dirty="0">
              <a:latin typeface="+mn-lt"/>
            </a:endParaRPr>
          </a:p>
        </p:txBody>
      </p:sp>
      <p:sp>
        <p:nvSpPr>
          <p:cNvPr id="23" name="Rectangle 22"/>
          <p:cNvSpPr/>
          <p:nvPr/>
        </p:nvSpPr>
        <p:spPr>
          <a:xfrm>
            <a:off x="8766974" y="6489914"/>
            <a:ext cx="377026" cy="369332"/>
          </a:xfrm>
          <a:prstGeom prst="rect">
            <a:avLst/>
          </a:prstGeom>
        </p:spPr>
        <p:txBody>
          <a:bodyPr wrap="none">
            <a:spAutoFit/>
          </a:bodyPr>
          <a:lstStyle/>
          <a:p>
            <a:r>
              <a:rPr lang="en-GB" b="1" dirty="0"/>
              <a:t>©</a:t>
            </a:r>
            <a:endParaRPr lang="en-GB" dirty="0"/>
          </a:p>
        </p:txBody>
      </p:sp>
    </p:spTree>
    <p:extLst>
      <p:ext uri="{BB962C8B-B14F-4D97-AF65-F5344CB8AC3E}">
        <p14:creationId xmlns:p14="http://schemas.microsoft.com/office/powerpoint/2010/main" val="383266948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7"/>
          <p:cNvSpPr>
            <a:spLocks noGrp="1" noChangeArrowheads="1"/>
          </p:cNvSpPr>
          <p:nvPr>
            <p:ph type="title"/>
          </p:nvPr>
        </p:nvSpPr>
        <p:spPr>
          <a:xfrm>
            <a:off x="455613" y="104775"/>
            <a:ext cx="6635750" cy="935038"/>
          </a:xfrm>
        </p:spPr>
        <p:txBody>
          <a:bodyPr/>
          <a:lstStyle/>
          <a:p>
            <a:r>
              <a:rPr lang="en-GB" dirty="0" smtClean="0"/>
              <a:t>ITP duration and classification</a:t>
            </a:r>
          </a:p>
        </p:txBody>
      </p:sp>
      <p:cxnSp>
        <p:nvCxnSpPr>
          <p:cNvPr id="5" name="Connecteur droit 4"/>
          <p:cNvCxnSpPr>
            <a:cxnSpLocks noChangeShapeType="1"/>
          </p:cNvCxnSpPr>
          <p:nvPr/>
        </p:nvCxnSpPr>
        <p:spPr bwMode="auto">
          <a:xfrm>
            <a:off x="827088" y="4202113"/>
            <a:ext cx="7848600" cy="0"/>
          </a:xfrm>
          <a:prstGeom prst="line">
            <a:avLst/>
          </a:prstGeom>
          <a:noFill/>
          <a:ln w="76200">
            <a:solidFill>
              <a:schemeClr val="accent1"/>
            </a:solidFill>
            <a:round/>
            <a:headEnd/>
            <a:tailEnd/>
          </a:ln>
          <a:effectLst>
            <a:outerShdw dist="20000" dir="5400000" rotWithShape="0">
              <a:srgbClr val="808080">
                <a:alpha val="37999"/>
              </a:srgbClr>
            </a:outerShdw>
          </a:effectLst>
        </p:spPr>
      </p:cxnSp>
      <p:sp>
        <p:nvSpPr>
          <p:cNvPr id="6" name="Flèche vers le bas 5"/>
          <p:cNvSpPr>
            <a:spLocks noChangeArrowheads="1"/>
          </p:cNvSpPr>
          <p:nvPr/>
        </p:nvSpPr>
        <p:spPr bwMode="auto">
          <a:xfrm>
            <a:off x="827088" y="3211513"/>
            <a:ext cx="381000" cy="838200"/>
          </a:xfrm>
          <a:prstGeom prst="downArrow">
            <a:avLst>
              <a:gd name="adj1" fmla="val 50000"/>
              <a:gd name="adj2" fmla="val 49999"/>
            </a:avLst>
          </a:prstGeom>
          <a:solidFill>
            <a:schemeClr val="tx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GB" sz="2800" dirty="0">
              <a:solidFill>
                <a:srgbClr val="FFFFFF"/>
              </a:solidFill>
              <a:latin typeface="+mn-lt"/>
              <a:cs typeface="Arial" charset="0"/>
            </a:endParaRPr>
          </a:p>
        </p:txBody>
      </p:sp>
      <p:sp>
        <p:nvSpPr>
          <p:cNvPr id="7" name="Flèche vers le bas 6"/>
          <p:cNvSpPr>
            <a:spLocks noChangeArrowheads="1"/>
          </p:cNvSpPr>
          <p:nvPr/>
        </p:nvSpPr>
        <p:spPr bwMode="auto">
          <a:xfrm>
            <a:off x="6086475" y="3211513"/>
            <a:ext cx="381000" cy="838200"/>
          </a:xfrm>
          <a:prstGeom prst="downArrow">
            <a:avLst>
              <a:gd name="adj1" fmla="val 50000"/>
              <a:gd name="adj2" fmla="val 49999"/>
            </a:avLst>
          </a:prstGeom>
          <a:solidFill>
            <a:schemeClr val="tx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GB" sz="2800" dirty="0">
              <a:solidFill>
                <a:srgbClr val="FFFFFF"/>
              </a:solidFill>
              <a:latin typeface="+mn-lt"/>
              <a:cs typeface="Arial" charset="0"/>
            </a:endParaRPr>
          </a:p>
        </p:txBody>
      </p:sp>
      <p:sp>
        <p:nvSpPr>
          <p:cNvPr id="8" name="Flèche vers le bas 7"/>
          <p:cNvSpPr>
            <a:spLocks noChangeArrowheads="1"/>
          </p:cNvSpPr>
          <p:nvPr/>
        </p:nvSpPr>
        <p:spPr bwMode="auto">
          <a:xfrm>
            <a:off x="3270250" y="3211513"/>
            <a:ext cx="381000" cy="838200"/>
          </a:xfrm>
          <a:prstGeom prst="downArrow">
            <a:avLst>
              <a:gd name="adj1" fmla="val 50000"/>
              <a:gd name="adj2" fmla="val 49999"/>
            </a:avLst>
          </a:prstGeom>
          <a:solidFill>
            <a:schemeClr val="tx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GB" sz="2800" dirty="0">
              <a:solidFill>
                <a:srgbClr val="FFFFFF"/>
              </a:solidFill>
              <a:latin typeface="+mn-lt"/>
              <a:cs typeface="Arial" charset="0"/>
            </a:endParaRPr>
          </a:p>
        </p:txBody>
      </p:sp>
      <p:sp>
        <p:nvSpPr>
          <p:cNvPr id="55303" name="ZoneTexte 12"/>
          <p:cNvSpPr txBox="1">
            <a:spLocks noChangeArrowheads="1"/>
          </p:cNvSpPr>
          <p:nvPr/>
        </p:nvSpPr>
        <p:spPr bwMode="auto">
          <a:xfrm>
            <a:off x="322263" y="2678113"/>
            <a:ext cx="1584325" cy="457200"/>
          </a:xfrm>
          <a:prstGeom prst="rect">
            <a:avLst/>
          </a:prstGeom>
          <a:noFill/>
          <a:ln w="9525">
            <a:noFill/>
            <a:miter lim="800000"/>
            <a:headEnd/>
            <a:tailEnd/>
          </a:ln>
        </p:spPr>
        <p:txBody>
          <a:bodyPr>
            <a:spAutoFit/>
          </a:bodyPr>
          <a:lstStyle/>
          <a:p>
            <a:pPr>
              <a:defRPr/>
            </a:pPr>
            <a:r>
              <a:rPr lang="fr-FR" sz="2400" dirty="0">
                <a:latin typeface="+mn-lt"/>
                <a:cs typeface="Arial" charset="0"/>
              </a:rPr>
              <a:t>Diagnosis</a:t>
            </a:r>
          </a:p>
        </p:txBody>
      </p:sp>
      <p:sp>
        <p:nvSpPr>
          <p:cNvPr id="55304" name="ZoneTexte 13"/>
          <p:cNvSpPr txBox="1">
            <a:spLocks noChangeArrowheads="1"/>
          </p:cNvSpPr>
          <p:nvPr/>
        </p:nvSpPr>
        <p:spPr bwMode="auto">
          <a:xfrm>
            <a:off x="5219700" y="2678113"/>
            <a:ext cx="2130425" cy="457200"/>
          </a:xfrm>
          <a:prstGeom prst="rect">
            <a:avLst/>
          </a:prstGeom>
          <a:noFill/>
          <a:ln w="9525">
            <a:noFill/>
            <a:miter lim="800000"/>
            <a:headEnd/>
            <a:tailEnd/>
          </a:ln>
        </p:spPr>
        <p:txBody>
          <a:bodyPr>
            <a:spAutoFit/>
          </a:bodyPr>
          <a:lstStyle/>
          <a:p>
            <a:pPr algn="ctr">
              <a:defRPr/>
            </a:pPr>
            <a:r>
              <a:rPr lang="fr-FR" sz="2400" dirty="0">
                <a:latin typeface="+mn-lt"/>
                <a:cs typeface="Arial" charset="0"/>
              </a:rPr>
              <a:t>12 months</a:t>
            </a:r>
          </a:p>
        </p:txBody>
      </p:sp>
      <p:sp>
        <p:nvSpPr>
          <p:cNvPr id="55305" name="ZoneTexte 14"/>
          <p:cNvSpPr txBox="1">
            <a:spLocks noChangeArrowheads="1"/>
          </p:cNvSpPr>
          <p:nvPr/>
        </p:nvSpPr>
        <p:spPr bwMode="auto">
          <a:xfrm>
            <a:off x="2698750" y="2700338"/>
            <a:ext cx="1589088" cy="457200"/>
          </a:xfrm>
          <a:prstGeom prst="rect">
            <a:avLst/>
          </a:prstGeom>
          <a:noFill/>
          <a:ln w="9525">
            <a:noFill/>
            <a:miter lim="800000"/>
            <a:headEnd/>
            <a:tailEnd/>
          </a:ln>
        </p:spPr>
        <p:txBody>
          <a:bodyPr>
            <a:spAutoFit/>
          </a:bodyPr>
          <a:lstStyle/>
          <a:p>
            <a:pPr algn="ctr">
              <a:defRPr/>
            </a:pPr>
            <a:r>
              <a:rPr lang="fr-FR" sz="2400" dirty="0">
                <a:latin typeface="+mn-lt"/>
                <a:cs typeface="Arial" charset="0"/>
              </a:rPr>
              <a:t>3 months</a:t>
            </a:r>
            <a:endParaRPr lang="fr-FR" sz="2800" dirty="0">
              <a:latin typeface="+mn-lt"/>
              <a:cs typeface="Arial" charset="0"/>
            </a:endParaRPr>
          </a:p>
        </p:txBody>
      </p:sp>
      <p:sp>
        <p:nvSpPr>
          <p:cNvPr id="55306" name="ZoneTexte 15"/>
          <p:cNvSpPr>
            <a:spLocks noChangeArrowheads="1"/>
          </p:cNvSpPr>
          <p:nvPr/>
        </p:nvSpPr>
        <p:spPr bwMode="auto">
          <a:xfrm>
            <a:off x="827088" y="4348163"/>
            <a:ext cx="2441575" cy="914400"/>
          </a:xfrm>
          <a:prstGeom prst="roundRect">
            <a:avLst>
              <a:gd name="adj" fmla="val 16667"/>
            </a:avLst>
          </a:prstGeom>
          <a:solidFill>
            <a:schemeClr val="tx2"/>
          </a:solidFill>
          <a:ln w="9525">
            <a:noFill/>
            <a:round/>
            <a:headEnd/>
            <a:tailEnd/>
          </a:ln>
        </p:spPr>
        <p:txBody>
          <a:bodyPr/>
          <a:lstStyle/>
          <a:p>
            <a:pPr algn="ctr">
              <a:defRPr/>
            </a:pPr>
            <a:r>
              <a:rPr lang="fr-FR" sz="2400" b="1" dirty="0" smtClean="0">
                <a:solidFill>
                  <a:schemeClr val="bg1"/>
                </a:solidFill>
                <a:latin typeface="+mn-lt"/>
                <a:cs typeface="Arial" charset="0"/>
              </a:rPr>
              <a:t>Newly diagnosed </a:t>
            </a:r>
            <a:r>
              <a:rPr lang="fr-FR" sz="2400" b="1" dirty="0">
                <a:solidFill>
                  <a:schemeClr val="bg1"/>
                </a:solidFill>
                <a:latin typeface="+mn-lt"/>
                <a:cs typeface="Arial" charset="0"/>
              </a:rPr>
              <a:t>ITP</a:t>
            </a:r>
          </a:p>
        </p:txBody>
      </p:sp>
      <p:sp>
        <p:nvSpPr>
          <p:cNvPr id="55307" name="ZoneTexte 18"/>
          <p:cNvSpPr>
            <a:spLocks noChangeArrowheads="1"/>
          </p:cNvSpPr>
          <p:nvPr/>
        </p:nvSpPr>
        <p:spPr bwMode="auto">
          <a:xfrm>
            <a:off x="3571875" y="4349750"/>
            <a:ext cx="2401888" cy="914400"/>
          </a:xfrm>
          <a:prstGeom prst="roundRect">
            <a:avLst>
              <a:gd name="adj" fmla="val 16667"/>
            </a:avLst>
          </a:prstGeom>
          <a:solidFill>
            <a:schemeClr val="tx2"/>
          </a:solidFill>
          <a:ln w="9525">
            <a:noFill/>
            <a:round/>
            <a:headEnd/>
            <a:tailEnd/>
          </a:ln>
        </p:spPr>
        <p:txBody>
          <a:bodyPr anchor="ctr"/>
          <a:lstStyle/>
          <a:p>
            <a:pPr algn="ctr">
              <a:defRPr/>
            </a:pPr>
            <a:r>
              <a:rPr lang="fr-FR" sz="2400" b="1" dirty="0">
                <a:solidFill>
                  <a:schemeClr val="bg1"/>
                </a:solidFill>
                <a:latin typeface="+mn-lt"/>
                <a:cs typeface="Arial" charset="0"/>
              </a:rPr>
              <a:t>Persistent ITP</a:t>
            </a:r>
          </a:p>
        </p:txBody>
      </p:sp>
      <p:sp>
        <p:nvSpPr>
          <p:cNvPr id="55308" name="ZoneTexte 19"/>
          <p:cNvSpPr>
            <a:spLocks noChangeArrowheads="1"/>
          </p:cNvSpPr>
          <p:nvPr/>
        </p:nvSpPr>
        <p:spPr bwMode="auto">
          <a:xfrm>
            <a:off x="6278563" y="4349750"/>
            <a:ext cx="2401887" cy="914400"/>
          </a:xfrm>
          <a:prstGeom prst="roundRect">
            <a:avLst>
              <a:gd name="adj" fmla="val 16667"/>
            </a:avLst>
          </a:prstGeom>
          <a:solidFill>
            <a:schemeClr val="tx2"/>
          </a:solidFill>
          <a:ln w="9525">
            <a:noFill/>
            <a:round/>
            <a:headEnd/>
            <a:tailEnd/>
          </a:ln>
        </p:spPr>
        <p:txBody>
          <a:bodyPr anchor="ctr"/>
          <a:lstStyle/>
          <a:p>
            <a:pPr algn="ctr">
              <a:defRPr/>
            </a:pPr>
            <a:r>
              <a:rPr lang="fr-FR" sz="2400" b="1" dirty="0">
                <a:solidFill>
                  <a:schemeClr val="bg1"/>
                </a:solidFill>
                <a:latin typeface="+mn-lt"/>
                <a:cs typeface="Arial" charset="0"/>
              </a:rPr>
              <a:t>Chronic ITP</a:t>
            </a:r>
          </a:p>
        </p:txBody>
      </p:sp>
      <p:sp>
        <p:nvSpPr>
          <p:cNvPr id="55309" name="ZoneTexte 13"/>
          <p:cNvSpPr txBox="1">
            <a:spLocks noChangeArrowheads="1"/>
          </p:cNvSpPr>
          <p:nvPr/>
        </p:nvSpPr>
        <p:spPr bwMode="auto">
          <a:xfrm>
            <a:off x="684213" y="1997075"/>
            <a:ext cx="3843337" cy="461963"/>
          </a:xfrm>
          <a:prstGeom prst="rect">
            <a:avLst/>
          </a:prstGeom>
          <a:noFill/>
          <a:ln w="9525">
            <a:noFill/>
            <a:miter lim="800000"/>
            <a:headEnd/>
            <a:tailEnd/>
          </a:ln>
        </p:spPr>
        <p:txBody>
          <a:bodyPr>
            <a:spAutoFit/>
          </a:bodyPr>
          <a:lstStyle/>
          <a:p>
            <a:pPr>
              <a:defRPr/>
            </a:pPr>
            <a:r>
              <a:rPr lang="fr-FR" sz="2400" b="1" i="1" dirty="0">
                <a:solidFill>
                  <a:schemeClr val="bg1">
                    <a:lumMod val="50000"/>
                  </a:schemeClr>
                </a:solidFill>
                <a:latin typeface="+mn-lt"/>
                <a:cs typeface="Arial" charset="0"/>
              </a:rPr>
              <a:t>   </a:t>
            </a:r>
            <a:r>
              <a:rPr lang="fr-FR" sz="2400" b="1" i="1" dirty="0" smtClean="0">
                <a:solidFill>
                  <a:schemeClr val="bg1">
                    <a:lumMod val="50000"/>
                  </a:schemeClr>
                </a:solidFill>
                <a:latin typeface="+mn-lt"/>
                <a:cs typeface="Arial" charset="0"/>
              </a:rPr>
              <a:t>Acute = </a:t>
            </a:r>
            <a:r>
              <a:rPr lang="fr-FR" sz="2400" b="1" i="1" dirty="0">
                <a:solidFill>
                  <a:schemeClr val="bg1">
                    <a:lumMod val="50000"/>
                  </a:schemeClr>
                </a:solidFill>
                <a:latin typeface="+mn-lt"/>
                <a:cs typeface="Arial" charset="0"/>
              </a:rPr>
              <a:t>0 to 6 months </a:t>
            </a:r>
          </a:p>
        </p:txBody>
      </p:sp>
      <p:cxnSp>
        <p:nvCxnSpPr>
          <p:cNvPr id="17" name="Connecteur droit avec flèche 16"/>
          <p:cNvCxnSpPr>
            <a:cxnSpLocks noChangeShapeType="1"/>
          </p:cNvCxnSpPr>
          <p:nvPr/>
        </p:nvCxnSpPr>
        <p:spPr bwMode="auto">
          <a:xfrm>
            <a:off x="827088" y="2473325"/>
            <a:ext cx="3816350" cy="12700"/>
          </a:xfrm>
          <a:prstGeom prst="straightConnector1">
            <a:avLst/>
          </a:prstGeom>
          <a:noFill/>
          <a:ln w="38100">
            <a:solidFill>
              <a:schemeClr val="bg1">
                <a:lumMod val="50000"/>
              </a:schemeClr>
            </a:solidFill>
            <a:round/>
            <a:headEnd type="triangle" w="lg" len="lg"/>
            <a:tailEnd type="triangle" w="lg" len="lg"/>
          </a:ln>
          <a:effectLst>
            <a:outerShdw dist="20000" dir="5400000" rotWithShape="0">
              <a:srgbClr val="808080">
                <a:alpha val="37999"/>
              </a:srgbClr>
            </a:outerShdw>
          </a:effectLst>
        </p:spPr>
      </p:cxnSp>
      <p:sp>
        <p:nvSpPr>
          <p:cNvPr id="18" name="Text Box 7"/>
          <p:cNvSpPr txBox="1">
            <a:spLocks noChangeArrowheads="1"/>
          </p:cNvSpPr>
          <p:nvPr/>
        </p:nvSpPr>
        <p:spPr bwMode="auto">
          <a:xfrm>
            <a:off x="111124" y="6580515"/>
            <a:ext cx="8297863" cy="261610"/>
          </a:xfrm>
          <a:prstGeom prst="rect">
            <a:avLst/>
          </a:prstGeom>
          <a:noFill/>
          <a:ln w="9525">
            <a:noFill/>
            <a:miter lim="800000"/>
            <a:headEnd/>
            <a:tailEnd/>
          </a:ln>
        </p:spPr>
        <p:txBody>
          <a:bodyPr anchor="b">
            <a:spAutoFit/>
          </a:bodyPr>
          <a:lstStyle/>
          <a:p>
            <a:pPr marL="0" lvl="8">
              <a:defRPr/>
            </a:pPr>
            <a:r>
              <a:rPr lang="en-GB" sz="1100" dirty="0" smtClean="0">
                <a:latin typeface="+mn-lt"/>
                <a:cs typeface="Arial" charset="0"/>
              </a:rPr>
              <a:t>Rodeghiero </a:t>
            </a:r>
            <a:r>
              <a:rPr lang="en-GB" sz="1100" dirty="0">
                <a:latin typeface="+mn-lt"/>
                <a:cs typeface="Arial" charset="0"/>
              </a:rPr>
              <a:t>F, </a:t>
            </a:r>
            <a:r>
              <a:rPr lang="en-GB" sz="1100" i="1" dirty="0">
                <a:latin typeface="+mn-lt"/>
                <a:cs typeface="Arial" charset="0"/>
              </a:rPr>
              <a:t>et al</a:t>
            </a:r>
            <a:r>
              <a:rPr lang="en-GB" sz="1100" dirty="0">
                <a:latin typeface="+mn-lt"/>
                <a:cs typeface="Arial" charset="0"/>
              </a:rPr>
              <a:t>. </a:t>
            </a:r>
            <a:r>
              <a:rPr lang="en-GB" sz="1100" i="1" dirty="0">
                <a:latin typeface="+mn-lt"/>
                <a:cs typeface="Arial" charset="0"/>
              </a:rPr>
              <a:t>Blood</a:t>
            </a:r>
            <a:r>
              <a:rPr lang="en-GB" sz="1100" dirty="0">
                <a:latin typeface="+mn-lt"/>
                <a:cs typeface="Arial" charset="0"/>
              </a:rPr>
              <a:t> 2009; </a:t>
            </a:r>
            <a:r>
              <a:rPr lang="en-GB" sz="1100" b="1" dirty="0">
                <a:latin typeface="+mn-lt"/>
                <a:cs typeface="Arial" charset="0"/>
              </a:rPr>
              <a:t>113</a:t>
            </a:r>
            <a:r>
              <a:rPr lang="en-GB" sz="1100" dirty="0">
                <a:latin typeface="+mn-lt"/>
                <a:cs typeface="Arial" charset="0"/>
              </a:rPr>
              <a:t>: 2386–93</a:t>
            </a:r>
          </a:p>
        </p:txBody>
      </p:sp>
    </p:spTree>
    <p:extLst>
      <p:ext uri="{BB962C8B-B14F-4D97-AF65-F5344CB8AC3E}">
        <p14:creationId xmlns:p14="http://schemas.microsoft.com/office/powerpoint/2010/main" val="5025071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dirty="0" smtClean="0"/>
              <a:t>Prevalence and incidence</a:t>
            </a:r>
          </a:p>
        </p:txBody>
      </p:sp>
      <p:sp>
        <p:nvSpPr>
          <p:cNvPr id="10243" name="Content Placeholder 2"/>
          <p:cNvSpPr>
            <a:spLocks noGrp="1"/>
          </p:cNvSpPr>
          <p:nvPr>
            <p:ph idx="1"/>
          </p:nvPr>
        </p:nvSpPr>
        <p:spPr>
          <a:xfrm>
            <a:off x="457200" y="1268413"/>
            <a:ext cx="8351520" cy="4857750"/>
          </a:xfrm>
        </p:spPr>
        <p:txBody>
          <a:bodyPr/>
          <a:lstStyle/>
          <a:p>
            <a:pPr>
              <a:spcBef>
                <a:spcPts val="400"/>
              </a:spcBef>
              <a:spcAft>
                <a:spcPts val="400"/>
              </a:spcAft>
            </a:pPr>
            <a:r>
              <a:rPr lang="en-GB" sz="2400" dirty="0" smtClean="0"/>
              <a:t>ITP is a rare </a:t>
            </a:r>
            <a:r>
              <a:rPr lang="en-GB" sz="2400" dirty="0"/>
              <a:t>condition: </a:t>
            </a:r>
            <a:r>
              <a:rPr lang="en-GB" sz="2400" dirty="0" smtClean="0"/>
              <a:t>overall </a:t>
            </a:r>
            <a:r>
              <a:rPr lang="en-GB" sz="2400" dirty="0"/>
              <a:t>incidence </a:t>
            </a:r>
            <a:r>
              <a:rPr lang="en-GB" sz="2400" dirty="0" smtClean="0"/>
              <a:t>among </a:t>
            </a:r>
            <a:r>
              <a:rPr lang="en-GB" sz="2400" dirty="0"/>
              <a:t>adults is estimated at 3.3 per 100,000 person-years</a:t>
            </a:r>
            <a:r>
              <a:rPr lang="en-GB" sz="2400" baseline="30000" dirty="0"/>
              <a:t>1</a:t>
            </a:r>
          </a:p>
          <a:p>
            <a:pPr lvl="1">
              <a:spcBef>
                <a:spcPts val="400"/>
              </a:spcBef>
              <a:spcAft>
                <a:spcPts val="400"/>
              </a:spcAft>
            </a:pPr>
            <a:r>
              <a:rPr lang="en-GB" sz="2000" dirty="0" smtClean="0">
                <a:solidFill>
                  <a:schemeClr val="tx1">
                    <a:lumMod val="95000"/>
                    <a:lumOff val="5000"/>
                  </a:schemeClr>
                </a:solidFill>
              </a:rPr>
              <a:t>In </a:t>
            </a:r>
            <a:r>
              <a:rPr lang="en-GB" sz="2000" dirty="0">
                <a:solidFill>
                  <a:schemeClr val="tx1">
                    <a:lumMod val="95000"/>
                    <a:lumOff val="5000"/>
                  </a:schemeClr>
                </a:solidFill>
              </a:rPr>
              <a:t>Europe, incidence of 1.6−3.9</a:t>
            </a:r>
            <a:r>
              <a:rPr lang="en-GB" sz="2000" dirty="0">
                <a:solidFill>
                  <a:srgbClr val="FF0000"/>
                </a:solidFill>
              </a:rPr>
              <a:t> </a:t>
            </a:r>
            <a:r>
              <a:rPr lang="en-GB" sz="2000" dirty="0"/>
              <a:t>per 100,000 </a:t>
            </a:r>
            <a:r>
              <a:rPr lang="en-GB" sz="2000" dirty="0" smtClean="0"/>
              <a:t>adults/year</a:t>
            </a:r>
            <a:r>
              <a:rPr lang="en-GB" sz="2000" baseline="30000" dirty="0" smtClean="0"/>
              <a:t>1</a:t>
            </a:r>
            <a:r>
              <a:rPr lang="en-GB" sz="2000" dirty="0" smtClean="0"/>
              <a:t> </a:t>
            </a:r>
          </a:p>
          <a:p>
            <a:pPr lvl="1">
              <a:spcBef>
                <a:spcPts val="400"/>
              </a:spcBef>
              <a:spcAft>
                <a:spcPts val="400"/>
              </a:spcAft>
            </a:pPr>
            <a:r>
              <a:rPr lang="en-GB" sz="2000" dirty="0" smtClean="0"/>
              <a:t>In the USA, age-adjusted prevalence: 9.5 </a:t>
            </a:r>
            <a:r>
              <a:rPr lang="en-GB" sz="2000" dirty="0"/>
              <a:t>per 100,000 </a:t>
            </a:r>
            <a:r>
              <a:rPr lang="en-GB" sz="2000" dirty="0" smtClean="0"/>
              <a:t>persons</a:t>
            </a:r>
            <a:r>
              <a:rPr lang="en-GB" sz="2000" baseline="30000" dirty="0" smtClean="0"/>
              <a:t>2</a:t>
            </a:r>
            <a:endParaRPr lang="en-GB" sz="2000" dirty="0">
              <a:solidFill>
                <a:srgbClr val="FF0000"/>
              </a:solidFill>
            </a:endParaRPr>
          </a:p>
          <a:p>
            <a:pPr lvl="1">
              <a:spcBef>
                <a:spcPts val="400"/>
              </a:spcBef>
              <a:spcAft>
                <a:spcPts val="400"/>
              </a:spcAft>
            </a:pPr>
            <a:r>
              <a:rPr lang="en-GB" sz="2000" dirty="0" smtClean="0"/>
              <a:t>Higher </a:t>
            </a:r>
            <a:r>
              <a:rPr lang="en-GB" sz="2000" dirty="0"/>
              <a:t>incidence in women </a:t>
            </a:r>
            <a:r>
              <a:rPr lang="en-GB" sz="2000" i="1" dirty="0"/>
              <a:t>versus</a:t>
            </a:r>
            <a:r>
              <a:rPr lang="en-GB" sz="2000" dirty="0"/>
              <a:t> men</a:t>
            </a:r>
            <a:r>
              <a:rPr lang="en-GB" sz="2000" baseline="30000" dirty="0"/>
              <a:t>3</a:t>
            </a:r>
            <a:r>
              <a:rPr lang="en-GB" sz="2000" dirty="0"/>
              <a:t> </a:t>
            </a:r>
          </a:p>
          <a:p>
            <a:pPr lvl="2">
              <a:spcBef>
                <a:spcPts val="400"/>
              </a:spcBef>
              <a:spcAft>
                <a:spcPts val="400"/>
              </a:spcAft>
            </a:pPr>
            <a:r>
              <a:rPr lang="en-GB" sz="1800" dirty="0"/>
              <a:t>Male:female ratio increases with age</a:t>
            </a:r>
          </a:p>
          <a:p>
            <a:pPr lvl="1">
              <a:spcBef>
                <a:spcPts val="400"/>
              </a:spcBef>
              <a:spcAft>
                <a:spcPts val="400"/>
              </a:spcAft>
            </a:pPr>
            <a:r>
              <a:rPr lang="en-GB" sz="2000" dirty="0"/>
              <a:t>Higher incidence at older ages</a:t>
            </a:r>
            <a:r>
              <a:rPr lang="en-GB" sz="2000" baseline="30000" dirty="0"/>
              <a:t>3</a:t>
            </a:r>
          </a:p>
          <a:p>
            <a:pPr>
              <a:spcBef>
                <a:spcPts val="400"/>
              </a:spcBef>
              <a:spcAft>
                <a:spcPts val="400"/>
              </a:spcAft>
            </a:pPr>
            <a:r>
              <a:rPr lang="en-GB" sz="2400" dirty="0" smtClean="0"/>
              <a:t>In children:</a:t>
            </a:r>
          </a:p>
          <a:p>
            <a:pPr lvl="1"/>
            <a:r>
              <a:rPr lang="en-GB" sz="2000" dirty="0" smtClean="0"/>
              <a:t>Incidence of 2.2−5.3 </a:t>
            </a:r>
            <a:r>
              <a:rPr lang="en-GB" sz="2000" dirty="0"/>
              <a:t>per </a:t>
            </a:r>
            <a:r>
              <a:rPr lang="en-GB" sz="2000" dirty="0" smtClean="0"/>
              <a:t>100,000 children/year (Europe &amp; USA)</a:t>
            </a:r>
            <a:r>
              <a:rPr lang="en-GB" sz="2000" baseline="30000" dirty="0" smtClean="0"/>
              <a:t>1</a:t>
            </a:r>
          </a:p>
        </p:txBody>
      </p:sp>
      <p:sp>
        <p:nvSpPr>
          <p:cNvPr id="5" name="Text Box 7"/>
          <p:cNvSpPr txBox="1">
            <a:spLocks noChangeArrowheads="1"/>
          </p:cNvSpPr>
          <p:nvPr/>
        </p:nvSpPr>
        <p:spPr bwMode="auto">
          <a:xfrm>
            <a:off x="111124" y="6241961"/>
            <a:ext cx="9032875" cy="600164"/>
          </a:xfrm>
          <a:prstGeom prst="rect">
            <a:avLst/>
          </a:prstGeom>
          <a:noFill/>
          <a:ln w="9525">
            <a:noFill/>
            <a:miter lim="800000"/>
            <a:headEnd/>
            <a:tailEnd/>
          </a:ln>
        </p:spPr>
        <p:txBody>
          <a:bodyPr anchor="b">
            <a:noAutofit/>
          </a:bodyPr>
          <a:lstStyle/>
          <a:p>
            <a:pPr marL="0" lvl="8">
              <a:buFontTx/>
              <a:buAutoNum type="arabicPeriod"/>
              <a:defRPr/>
            </a:pPr>
            <a:r>
              <a:rPr lang="en-GB" sz="1100" dirty="0" smtClean="0">
                <a:latin typeface="+mn-lt"/>
                <a:cs typeface="Arial" charset="0"/>
              </a:rPr>
              <a:t> </a:t>
            </a:r>
            <a:r>
              <a:rPr lang="en-GB" sz="1100" dirty="0">
                <a:latin typeface="+mn-lt"/>
              </a:rPr>
              <a:t>Terrell DR,</a:t>
            </a:r>
            <a:r>
              <a:rPr lang="en-GB" sz="1100" i="1" dirty="0">
                <a:latin typeface="+mn-lt"/>
              </a:rPr>
              <a:t> et al.</a:t>
            </a:r>
            <a:r>
              <a:rPr lang="en-GB" sz="1100" dirty="0">
                <a:latin typeface="+mn-lt"/>
              </a:rPr>
              <a:t> </a:t>
            </a:r>
            <a:r>
              <a:rPr lang="en-GB" sz="1100" i="1" dirty="0">
                <a:latin typeface="+mn-lt"/>
              </a:rPr>
              <a:t>Am J Hematol</a:t>
            </a:r>
            <a:r>
              <a:rPr lang="en-GB" sz="1100" dirty="0">
                <a:latin typeface="+mn-lt"/>
              </a:rPr>
              <a:t> 2010; </a:t>
            </a:r>
            <a:r>
              <a:rPr lang="en-GB" sz="1100" b="1" dirty="0">
                <a:latin typeface="+mn-lt"/>
              </a:rPr>
              <a:t>85</a:t>
            </a:r>
            <a:r>
              <a:rPr lang="en-GB" sz="1100" dirty="0">
                <a:latin typeface="+mn-lt"/>
              </a:rPr>
              <a:t>: </a:t>
            </a:r>
            <a:r>
              <a:rPr lang="en-GB" sz="1100" dirty="0" smtClean="0">
                <a:latin typeface="+mn-lt"/>
              </a:rPr>
              <a:t>174–80</a:t>
            </a:r>
            <a:r>
              <a:rPr lang="en-GB" sz="1100" dirty="0" smtClean="0">
                <a:latin typeface="+mn-lt"/>
                <a:cs typeface="Arial" charset="0"/>
              </a:rPr>
              <a:t>; 2. </a:t>
            </a:r>
            <a:r>
              <a:rPr lang="en-GB" sz="1100" dirty="0">
                <a:latin typeface="+mn-lt"/>
              </a:rPr>
              <a:t>Segal JB, Powe NR. </a:t>
            </a:r>
            <a:r>
              <a:rPr lang="en-GB" sz="1100" i="1" dirty="0">
                <a:latin typeface="+mn-lt"/>
              </a:rPr>
              <a:t>J Thromb Haemost</a:t>
            </a:r>
            <a:r>
              <a:rPr lang="en-GB" sz="1100" dirty="0">
                <a:latin typeface="+mn-lt"/>
              </a:rPr>
              <a:t> 2006; </a:t>
            </a:r>
            <a:r>
              <a:rPr lang="en-GB" sz="1100" b="1" dirty="0">
                <a:latin typeface="+mn-lt"/>
              </a:rPr>
              <a:t>4</a:t>
            </a:r>
            <a:r>
              <a:rPr lang="en-GB" sz="1100" dirty="0">
                <a:latin typeface="+mn-lt"/>
              </a:rPr>
              <a:t>: </a:t>
            </a:r>
            <a:r>
              <a:rPr lang="en-GB" sz="1100" dirty="0" smtClean="0">
                <a:latin typeface="+mn-lt"/>
              </a:rPr>
              <a:t>2377-83; </a:t>
            </a:r>
            <a:br>
              <a:rPr lang="en-GB" sz="1100" dirty="0" smtClean="0">
                <a:latin typeface="+mn-lt"/>
              </a:rPr>
            </a:br>
            <a:r>
              <a:rPr lang="en-GB" sz="1100" dirty="0" smtClean="0">
                <a:latin typeface="+mn-lt"/>
              </a:rPr>
              <a:t>3. </a:t>
            </a:r>
            <a:r>
              <a:rPr lang="en-US" sz="1100" dirty="0" smtClean="0">
                <a:latin typeface="+mn-lt"/>
                <a:cs typeface="Arial" charset="0"/>
              </a:rPr>
              <a:t>Schoonen </a:t>
            </a:r>
            <a:r>
              <a:rPr lang="en-US" sz="1100" dirty="0">
                <a:latin typeface="+mn-lt"/>
                <a:cs typeface="Arial" charset="0"/>
              </a:rPr>
              <a:t>W, </a:t>
            </a:r>
            <a:r>
              <a:rPr lang="en-US" sz="1100" i="1" dirty="0">
                <a:latin typeface="+mn-lt"/>
                <a:cs typeface="Arial" charset="0"/>
              </a:rPr>
              <a:t>et al</a:t>
            </a:r>
            <a:r>
              <a:rPr lang="en-US" sz="1100" dirty="0">
                <a:latin typeface="+mn-lt"/>
                <a:cs typeface="Arial" charset="0"/>
              </a:rPr>
              <a:t>. </a:t>
            </a:r>
            <a:r>
              <a:rPr lang="en-US" sz="1100" i="1" dirty="0">
                <a:latin typeface="+mn-lt"/>
                <a:cs typeface="Arial" charset="0"/>
              </a:rPr>
              <a:t>Br J Haematol</a:t>
            </a:r>
            <a:r>
              <a:rPr lang="en-US" sz="1100" dirty="0">
                <a:latin typeface="+mn-lt"/>
                <a:cs typeface="Arial" charset="0"/>
              </a:rPr>
              <a:t> 2009; </a:t>
            </a:r>
            <a:r>
              <a:rPr lang="en-US" sz="1100" b="1" dirty="0">
                <a:latin typeface="+mn-lt"/>
                <a:cs typeface="Arial" charset="0"/>
              </a:rPr>
              <a:t>145</a:t>
            </a:r>
            <a:r>
              <a:rPr lang="en-US" sz="1100" dirty="0">
                <a:latin typeface="+mn-lt"/>
                <a:cs typeface="Arial" charset="0"/>
              </a:rPr>
              <a:t>: </a:t>
            </a:r>
            <a:r>
              <a:rPr lang="en-US" sz="1100" dirty="0" smtClean="0">
                <a:latin typeface="+mn-lt"/>
                <a:cs typeface="Arial" charset="0"/>
              </a:rPr>
              <a:t>235–44</a:t>
            </a:r>
            <a:r>
              <a:rPr lang="en-GB" sz="1100" dirty="0">
                <a:latin typeface="+mn-lt"/>
              </a:rPr>
              <a:t>.</a:t>
            </a:r>
            <a:endParaRPr lang="en-GB" sz="1100" dirty="0">
              <a:latin typeface="+mn-lt"/>
              <a:cs typeface="Arial" charset="0"/>
            </a:endParaRPr>
          </a:p>
        </p:txBody>
      </p:sp>
    </p:spTree>
    <p:extLst>
      <p:ext uri="{BB962C8B-B14F-4D97-AF65-F5344CB8AC3E}">
        <p14:creationId xmlns:p14="http://schemas.microsoft.com/office/powerpoint/2010/main" val="28988043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endParaRPr lang="en-GB" dirty="0" smtClean="0"/>
          </a:p>
        </p:txBody>
      </p:sp>
      <p:sp>
        <p:nvSpPr>
          <p:cNvPr id="5" name="Subtitle 4"/>
          <p:cNvSpPr>
            <a:spLocks noGrp="1"/>
          </p:cNvSpPr>
          <p:nvPr>
            <p:ph type="subTitle" idx="1"/>
          </p:nvPr>
        </p:nvSpPr>
        <p:spPr/>
        <p:txBody>
          <a:bodyPr/>
          <a:lstStyle/>
          <a:p>
            <a:pPr>
              <a:buFont typeface="Arial" charset="0"/>
              <a:buNone/>
              <a:defRPr/>
            </a:pPr>
            <a:r>
              <a:rPr lang="en-GB" b="1" dirty="0" smtClean="0">
                <a:solidFill>
                  <a:schemeClr val="tx1"/>
                </a:solidFill>
              </a:rPr>
              <a:t>AETIOLOGY AND PATHOPHYSIOLOGY</a:t>
            </a:r>
          </a:p>
          <a:p>
            <a:pPr>
              <a:buFont typeface="Arial" charset="0"/>
              <a:buNone/>
              <a:defRPr/>
            </a:pPr>
            <a:endParaRPr lang="en-GB"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dirty="0" smtClean="0"/>
              <a:t>ITP involves diverse autoimmune mechanisms</a:t>
            </a:r>
          </a:p>
        </p:txBody>
      </p:sp>
      <p:sp>
        <p:nvSpPr>
          <p:cNvPr id="16387" name="Content Placeholder 2"/>
          <p:cNvSpPr>
            <a:spLocks noGrp="1"/>
          </p:cNvSpPr>
          <p:nvPr>
            <p:ph idx="1"/>
          </p:nvPr>
        </p:nvSpPr>
        <p:spPr>
          <a:xfrm>
            <a:off x="286966" y="1279526"/>
            <a:ext cx="8570068" cy="3321658"/>
          </a:xfrm>
        </p:spPr>
        <p:txBody>
          <a:bodyPr/>
          <a:lstStyle/>
          <a:p>
            <a:pPr>
              <a:spcAft>
                <a:spcPts val="0"/>
              </a:spcAft>
            </a:pPr>
            <a:r>
              <a:rPr lang="en-GB" sz="2000" dirty="0" smtClean="0"/>
              <a:t>Although the exact pathology behind ITP remains unclear, recent advances have indicated two broad routes</a:t>
            </a:r>
          </a:p>
          <a:p>
            <a:endParaRPr lang="en-GB" sz="2000" dirty="0" smtClean="0"/>
          </a:p>
          <a:p>
            <a:endParaRPr lang="en-GB" sz="2000" dirty="0"/>
          </a:p>
          <a:p>
            <a:pPr>
              <a:spcAft>
                <a:spcPts val="0"/>
              </a:spcAft>
            </a:pPr>
            <a:endParaRPr lang="en-GB" sz="2000" dirty="0" smtClean="0"/>
          </a:p>
          <a:p>
            <a:pPr>
              <a:spcBef>
                <a:spcPts val="0"/>
              </a:spcBef>
            </a:pPr>
            <a:endParaRPr lang="en-GB" sz="2000" dirty="0" smtClean="0"/>
          </a:p>
          <a:p>
            <a:pPr>
              <a:spcBef>
                <a:spcPts val="0"/>
              </a:spcBef>
            </a:pPr>
            <a:r>
              <a:rPr lang="en-GB" sz="2000" dirty="0" smtClean="0"/>
              <a:t>Immune </a:t>
            </a:r>
            <a:r>
              <a:rPr lang="en-GB" sz="2000" dirty="0"/>
              <a:t>dysfunction </a:t>
            </a:r>
            <a:r>
              <a:rPr lang="en-GB" sz="2000" dirty="0" smtClean="0"/>
              <a:t>may play </a:t>
            </a:r>
            <a:r>
              <a:rPr lang="en-GB" sz="2000" dirty="0"/>
              <a:t>a key role in </a:t>
            </a:r>
            <a:r>
              <a:rPr lang="en-GB" sz="2000" dirty="0" smtClean="0"/>
              <a:t>these processes, </a:t>
            </a:r>
            <a:br>
              <a:rPr lang="en-GB" sz="2000" dirty="0" smtClean="0"/>
            </a:br>
            <a:r>
              <a:rPr lang="en-GB" sz="2000" dirty="0" smtClean="0"/>
              <a:t>including </a:t>
            </a:r>
            <a:r>
              <a:rPr lang="en-GB" sz="2000" b="1" dirty="0" smtClean="0">
                <a:solidFill>
                  <a:schemeClr val="accent1"/>
                </a:solidFill>
              </a:rPr>
              <a:t>B-cell abnormalities</a:t>
            </a:r>
            <a:r>
              <a:rPr lang="en-GB" sz="2000" dirty="0" smtClean="0"/>
              <a:t>, </a:t>
            </a:r>
            <a:r>
              <a:rPr lang="en-GB" sz="2000" dirty="0"/>
              <a:t>a </a:t>
            </a:r>
            <a:r>
              <a:rPr lang="en-GB" sz="2000" b="1" dirty="0">
                <a:solidFill>
                  <a:schemeClr val="accent1"/>
                </a:solidFill>
              </a:rPr>
              <a:t>T-cell disorder</a:t>
            </a:r>
            <a:r>
              <a:rPr lang="en-GB" sz="2000" dirty="0"/>
              <a:t>, </a:t>
            </a:r>
            <a:r>
              <a:rPr lang="en-GB" sz="2000" b="1" dirty="0" smtClean="0">
                <a:solidFill>
                  <a:schemeClr val="accent1"/>
                </a:solidFill>
              </a:rPr>
              <a:t>abnormality </a:t>
            </a:r>
            <a:r>
              <a:rPr lang="en-GB" sz="2000" b="1" dirty="0">
                <a:solidFill>
                  <a:schemeClr val="accent1"/>
                </a:solidFill>
              </a:rPr>
              <a:t>of thrombopoiesis</a:t>
            </a:r>
            <a:r>
              <a:rPr lang="en-GB" sz="2000" dirty="0"/>
              <a:t>, or </a:t>
            </a:r>
            <a:r>
              <a:rPr lang="en-GB" sz="2000" b="1" dirty="0">
                <a:solidFill>
                  <a:schemeClr val="accent1"/>
                </a:solidFill>
              </a:rPr>
              <a:t>increased mononuclear phagocyte </a:t>
            </a:r>
            <a:r>
              <a:rPr lang="en-GB" sz="2000" b="1" dirty="0" smtClean="0">
                <a:solidFill>
                  <a:schemeClr val="accent1"/>
                </a:solidFill>
              </a:rPr>
              <a:t>activation</a:t>
            </a:r>
            <a:r>
              <a:rPr lang="en-GB" sz="2000" baseline="30000" dirty="0" smtClean="0"/>
              <a:t>1</a:t>
            </a:r>
            <a:endParaRPr lang="en-GB" sz="2000" baseline="30000" dirty="0"/>
          </a:p>
        </p:txBody>
      </p:sp>
      <p:sp>
        <p:nvSpPr>
          <p:cNvPr id="5" name="ZoneTexte 26"/>
          <p:cNvSpPr>
            <a:spLocks noChangeArrowheads="1"/>
          </p:cNvSpPr>
          <p:nvPr/>
        </p:nvSpPr>
        <p:spPr bwMode="auto">
          <a:xfrm>
            <a:off x="711200" y="2321052"/>
            <a:ext cx="2900363" cy="783193"/>
          </a:xfrm>
          <a:prstGeom prst="roundRect">
            <a:avLst>
              <a:gd name="adj" fmla="val 16667"/>
            </a:avLst>
          </a:prstGeom>
          <a:solidFill>
            <a:schemeClr val="accent1"/>
          </a:solidFill>
          <a:ln w="9525">
            <a:noFill/>
            <a:round/>
            <a:headEnd/>
            <a:tailEnd/>
          </a:ln>
        </p:spPr>
        <p:txBody>
          <a:bodyPr>
            <a:spAutoFit/>
          </a:bodyPr>
          <a:lstStyle/>
          <a:p>
            <a:pPr algn="ctr">
              <a:defRPr/>
            </a:pPr>
            <a:r>
              <a:rPr lang="fr-FR" sz="2000" b="1" dirty="0" smtClean="0">
                <a:solidFill>
                  <a:schemeClr val="bg1"/>
                </a:solidFill>
                <a:latin typeface="+mn-lt"/>
                <a:cs typeface="Arial" charset="0"/>
              </a:rPr>
              <a:t>Increased </a:t>
            </a:r>
            <a:r>
              <a:rPr lang="fr-FR" sz="2000" b="1" dirty="0">
                <a:solidFill>
                  <a:schemeClr val="bg1"/>
                </a:solidFill>
                <a:latin typeface="+mn-lt"/>
                <a:cs typeface="Arial" charset="0"/>
              </a:rPr>
              <a:t>platelet </a:t>
            </a:r>
            <a:r>
              <a:rPr lang="fr-FR" sz="2000" b="1" dirty="0" smtClean="0">
                <a:solidFill>
                  <a:schemeClr val="bg1"/>
                </a:solidFill>
                <a:latin typeface="+mn-lt"/>
                <a:cs typeface="Arial" charset="0"/>
              </a:rPr>
              <a:t>destruction</a:t>
            </a:r>
            <a:r>
              <a:rPr lang="fr-FR" sz="2000" b="1" baseline="30000" dirty="0" smtClean="0">
                <a:solidFill>
                  <a:schemeClr val="bg1"/>
                </a:solidFill>
                <a:latin typeface="+mn-lt"/>
                <a:cs typeface="Arial" charset="0"/>
              </a:rPr>
              <a:t>1</a:t>
            </a:r>
            <a:endParaRPr lang="fr-FR" sz="2000" b="1" baseline="30000" dirty="0">
              <a:solidFill>
                <a:schemeClr val="bg1"/>
              </a:solidFill>
              <a:latin typeface="+mn-lt"/>
              <a:cs typeface="Arial" charset="0"/>
            </a:endParaRPr>
          </a:p>
        </p:txBody>
      </p:sp>
      <p:sp>
        <p:nvSpPr>
          <p:cNvPr id="6" name="ZoneTexte 27"/>
          <p:cNvSpPr>
            <a:spLocks noChangeArrowheads="1"/>
          </p:cNvSpPr>
          <p:nvPr/>
        </p:nvSpPr>
        <p:spPr bwMode="auto">
          <a:xfrm>
            <a:off x="5227638" y="2321052"/>
            <a:ext cx="3279775" cy="783193"/>
          </a:xfrm>
          <a:prstGeom prst="roundRect">
            <a:avLst>
              <a:gd name="adj" fmla="val 16667"/>
            </a:avLst>
          </a:prstGeom>
          <a:solidFill>
            <a:schemeClr val="accent1"/>
          </a:solidFill>
          <a:ln w="9525">
            <a:noFill/>
            <a:round/>
            <a:headEnd/>
            <a:tailEnd/>
          </a:ln>
        </p:spPr>
        <p:txBody>
          <a:bodyPr>
            <a:spAutoFit/>
          </a:bodyPr>
          <a:lstStyle/>
          <a:p>
            <a:pPr algn="ctr">
              <a:defRPr/>
            </a:pPr>
            <a:r>
              <a:rPr lang="fr-FR" sz="2000" b="1" dirty="0" smtClean="0">
                <a:solidFill>
                  <a:schemeClr val="bg1"/>
                </a:solidFill>
                <a:latin typeface="+mn-lt"/>
                <a:cs typeface="Arial" charset="0"/>
              </a:rPr>
              <a:t>Decreased </a:t>
            </a:r>
            <a:r>
              <a:rPr lang="fr-FR" sz="2000" b="1" dirty="0">
                <a:solidFill>
                  <a:schemeClr val="bg1"/>
                </a:solidFill>
                <a:latin typeface="+mn-lt"/>
                <a:cs typeface="Arial" charset="0"/>
              </a:rPr>
              <a:t>platelet production</a:t>
            </a:r>
            <a:r>
              <a:rPr lang="fr-FR" sz="2000" b="1" baseline="30000" dirty="0">
                <a:solidFill>
                  <a:schemeClr val="bg1"/>
                </a:solidFill>
                <a:latin typeface="+mn-lt"/>
                <a:cs typeface="Arial" charset="0"/>
              </a:rPr>
              <a:t>2</a:t>
            </a:r>
          </a:p>
        </p:txBody>
      </p:sp>
      <p:cxnSp>
        <p:nvCxnSpPr>
          <p:cNvPr id="16390" name="AutoShape 16"/>
          <p:cNvCxnSpPr>
            <a:cxnSpLocks noChangeShapeType="1"/>
            <a:stCxn id="5" idx="3"/>
            <a:endCxn id="6" idx="1"/>
          </p:cNvCxnSpPr>
          <p:nvPr/>
        </p:nvCxnSpPr>
        <p:spPr bwMode="auto">
          <a:xfrm>
            <a:off x="3611563" y="2712649"/>
            <a:ext cx="1616075" cy="0"/>
          </a:xfrm>
          <a:prstGeom prst="straightConnector1">
            <a:avLst/>
          </a:prstGeom>
          <a:noFill/>
          <a:ln w="57150">
            <a:solidFill>
              <a:schemeClr val="tx1"/>
            </a:solidFill>
            <a:round/>
            <a:headEnd type="triangle" w="med" len="med"/>
            <a:tailEnd type="triangle" w="med" len="med"/>
          </a:ln>
        </p:spPr>
      </p:cxnSp>
      <p:sp>
        <p:nvSpPr>
          <p:cNvPr id="26631" name="Text Box 7"/>
          <p:cNvSpPr txBox="1">
            <a:spLocks noChangeArrowheads="1"/>
          </p:cNvSpPr>
          <p:nvPr/>
        </p:nvSpPr>
        <p:spPr bwMode="auto">
          <a:xfrm>
            <a:off x="111125" y="6411913"/>
            <a:ext cx="9032875" cy="430212"/>
          </a:xfrm>
          <a:prstGeom prst="rect">
            <a:avLst/>
          </a:prstGeom>
          <a:noFill/>
          <a:ln w="9525">
            <a:noFill/>
            <a:miter lim="800000"/>
            <a:headEnd/>
            <a:tailEnd/>
          </a:ln>
        </p:spPr>
        <p:txBody>
          <a:bodyPr anchor="b">
            <a:noAutofit/>
          </a:bodyPr>
          <a:lstStyle/>
          <a:p>
            <a:pPr>
              <a:defRPr/>
            </a:pPr>
            <a:r>
              <a:rPr lang="da-DK" sz="1100" dirty="0">
                <a:latin typeface="+mn-lt"/>
                <a:cs typeface="Arial" charset="0"/>
              </a:rPr>
              <a:t>1. Cooper N, </a:t>
            </a:r>
            <a:r>
              <a:rPr lang="da-DK" sz="1100" i="1" dirty="0">
                <a:latin typeface="+mn-lt"/>
                <a:cs typeface="Arial" charset="0"/>
              </a:rPr>
              <a:t>et al</a:t>
            </a:r>
            <a:r>
              <a:rPr lang="da-DK" sz="1100" dirty="0">
                <a:latin typeface="+mn-lt"/>
                <a:cs typeface="Arial" charset="0"/>
              </a:rPr>
              <a:t>. </a:t>
            </a:r>
            <a:r>
              <a:rPr lang="da-DK" sz="1100" i="1" dirty="0">
                <a:latin typeface="+mn-lt"/>
                <a:cs typeface="Arial" charset="0"/>
              </a:rPr>
              <a:t>Br J Haematol</a:t>
            </a:r>
            <a:r>
              <a:rPr lang="da-DK" sz="1100" dirty="0">
                <a:latin typeface="+mn-lt"/>
                <a:cs typeface="Arial" charset="0"/>
              </a:rPr>
              <a:t> 2006; </a:t>
            </a:r>
            <a:r>
              <a:rPr lang="da-DK" sz="1100" b="1" dirty="0">
                <a:latin typeface="+mn-lt"/>
                <a:cs typeface="Arial" charset="0"/>
              </a:rPr>
              <a:t>133</a:t>
            </a:r>
            <a:r>
              <a:rPr lang="da-DK" sz="1100" dirty="0">
                <a:latin typeface="+mn-lt"/>
                <a:cs typeface="Arial" charset="0"/>
              </a:rPr>
              <a:t>: 364–74; 2. </a:t>
            </a:r>
            <a:r>
              <a:rPr lang="en-GB" sz="1100" dirty="0">
                <a:latin typeface="+mn-lt"/>
                <a:cs typeface="Arial" charset="0"/>
              </a:rPr>
              <a:t>Gernsheimer T. </a:t>
            </a:r>
            <a:r>
              <a:rPr lang="en-GB" sz="1100" i="1" dirty="0">
                <a:latin typeface="+mn-lt"/>
                <a:cs typeface="Arial" charset="0"/>
              </a:rPr>
              <a:t>Eur J Haematol Suppl</a:t>
            </a:r>
            <a:r>
              <a:rPr lang="en-GB" sz="1100" dirty="0">
                <a:latin typeface="+mn-lt"/>
                <a:cs typeface="Arial" charset="0"/>
              </a:rPr>
              <a:t> 2008; </a:t>
            </a:r>
            <a:r>
              <a:rPr lang="en-GB" sz="1100" b="1" dirty="0">
                <a:latin typeface="+mn-lt"/>
                <a:cs typeface="Arial" charset="0"/>
              </a:rPr>
              <a:t>80</a:t>
            </a:r>
            <a:r>
              <a:rPr lang="en-GB" sz="1100" dirty="0">
                <a:latin typeface="+mn-lt"/>
                <a:cs typeface="Arial" charset="0"/>
              </a:rPr>
              <a:t>: 3–8; </a:t>
            </a:r>
            <a:r>
              <a:rPr lang="en-GB" sz="1100" dirty="0" smtClean="0">
                <a:latin typeface="+mn-lt"/>
                <a:cs typeface="Arial" charset="0"/>
              </a:rPr>
              <a:t/>
            </a:r>
            <a:br>
              <a:rPr lang="en-GB" sz="1100" dirty="0" smtClean="0">
                <a:latin typeface="+mn-lt"/>
                <a:cs typeface="Arial" charset="0"/>
              </a:rPr>
            </a:br>
            <a:r>
              <a:rPr lang="en-GB" sz="1100" dirty="0" smtClean="0">
                <a:latin typeface="+mn-lt"/>
                <a:cs typeface="Arial" charset="0"/>
              </a:rPr>
              <a:t>3</a:t>
            </a:r>
            <a:r>
              <a:rPr lang="en-GB" sz="1100" dirty="0">
                <a:latin typeface="+mn-lt"/>
                <a:cs typeface="Arial" charset="0"/>
              </a:rPr>
              <a:t>. Provan D, </a:t>
            </a:r>
            <a:r>
              <a:rPr lang="en-GB" sz="1100" i="1" dirty="0">
                <a:latin typeface="+mn-lt"/>
                <a:cs typeface="Arial" charset="0"/>
              </a:rPr>
              <a:t>et al</a:t>
            </a:r>
            <a:r>
              <a:rPr lang="en-GB" sz="1100" dirty="0">
                <a:latin typeface="+mn-lt"/>
                <a:cs typeface="Arial" charset="0"/>
              </a:rPr>
              <a:t>. </a:t>
            </a:r>
            <a:r>
              <a:rPr lang="en-GB" sz="1100" i="1" dirty="0">
                <a:latin typeface="+mn-lt"/>
                <a:cs typeface="Arial" charset="0"/>
              </a:rPr>
              <a:t>Blood </a:t>
            </a:r>
            <a:r>
              <a:rPr lang="en-GB" sz="1100" dirty="0" smtClean="0">
                <a:latin typeface="+mn-lt"/>
                <a:cs typeface="Arial" charset="0"/>
              </a:rPr>
              <a:t>2010; </a:t>
            </a:r>
            <a:r>
              <a:rPr lang="en-GB" sz="1100" b="1" dirty="0">
                <a:latin typeface="+mn-lt"/>
                <a:cs typeface="Arial" charset="0"/>
              </a:rPr>
              <a:t>115</a:t>
            </a:r>
            <a:r>
              <a:rPr lang="en-GB" sz="1100" dirty="0">
                <a:latin typeface="+mn-lt"/>
                <a:cs typeface="Arial" charset="0"/>
              </a:rPr>
              <a:t>: 168–86</a:t>
            </a:r>
            <a:endParaRPr lang="da-DK" sz="1100" dirty="0">
              <a:latin typeface="+mn-lt"/>
              <a:cs typeface="Arial" charset="0"/>
            </a:endParaRPr>
          </a:p>
        </p:txBody>
      </p:sp>
      <p:sp>
        <p:nvSpPr>
          <p:cNvPr id="16" name="TextBox 26"/>
          <p:cNvSpPr txBox="1">
            <a:spLocks noChangeArrowheads="1"/>
          </p:cNvSpPr>
          <p:nvPr/>
        </p:nvSpPr>
        <p:spPr bwMode="auto">
          <a:xfrm>
            <a:off x="1318569" y="4981351"/>
            <a:ext cx="6506862" cy="1200329"/>
          </a:xfrm>
          <a:prstGeom prst="rect">
            <a:avLst/>
          </a:prstGeom>
          <a:noFill/>
          <a:ln w="9525">
            <a:noFill/>
            <a:miter lim="800000"/>
            <a:headEnd/>
            <a:tailEnd/>
          </a:ln>
        </p:spPr>
        <p:txBody>
          <a:bodyPr wrap="square">
            <a:spAutoFit/>
          </a:bodyPr>
          <a:lstStyle/>
          <a:p>
            <a:pPr algn="ctr">
              <a:defRPr/>
            </a:pPr>
            <a:r>
              <a:rPr lang="en-GB" i="1" dirty="0">
                <a:latin typeface="+mn-lt"/>
                <a:cs typeface="Arial" charset="0"/>
              </a:rPr>
              <a:t>“Concepts… have shifted from the traditional view of increased platelet destruction mediated by </a:t>
            </a:r>
            <a:r>
              <a:rPr lang="en-GB" i="1" dirty="0" smtClean="0">
                <a:latin typeface="+mn-lt"/>
                <a:cs typeface="Arial" charset="0"/>
              </a:rPr>
              <a:t>auto-antibodies </a:t>
            </a:r>
            <a:r>
              <a:rPr lang="en-GB" i="1" dirty="0">
                <a:latin typeface="+mn-lt"/>
                <a:cs typeface="Arial" charset="0"/>
              </a:rPr>
              <a:t>to more complex mechanisms where both impaired platelet production and T-cell-mediated effects play a role.”</a:t>
            </a:r>
            <a:r>
              <a:rPr lang="en-GB" i="1" baseline="30000" dirty="0">
                <a:latin typeface="+mn-lt"/>
                <a:cs typeface="Arial" charset="0"/>
              </a:rPr>
              <a:t>3</a:t>
            </a:r>
          </a:p>
        </p:txBody>
      </p:sp>
    </p:spTree>
    <p:extLst>
      <p:ext uri="{BB962C8B-B14F-4D97-AF65-F5344CB8AC3E}">
        <p14:creationId xmlns:p14="http://schemas.microsoft.com/office/powerpoint/2010/main" val="402831823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04775"/>
            <a:ext cx="8364860" cy="935038"/>
          </a:xfrm>
        </p:spPr>
        <p:txBody>
          <a:bodyPr/>
          <a:lstStyle/>
          <a:p>
            <a:r>
              <a:rPr lang="en-GB" sz="2800" dirty="0" smtClean="0"/>
              <a:t>Disruption of platelet destruction/production in ITP involves multiple immunological pathways</a:t>
            </a:r>
            <a:endParaRPr lang="en-GB" sz="2800" dirty="0"/>
          </a:p>
        </p:txBody>
      </p:sp>
      <p:sp>
        <p:nvSpPr>
          <p:cNvPr id="18435" name="ZoneTexte 26"/>
          <p:cNvSpPr>
            <a:spLocks noChangeArrowheads="1"/>
          </p:cNvSpPr>
          <p:nvPr/>
        </p:nvSpPr>
        <p:spPr bwMode="auto">
          <a:xfrm>
            <a:off x="859045" y="1814472"/>
            <a:ext cx="2900363" cy="783193"/>
          </a:xfrm>
          <a:prstGeom prst="roundRect">
            <a:avLst>
              <a:gd name="adj" fmla="val 16667"/>
            </a:avLst>
          </a:prstGeom>
          <a:solidFill>
            <a:schemeClr val="accent2"/>
          </a:solidFill>
          <a:ln w="9525">
            <a:noFill/>
            <a:round/>
            <a:headEnd/>
            <a:tailEnd/>
          </a:ln>
        </p:spPr>
        <p:txBody>
          <a:bodyPr>
            <a:spAutoFit/>
          </a:bodyPr>
          <a:lstStyle/>
          <a:p>
            <a:pPr algn="ctr"/>
            <a:r>
              <a:rPr lang="fr-FR" sz="2000" b="1" dirty="0" smtClean="0">
                <a:solidFill>
                  <a:schemeClr val="bg1"/>
                </a:solidFill>
                <a:latin typeface="+mn-lt"/>
              </a:rPr>
              <a:t>Increased </a:t>
            </a:r>
            <a:r>
              <a:rPr lang="fr-FR" sz="2000" b="1" dirty="0">
                <a:solidFill>
                  <a:schemeClr val="bg1"/>
                </a:solidFill>
                <a:latin typeface="+mn-lt"/>
              </a:rPr>
              <a:t>platelet </a:t>
            </a:r>
            <a:r>
              <a:rPr lang="fr-FR" sz="2000" b="1" dirty="0" smtClean="0">
                <a:solidFill>
                  <a:schemeClr val="bg1"/>
                </a:solidFill>
                <a:latin typeface="+mn-lt"/>
              </a:rPr>
              <a:t>destruction</a:t>
            </a:r>
            <a:endParaRPr lang="fr-FR" sz="2000" b="1" dirty="0">
              <a:solidFill>
                <a:schemeClr val="bg1"/>
              </a:solidFill>
              <a:latin typeface="+mn-lt"/>
            </a:endParaRPr>
          </a:p>
        </p:txBody>
      </p:sp>
      <p:sp>
        <p:nvSpPr>
          <p:cNvPr id="18436" name="ZoneTexte 27"/>
          <p:cNvSpPr>
            <a:spLocks noChangeArrowheads="1"/>
          </p:cNvSpPr>
          <p:nvPr/>
        </p:nvSpPr>
        <p:spPr bwMode="auto">
          <a:xfrm>
            <a:off x="5375483" y="1814473"/>
            <a:ext cx="2900363" cy="783193"/>
          </a:xfrm>
          <a:prstGeom prst="roundRect">
            <a:avLst>
              <a:gd name="adj" fmla="val 16667"/>
            </a:avLst>
          </a:prstGeom>
          <a:solidFill>
            <a:schemeClr val="accent2"/>
          </a:solidFill>
          <a:ln w="9525">
            <a:noFill/>
            <a:round/>
            <a:headEnd/>
            <a:tailEnd/>
          </a:ln>
        </p:spPr>
        <p:txBody>
          <a:bodyPr wrap="square">
            <a:spAutoFit/>
          </a:bodyPr>
          <a:lstStyle/>
          <a:p>
            <a:pPr algn="ctr"/>
            <a:r>
              <a:rPr lang="fr-FR" sz="2000" b="1" dirty="0" smtClean="0">
                <a:solidFill>
                  <a:schemeClr val="bg1"/>
                </a:solidFill>
                <a:latin typeface="+mn-lt"/>
              </a:rPr>
              <a:t>Decreased </a:t>
            </a:r>
            <a:r>
              <a:rPr lang="fr-FR" sz="2000" b="1" dirty="0">
                <a:solidFill>
                  <a:schemeClr val="bg1"/>
                </a:solidFill>
                <a:latin typeface="+mn-lt"/>
              </a:rPr>
              <a:t>platelet production</a:t>
            </a:r>
          </a:p>
        </p:txBody>
      </p:sp>
      <p:sp>
        <p:nvSpPr>
          <p:cNvPr id="6" name="ZoneTexte 44"/>
          <p:cNvSpPr>
            <a:spLocks noChangeArrowheads="1"/>
          </p:cNvSpPr>
          <p:nvPr/>
        </p:nvSpPr>
        <p:spPr bwMode="auto">
          <a:xfrm>
            <a:off x="619125" y="3723854"/>
            <a:ext cx="3808859" cy="2386012"/>
          </a:xfrm>
          <a:prstGeom prst="roundRect">
            <a:avLst>
              <a:gd name="adj" fmla="val 16667"/>
            </a:avLst>
          </a:prstGeom>
          <a:solidFill>
            <a:schemeClr val="accent1"/>
          </a:solidFill>
          <a:ln w="9525">
            <a:noFill/>
            <a:round/>
            <a:headEnd/>
            <a:tailEnd/>
          </a:ln>
        </p:spPr>
        <p:txBody>
          <a:bodyPr anchor="t"/>
          <a:lstStyle/>
          <a:p>
            <a:pPr algn="ctr">
              <a:spcAft>
                <a:spcPts val="600"/>
              </a:spcAft>
              <a:defRPr/>
            </a:pPr>
            <a:r>
              <a:rPr lang="en-GB" b="1" dirty="0">
                <a:solidFill>
                  <a:schemeClr val="bg1"/>
                </a:solidFill>
                <a:latin typeface="+mn-lt"/>
                <a:cs typeface="Arial" charset="0"/>
              </a:rPr>
              <a:t>Antibodies and </a:t>
            </a:r>
            <a:r>
              <a:rPr lang="en-GB" b="1" dirty="0" smtClean="0">
                <a:solidFill>
                  <a:schemeClr val="bg1"/>
                </a:solidFill>
                <a:latin typeface="+mn-lt"/>
                <a:cs typeface="Arial" charset="0"/>
              </a:rPr>
              <a:t>B cells</a:t>
            </a:r>
            <a:r>
              <a:rPr lang="en-GB" b="1" baseline="30000" dirty="0" smtClean="0">
                <a:solidFill>
                  <a:schemeClr val="bg1"/>
                </a:solidFill>
                <a:latin typeface="+mn-lt"/>
                <a:cs typeface="Arial" charset="0"/>
              </a:rPr>
              <a:t>1</a:t>
            </a:r>
            <a:endParaRPr lang="en-GB" sz="1600" dirty="0">
              <a:solidFill>
                <a:schemeClr val="bg1"/>
              </a:solidFill>
              <a:latin typeface="+mn-lt"/>
              <a:cs typeface="Arial" charset="0"/>
            </a:endParaRPr>
          </a:p>
          <a:p>
            <a:pPr marL="174625" indent="-174625">
              <a:spcAft>
                <a:spcPts val="600"/>
              </a:spcAft>
              <a:buFontTx/>
              <a:buChar char="-"/>
              <a:defRPr/>
            </a:pPr>
            <a:r>
              <a:rPr lang="en-GB" sz="1600" dirty="0">
                <a:solidFill>
                  <a:schemeClr val="bg1"/>
                </a:solidFill>
                <a:latin typeface="+mn-lt"/>
                <a:cs typeface="Arial" charset="0"/>
              </a:rPr>
              <a:t>Accelerate platelet clearance via </a:t>
            </a:r>
            <a:br>
              <a:rPr lang="en-GB" sz="1600" dirty="0">
                <a:solidFill>
                  <a:schemeClr val="bg1"/>
                </a:solidFill>
                <a:latin typeface="+mn-lt"/>
                <a:cs typeface="Arial" charset="0"/>
              </a:rPr>
            </a:br>
            <a:r>
              <a:rPr lang="en-GB" sz="1600" dirty="0">
                <a:solidFill>
                  <a:schemeClr val="bg1"/>
                </a:solidFill>
                <a:latin typeface="+mn-lt"/>
                <a:cs typeface="Arial" charset="0"/>
              </a:rPr>
              <a:t>macrophage activation</a:t>
            </a:r>
          </a:p>
          <a:p>
            <a:pPr marL="174625" indent="-174625">
              <a:spcAft>
                <a:spcPts val="600"/>
              </a:spcAft>
              <a:buFontTx/>
              <a:buChar char="-"/>
              <a:defRPr/>
            </a:pPr>
            <a:r>
              <a:rPr lang="en-GB" sz="1600" dirty="0">
                <a:solidFill>
                  <a:schemeClr val="bg1"/>
                </a:solidFill>
                <a:latin typeface="+mn-lt"/>
                <a:cs typeface="Arial" charset="0"/>
              </a:rPr>
              <a:t>Interfere with platelet production </a:t>
            </a:r>
            <a:br>
              <a:rPr lang="en-GB" sz="1600" dirty="0">
                <a:solidFill>
                  <a:schemeClr val="bg1"/>
                </a:solidFill>
                <a:latin typeface="+mn-lt"/>
                <a:cs typeface="Arial" charset="0"/>
              </a:rPr>
            </a:br>
            <a:r>
              <a:rPr lang="en-GB" sz="1600" dirty="0">
                <a:solidFill>
                  <a:schemeClr val="bg1"/>
                </a:solidFill>
                <a:latin typeface="+mn-lt"/>
                <a:cs typeface="Arial" charset="0"/>
              </a:rPr>
              <a:t>via a reduction in megakaryocyte</a:t>
            </a:r>
            <a:br>
              <a:rPr lang="en-GB" sz="1600" dirty="0">
                <a:solidFill>
                  <a:schemeClr val="bg1"/>
                </a:solidFill>
                <a:latin typeface="+mn-lt"/>
                <a:cs typeface="Arial" charset="0"/>
              </a:rPr>
            </a:br>
            <a:r>
              <a:rPr lang="en-GB" sz="1600" dirty="0">
                <a:solidFill>
                  <a:schemeClr val="bg1"/>
                </a:solidFill>
                <a:latin typeface="+mn-lt"/>
                <a:cs typeface="Arial" charset="0"/>
              </a:rPr>
              <a:t>maturation</a:t>
            </a:r>
          </a:p>
          <a:p>
            <a:pPr marL="174625" indent="-174625">
              <a:spcAft>
                <a:spcPts val="600"/>
              </a:spcAft>
              <a:buFontTx/>
              <a:buChar char="-"/>
              <a:defRPr/>
            </a:pPr>
            <a:r>
              <a:rPr lang="en-GB" sz="1600" dirty="0">
                <a:solidFill>
                  <a:schemeClr val="bg1"/>
                </a:solidFill>
                <a:latin typeface="+mn-lt"/>
                <a:cs typeface="Arial" charset="0"/>
              </a:rPr>
              <a:t>Potentially alter platelet function</a:t>
            </a:r>
          </a:p>
        </p:txBody>
      </p:sp>
      <p:sp>
        <p:nvSpPr>
          <p:cNvPr id="7" name="ZoneTexte 45"/>
          <p:cNvSpPr>
            <a:spLocks noChangeArrowheads="1"/>
          </p:cNvSpPr>
          <p:nvPr/>
        </p:nvSpPr>
        <p:spPr bwMode="auto">
          <a:xfrm>
            <a:off x="4706936" y="3722266"/>
            <a:ext cx="3949383" cy="2387600"/>
          </a:xfrm>
          <a:prstGeom prst="roundRect">
            <a:avLst>
              <a:gd name="adj" fmla="val 16667"/>
            </a:avLst>
          </a:prstGeom>
          <a:solidFill>
            <a:schemeClr val="accent1"/>
          </a:solidFill>
          <a:ln w="9525">
            <a:noFill/>
            <a:round/>
            <a:headEnd/>
            <a:tailEnd/>
          </a:ln>
        </p:spPr>
        <p:txBody>
          <a:bodyPr anchor="t"/>
          <a:lstStyle/>
          <a:p>
            <a:pPr algn="ctr">
              <a:spcAft>
                <a:spcPts val="600"/>
              </a:spcAft>
              <a:defRPr/>
            </a:pPr>
            <a:r>
              <a:rPr lang="en-GB" b="1" dirty="0" smtClean="0">
                <a:solidFill>
                  <a:schemeClr val="bg1"/>
                </a:solidFill>
                <a:latin typeface="+mn-lt"/>
                <a:cs typeface="Arial" charset="0"/>
              </a:rPr>
              <a:t>T cells</a:t>
            </a:r>
            <a:r>
              <a:rPr lang="en-GB" b="1" baseline="30000" dirty="0" smtClean="0">
                <a:solidFill>
                  <a:schemeClr val="bg1"/>
                </a:solidFill>
                <a:latin typeface="+mn-lt"/>
                <a:cs typeface="Arial" charset="0"/>
              </a:rPr>
              <a:t>2,3</a:t>
            </a:r>
            <a:endParaRPr lang="en-GB" sz="1600" dirty="0">
              <a:solidFill>
                <a:schemeClr val="bg1"/>
              </a:solidFill>
              <a:latin typeface="+mn-lt"/>
              <a:cs typeface="Arial" charset="0"/>
            </a:endParaRPr>
          </a:p>
          <a:p>
            <a:pPr marL="174625" indent="-174625">
              <a:spcAft>
                <a:spcPts val="600"/>
              </a:spcAft>
              <a:buFontTx/>
              <a:buChar char="-"/>
              <a:defRPr/>
            </a:pPr>
            <a:r>
              <a:rPr lang="en-GB" sz="1600" dirty="0" smtClean="0">
                <a:solidFill>
                  <a:schemeClr val="bg1"/>
                </a:solidFill>
                <a:latin typeface="+mn-lt"/>
                <a:cs typeface="Arial" charset="0"/>
              </a:rPr>
              <a:t>T-cell-dependent </a:t>
            </a:r>
            <a:r>
              <a:rPr lang="en-GB" sz="1600" dirty="0">
                <a:solidFill>
                  <a:schemeClr val="bg1"/>
                </a:solidFill>
                <a:latin typeface="+mn-lt"/>
                <a:cs typeface="Arial" charset="0"/>
              </a:rPr>
              <a:t>response </a:t>
            </a:r>
            <a:r>
              <a:rPr lang="en-GB" sz="1600" dirty="0" smtClean="0">
                <a:solidFill>
                  <a:schemeClr val="bg1"/>
                </a:solidFill>
                <a:latin typeface="+mn-lt"/>
                <a:cs typeface="Arial" charset="0"/>
              </a:rPr>
              <a:t>Th1/Th2</a:t>
            </a:r>
            <a:r>
              <a:rPr lang="en-GB" sz="1600" baseline="30000" dirty="0" smtClean="0">
                <a:solidFill>
                  <a:schemeClr val="bg1"/>
                </a:solidFill>
                <a:latin typeface="+mn-lt"/>
                <a:cs typeface="Arial" charset="0"/>
              </a:rPr>
              <a:t>3</a:t>
            </a:r>
            <a:endParaRPr lang="en-GB" sz="1600" baseline="30000" dirty="0">
              <a:solidFill>
                <a:schemeClr val="bg1"/>
              </a:solidFill>
              <a:latin typeface="+mn-lt"/>
              <a:cs typeface="Arial" charset="0"/>
            </a:endParaRPr>
          </a:p>
          <a:p>
            <a:pPr marL="174625" indent="-174625">
              <a:spcAft>
                <a:spcPts val="600"/>
              </a:spcAft>
              <a:buFontTx/>
              <a:buChar char="-"/>
              <a:defRPr/>
            </a:pPr>
            <a:r>
              <a:rPr lang="en-GB" sz="1600" dirty="0" smtClean="0">
                <a:solidFill>
                  <a:schemeClr val="bg1"/>
                </a:solidFill>
                <a:latin typeface="+mn-lt"/>
                <a:cs typeface="Arial" charset="0"/>
              </a:rPr>
              <a:t>Treg </a:t>
            </a:r>
            <a:r>
              <a:rPr lang="en-GB" sz="1600" dirty="0">
                <a:solidFill>
                  <a:schemeClr val="bg1"/>
                </a:solidFill>
                <a:latin typeface="+mn-lt"/>
                <a:cs typeface="Arial" charset="0"/>
              </a:rPr>
              <a:t>deficit, </a:t>
            </a:r>
            <a:r>
              <a:rPr lang="en-GB" sz="1600" dirty="0" smtClean="0">
                <a:solidFill>
                  <a:schemeClr val="bg1"/>
                </a:solidFill>
                <a:latin typeface="+mn-lt"/>
                <a:cs typeface="Arial" charset="0"/>
              </a:rPr>
              <a:t>impaired </a:t>
            </a:r>
            <a:r>
              <a:rPr lang="en-GB" sz="1600" dirty="0">
                <a:solidFill>
                  <a:schemeClr val="bg1"/>
                </a:solidFill>
                <a:latin typeface="+mn-lt"/>
                <a:cs typeface="Arial" charset="0"/>
              </a:rPr>
              <a:t>control of </a:t>
            </a:r>
            <a:r>
              <a:rPr lang="en-GB" sz="1600" dirty="0" smtClean="0">
                <a:solidFill>
                  <a:schemeClr val="bg1"/>
                </a:solidFill>
                <a:latin typeface="+mn-lt"/>
                <a:cs typeface="Arial" charset="0"/>
              </a:rPr>
              <a:t/>
            </a:r>
            <a:br>
              <a:rPr lang="en-GB" sz="1600" dirty="0" smtClean="0">
                <a:solidFill>
                  <a:schemeClr val="bg1"/>
                </a:solidFill>
                <a:latin typeface="+mn-lt"/>
                <a:cs typeface="Arial" charset="0"/>
              </a:rPr>
            </a:br>
            <a:r>
              <a:rPr lang="en-GB" sz="1600" dirty="0" smtClean="0">
                <a:solidFill>
                  <a:schemeClr val="bg1"/>
                </a:solidFill>
                <a:latin typeface="+mn-lt"/>
                <a:cs typeface="Arial" charset="0"/>
              </a:rPr>
              <a:t>B cells</a:t>
            </a:r>
            <a:r>
              <a:rPr lang="en-GB" sz="1600" baseline="30000" dirty="0" smtClean="0">
                <a:solidFill>
                  <a:schemeClr val="bg1"/>
                </a:solidFill>
                <a:latin typeface="+mn-lt"/>
                <a:cs typeface="Arial" charset="0"/>
              </a:rPr>
              <a:t>2</a:t>
            </a:r>
            <a:endParaRPr lang="en-GB" sz="1600" baseline="30000" dirty="0">
              <a:solidFill>
                <a:schemeClr val="bg1"/>
              </a:solidFill>
              <a:latin typeface="+mn-lt"/>
              <a:cs typeface="Arial" charset="0"/>
            </a:endParaRPr>
          </a:p>
          <a:p>
            <a:pPr marL="174625" indent="-174625">
              <a:spcAft>
                <a:spcPts val="600"/>
              </a:spcAft>
              <a:buFontTx/>
              <a:buChar char="-"/>
              <a:defRPr/>
            </a:pPr>
            <a:r>
              <a:rPr lang="en-GB" sz="1600" dirty="0" smtClean="0">
                <a:solidFill>
                  <a:schemeClr val="bg1"/>
                </a:solidFill>
                <a:latin typeface="+mn-lt"/>
                <a:cs typeface="Arial" charset="0"/>
              </a:rPr>
              <a:t>T-cell-mediated cytotoxicity, potentially causing inhibition of megakaryocytes in bone marrow</a:t>
            </a:r>
            <a:r>
              <a:rPr lang="en-GB" sz="1600" baseline="30000" dirty="0" smtClean="0">
                <a:solidFill>
                  <a:schemeClr val="bg1"/>
                </a:solidFill>
                <a:latin typeface="+mn-lt"/>
                <a:cs typeface="Arial" charset="0"/>
              </a:rPr>
              <a:t>4</a:t>
            </a:r>
            <a:endParaRPr lang="en-GB" sz="1600" baseline="30000" dirty="0">
              <a:solidFill>
                <a:schemeClr val="bg1"/>
              </a:solidFill>
              <a:latin typeface="+mn-lt"/>
              <a:cs typeface="Arial" charset="0"/>
            </a:endParaRPr>
          </a:p>
        </p:txBody>
      </p:sp>
      <p:cxnSp>
        <p:nvCxnSpPr>
          <p:cNvPr id="18439" name="AutoShape 15"/>
          <p:cNvCxnSpPr>
            <a:cxnSpLocks noChangeShapeType="1"/>
            <a:stCxn id="6" idx="0"/>
            <a:endCxn id="7" idx="0"/>
          </p:cNvCxnSpPr>
          <p:nvPr/>
        </p:nvCxnSpPr>
        <p:spPr bwMode="auto">
          <a:xfrm rot="5400000" flipH="1" flipV="1">
            <a:off x="4601797" y="1644024"/>
            <a:ext cx="1588" cy="4158073"/>
          </a:xfrm>
          <a:prstGeom prst="bentConnector3">
            <a:avLst>
              <a:gd name="adj1" fmla="val 14495466"/>
            </a:avLst>
          </a:prstGeom>
          <a:noFill/>
          <a:ln w="57150">
            <a:solidFill>
              <a:schemeClr val="tx1"/>
            </a:solidFill>
            <a:miter lim="800000"/>
            <a:headEnd type="triangle" w="med" len="med"/>
            <a:tailEnd type="triangle" w="med" len="med"/>
          </a:ln>
        </p:spPr>
      </p:cxnSp>
      <p:grpSp>
        <p:nvGrpSpPr>
          <p:cNvPr id="18440" name="Group 20"/>
          <p:cNvGrpSpPr>
            <a:grpSpLocks/>
          </p:cNvGrpSpPr>
          <p:nvPr/>
        </p:nvGrpSpPr>
        <p:grpSpPr bwMode="auto">
          <a:xfrm>
            <a:off x="3759408" y="2206070"/>
            <a:ext cx="1616075" cy="1189038"/>
            <a:chOff x="2275" y="1459"/>
            <a:chExt cx="1018" cy="365"/>
          </a:xfrm>
        </p:grpSpPr>
        <p:cxnSp>
          <p:nvCxnSpPr>
            <p:cNvPr id="18442" name="AutoShape 16"/>
            <p:cNvCxnSpPr>
              <a:cxnSpLocks noChangeShapeType="1"/>
            </p:cNvCxnSpPr>
            <p:nvPr/>
          </p:nvCxnSpPr>
          <p:spPr bwMode="auto">
            <a:xfrm>
              <a:off x="2275" y="1459"/>
              <a:ext cx="1018" cy="0"/>
            </a:xfrm>
            <a:prstGeom prst="straightConnector1">
              <a:avLst/>
            </a:prstGeom>
            <a:noFill/>
            <a:ln w="57150">
              <a:solidFill>
                <a:schemeClr val="tx1"/>
              </a:solidFill>
              <a:round/>
              <a:headEnd type="triangle" w="med" len="med"/>
              <a:tailEnd type="triangle" w="med" len="med"/>
            </a:ln>
          </p:spPr>
        </p:cxnSp>
        <p:sp>
          <p:nvSpPr>
            <p:cNvPr id="18443" name="Line 18"/>
            <p:cNvSpPr>
              <a:spLocks noChangeShapeType="1"/>
            </p:cNvSpPr>
            <p:nvPr/>
          </p:nvSpPr>
          <p:spPr bwMode="auto">
            <a:xfrm>
              <a:off x="2784" y="1462"/>
              <a:ext cx="0" cy="362"/>
            </a:xfrm>
            <a:prstGeom prst="line">
              <a:avLst/>
            </a:prstGeom>
            <a:noFill/>
            <a:ln w="57150">
              <a:solidFill>
                <a:schemeClr val="tx1"/>
              </a:solidFill>
              <a:round/>
              <a:headEnd/>
              <a:tailEnd type="triangle" w="med" len="med"/>
            </a:ln>
          </p:spPr>
          <p:txBody>
            <a:bodyPr/>
            <a:lstStyle/>
            <a:p>
              <a:endParaRPr lang="en-GB" sz="1600" dirty="0">
                <a:latin typeface="+mn-lt"/>
              </a:endParaRPr>
            </a:p>
          </p:txBody>
        </p:sp>
      </p:grpSp>
      <p:sp>
        <p:nvSpPr>
          <p:cNvPr id="12" name="Text Box 7"/>
          <p:cNvSpPr txBox="1">
            <a:spLocks noChangeArrowheads="1"/>
          </p:cNvSpPr>
          <p:nvPr/>
        </p:nvSpPr>
        <p:spPr bwMode="auto">
          <a:xfrm>
            <a:off x="111124" y="6580515"/>
            <a:ext cx="8297863" cy="261610"/>
          </a:xfrm>
          <a:prstGeom prst="rect">
            <a:avLst/>
          </a:prstGeom>
          <a:noFill/>
          <a:ln w="9525">
            <a:noFill/>
            <a:miter lim="800000"/>
            <a:headEnd/>
            <a:tailEnd/>
          </a:ln>
        </p:spPr>
        <p:txBody>
          <a:bodyPr anchor="b">
            <a:noAutofit/>
          </a:bodyPr>
          <a:lstStyle/>
          <a:p>
            <a:pPr marL="0" lvl="8">
              <a:defRPr/>
            </a:pPr>
            <a:r>
              <a:rPr lang="en-US" sz="1100" dirty="0" smtClean="0">
                <a:latin typeface="+mn-lt"/>
                <a:cs typeface="Arial" charset="0"/>
              </a:rPr>
              <a:t>Th, T helper cell; Treg, regulatory T-cell </a:t>
            </a:r>
          </a:p>
          <a:p>
            <a:pPr marL="0" lvl="8">
              <a:buFontTx/>
              <a:buAutoNum type="arabicPeriod"/>
              <a:defRPr/>
            </a:pPr>
            <a:r>
              <a:rPr lang="da-DK" sz="1100" dirty="0" smtClean="0">
                <a:latin typeface="+mn-lt"/>
                <a:cs typeface="Arial" charset="0"/>
              </a:rPr>
              <a:t> Stasi R, </a:t>
            </a:r>
            <a:r>
              <a:rPr lang="da-DK" sz="1100" i="1" dirty="0" smtClean="0">
                <a:latin typeface="+mn-lt"/>
                <a:cs typeface="Arial" charset="0"/>
              </a:rPr>
              <a:t>et al</a:t>
            </a:r>
            <a:r>
              <a:rPr lang="da-DK" sz="1100" dirty="0" smtClean="0">
                <a:latin typeface="+mn-lt"/>
                <a:cs typeface="Arial" charset="0"/>
              </a:rPr>
              <a:t>. </a:t>
            </a:r>
            <a:r>
              <a:rPr lang="da-DK" sz="1100" i="1" dirty="0" smtClean="0">
                <a:latin typeface="+mn-lt"/>
                <a:cs typeface="Arial" charset="0"/>
              </a:rPr>
              <a:t>Thromb Haemost </a:t>
            </a:r>
            <a:r>
              <a:rPr lang="da-DK" sz="1100" dirty="0" smtClean="0">
                <a:latin typeface="+mn-lt"/>
                <a:cs typeface="Arial" charset="0"/>
              </a:rPr>
              <a:t>2008; </a:t>
            </a:r>
            <a:r>
              <a:rPr lang="da-DK" sz="1100" b="1" dirty="0" smtClean="0">
                <a:latin typeface="+mn-lt"/>
                <a:cs typeface="Arial" charset="0"/>
              </a:rPr>
              <a:t>99</a:t>
            </a:r>
            <a:r>
              <a:rPr lang="da-DK" sz="1100" dirty="0" smtClean="0">
                <a:latin typeface="+mn-lt"/>
                <a:cs typeface="Arial" charset="0"/>
              </a:rPr>
              <a:t>: 4–13; 2. Chong B, </a:t>
            </a:r>
            <a:r>
              <a:rPr lang="da-DK" sz="1100" i="1" dirty="0" smtClean="0">
                <a:latin typeface="+mn-lt"/>
                <a:cs typeface="Arial" charset="0"/>
              </a:rPr>
              <a:t>et al</a:t>
            </a:r>
            <a:r>
              <a:rPr lang="da-DK" sz="1100" dirty="0" smtClean="0">
                <a:latin typeface="+mn-lt"/>
                <a:cs typeface="Arial" charset="0"/>
              </a:rPr>
              <a:t>. </a:t>
            </a:r>
            <a:r>
              <a:rPr lang="da-DK" sz="1100" i="1" dirty="0" smtClean="0">
                <a:latin typeface="+mn-lt"/>
                <a:cs typeface="Arial" charset="0"/>
              </a:rPr>
              <a:t>Blood</a:t>
            </a:r>
            <a:r>
              <a:rPr lang="da-DK" sz="1100" dirty="0" smtClean="0">
                <a:latin typeface="+mn-lt"/>
                <a:cs typeface="Arial" charset="0"/>
              </a:rPr>
              <a:t> 2010; </a:t>
            </a:r>
            <a:r>
              <a:rPr lang="da-DK" sz="1100" b="1" dirty="0" smtClean="0">
                <a:latin typeface="+mn-lt"/>
                <a:cs typeface="Arial" charset="0"/>
              </a:rPr>
              <a:t>116</a:t>
            </a:r>
            <a:r>
              <a:rPr lang="da-DK" sz="1100" dirty="0" smtClean="0">
                <a:latin typeface="+mn-lt"/>
                <a:cs typeface="Arial" charset="0"/>
              </a:rPr>
              <a:t>: 4388–90; </a:t>
            </a:r>
            <a:br>
              <a:rPr lang="da-DK" sz="1100" dirty="0" smtClean="0">
                <a:latin typeface="+mn-lt"/>
                <a:cs typeface="Arial" charset="0"/>
              </a:rPr>
            </a:br>
            <a:r>
              <a:rPr lang="da-DK" sz="1100" dirty="0" smtClean="0">
                <a:latin typeface="+mn-lt"/>
                <a:cs typeface="Arial" charset="0"/>
              </a:rPr>
              <a:t>3. </a:t>
            </a:r>
            <a:r>
              <a:rPr lang="en-GB" sz="1100" dirty="0" smtClean="0">
                <a:latin typeface="+mn-lt"/>
              </a:rPr>
              <a:t>Cooper N, </a:t>
            </a:r>
            <a:r>
              <a:rPr lang="en-GB" sz="1100" i="1" dirty="0" smtClean="0">
                <a:latin typeface="+mn-lt"/>
              </a:rPr>
              <a:t>et al</a:t>
            </a:r>
            <a:r>
              <a:rPr lang="en-GB" sz="1100" dirty="0" smtClean="0">
                <a:latin typeface="+mn-lt"/>
              </a:rPr>
              <a:t>.</a:t>
            </a:r>
            <a:r>
              <a:rPr lang="en-GB" sz="1100" b="1" dirty="0" smtClean="0">
                <a:latin typeface="+mn-lt"/>
              </a:rPr>
              <a:t> </a:t>
            </a:r>
            <a:r>
              <a:rPr lang="da-DK" sz="1100" i="1" dirty="0" smtClean="0">
                <a:latin typeface="+mn-lt"/>
              </a:rPr>
              <a:t>Br J Haematol</a:t>
            </a:r>
            <a:r>
              <a:rPr lang="da-DK" sz="1100" dirty="0" smtClean="0">
                <a:latin typeface="+mn-lt"/>
              </a:rPr>
              <a:t> 2006; </a:t>
            </a:r>
            <a:r>
              <a:rPr lang="da-DK" sz="1100" b="1" dirty="0" smtClean="0">
                <a:latin typeface="+mn-lt"/>
              </a:rPr>
              <a:t>133</a:t>
            </a:r>
            <a:r>
              <a:rPr lang="da-DK" sz="1100" dirty="0">
                <a:latin typeface="+mn-lt"/>
              </a:rPr>
              <a:t>: 364–74; </a:t>
            </a:r>
            <a:r>
              <a:rPr lang="da-DK" sz="1100" dirty="0" smtClean="0">
                <a:latin typeface="+mn-lt"/>
              </a:rPr>
              <a:t>4. Semple </a:t>
            </a:r>
            <a:r>
              <a:rPr lang="da-DK" sz="1100" dirty="0">
                <a:latin typeface="+mn-lt"/>
              </a:rPr>
              <a:t>JW, Provan D. </a:t>
            </a:r>
            <a:r>
              <a:rPr lang="da-DK" sz="1100" i="1" dirty="0">
                <a:latin typeface="+mn-lt"/>
              </a:rPr>
              <a:t>Curr Opin Hematol </a:t>
            </a:r>
            <a:r>
              <a:rPr lang="da-DK" sz="1100" dirty="0" smtClean="0">
                <a:latin typeface="+mn-lt"/>
              </a:rPr>
              <a:t>2012; </a:t>
            </a:r>
            <a:r>
              <a:rPr lang="da-DK" sz="1100" b="1" dirty="0" smtClean="0">
                <a:latin typeface="+mn-lt"/>
              </a:rPr>
              <a:t>19</a:t>
            </a:r>
            <a:r>
              <a:rPr lang="da-DK" sz="1100" dirty="0" smtClean="0">
                <a:latin typeface="+mn-lt"/>
              </a:rPr>
              <a:t>: 357–62 </a:t>
            </a:r>
            <a:endParaRPr lang="da-DK" sz="1100" dirty="0">
              <a:latin typeface="+mn-lt"/>
              <a:cs typeface="Arial" charset="0"/>
            </a:endParaRPr>
          </a:p>
        </p:txBody>
      </p:sp>
    </p:spTree>
    <p:extLst>
      <p:ext uri="{BB962C8B-B14F-4D97-AF65-F5344CB8AC3E}">
        <p14:creationId xmlns:p14="http://schemas.microsoft.com/office/powerpoint/2010/main" val="65946217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1F497D"/>
      </a:dk2>
      <a:lt2>
        <a:srgbClr val="EEECE1"/>
      </a:lt2>
      <a:accent1>
        <a:srgbClr val="C00000"/>
      </a:accent1>
      <a:accent2>
        <a:srgbClr val="D99694"/>
      </a:accent2>
      <a:accent3>
        <a:srgbClr val="F2DCDB"/>
      </a:accent3>
      <a:accent4>
        <a:srgbClr val="1F497D"/>
      </a:accent4>
      <a:accent5>
        <a:srgbClr val="8064A2"/>
      </a:accent5>
      <a:accent6>
        <a:srgbClr val="B2A2C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C00000"/>
    </a:accent1>
    <a:accent2>
      <a:srgbClr val="D99694"/>
    </a:accent2>
    <a:accent3>
      <a:srgbClr val="F2DCDB"/>
    </a:accent3>
    <a:accent4>
      <a:srgbClr val="1F497D"/>
    </a:accent4>
    <a:accent5>
      <a:srgbClr val="8064A2"/>
    </a:accent5>
    <a:accent6>
      <a:srgbClr val="B2A2C7"/>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47092FBE641844991D1BF2D8325B4D" ma:contentTypeVersion="11" ma:contentTypeDescription="Create a new document." ma:contentTypeScope="" ma:versionID="8c9dbbb887f2439e9fd66d59ef97466b">
  <xsd:schema xmlns:xsd="http://www.w3.org/2001/XMLSchema" xmlns:xs="http://www.w3.org/2001/XMLSchema" xmlns:p="http://schemas.microsoft.com/office/2006/metadata/properties" xmlns:ns2="cc7c4e46-7072-4a04-8a65-9699615f2aff" xmlns:ns3="06471cd5-6233-43e5-81e2-e0eaedb14eca" targetNamespace="http://schemas.microsoft.com/office/2006/metadata/properties" ma:root="true" ma:fieldsID="7b47de865724c994609fb2c5dc002f73" ns2:_="" ns3:_="">
    <xsd:import namespace="cc7c4e46-7072-4a04-8a65-9699615f2aff"/>
    <xsd:import namespace="06471cd5-6233-43e5-81e2-e0eaedb14e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c4e46-7072-4a04-8a65-9699615f2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471cd5-6233-43e5-81e2-e0eaedb14ec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B53A09-AAC6-49D2-934E-A73C3BFFCA65}"/>
</file>

<file path=customXml/itemProps2.xml><?xml version="1.0" encoding="utf-8"?>
<ds:datastoreItem xmlns:ds="http://schemas.openxmlformats.org/officeDocument/2006/customXml" ds:itemID="{8B54A998-7307-4014-A94A-1E5C439B31BC}"/>
</file>

<file path=customXml/itemProps3.xml><?xml version="1.0" encoding="utf-8"?>
<ds:datastoreItem xmlns:ds="http://schemas.openxmlformats.org/officeDocument/2006/customXml" ds:itemID="{48BE2648-0986-4D76-ADF7-D968C7500972}"/>
</file>

<file path=docProps/app.xml><?xml version="1.0" encoding="utf-8"?>
<Properties xmlns="http://schemas.openxmlformats.org/officeDocument/2006/extended-properties" xmlns:vt="http://schemas.openxmlformats.org/officeDocument/2006/docPropsVTypes">
  <Template/>
  <TotalTime>0</TotalTime>
  <Words>6745</Words>
  <Application>Microsoft Office PowerPoint</Application>
  <PresentationFormat>On-screen Show (4:3)</PresentationFormat>
  <Paragraphs>720</Paragraphs>
  <Slides>37</Slides>
  <Notes>37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51" baseType="lpstr">
      <vt:lpstr>ＭＳ Ｐゴシック</vt:lpstr>
      <vt:lpstr>ＭＳ Ｐゴシック</vt:lpstr>
      <vt:lpstr>Arial</vt:lpstr>
      <vt:lpstr>Arial Rounded MT Bold</vt:lpstr>
      <vt:lpstr>Calibri</vt:lpstr>
      <vt:lpstr>Helvetica</vt:lpstr>
      <vt:lpstr>Mangal</vt:lpstr>
      <vt:lpstr>Symbol</vt:lpstr>
      <vt:lpstr>Times New Roman</vt:lpstr>
      <vt:lpstr>Wingdings</vt:lpstr>
      <vt:lpstr>Wingdings 2</vt:lpstr>
      <vt:lpstr>ヒラギノ角ゴ Pro W3</vt:lpstr>
      <vt:lpstr>Custom Design</vt:lpstr>
      <vt:lpstr>Bitmap Image</vt:lpstr>
      <vt:lpstr>Nature of Immune Thrombocytopenia (ITP)</vt:lpstr>
      <vt:lpstr>Topics</vt:lpstr>
      <vt:lpstr>DEFINITION AND EPIDEMIOLOGY</vt:lpstr>
      <vt:lpstr>ITP</vt:lpstr>
      <vt:lpstr>ITP duration and classification</vt:lpstr>
      <vt:lpstr>Prevalence and incidence</vt:lpstr>
      <vt:lpstr>PowerPoint Presentation</vt:lpstr>
      <vt:lpstr>ITP involves diverse autoimmune mechanisms</vt:lpstr>
      <vt:lpstr>Disruption of platelet destruction/production in ITP involves multiple immunological pathways</vt:lpstr>
      <vt:lpstr>Underlying mechanisms of platelet destruction and production in ITP are complex</vt:lpstr>
      <vt:lpstr>Reduced platelet production and the involvement of TPO</vt:lpstr>
      <vt:lpstr>PowerPoint Presentation</vt:lpstr>
      <vt:lpstr>Platelets play a vital role in haemostasis</vt:lpstr>
      <vt:lpstr>Clinical presentation of ITP varies</vt:lpstr>
      <vt:lpstr>Severe clinical features</vt:lpstr>
      <vt:lpstr>PowerPoint Presentation</vt:lpstr>
      <vt:lpstr>Guidelines for diagnosis of ITP</vt:lpstr>
      <vt:lpstr>Factors that can cause thrombocytopenia</vt:lpstr>
      <vt:lpstr>PowerPoint Presentation</vt:lpstr>
      <vt:lpstr>Clinical features and disease course of ITP</vt:lpstr>
      <vt:lpstr>Mortality of chronic ITP in adults</vt:lpstr>
      <vt:lpstr>Risk of fatal/severe bleeding in chronic ITP</vt:lpstr>
      <vt:lpstr>PowerPoint Presentation</vt:lpstr>
      <vt:lpstr>Impact of ITP:  cost and healthcare burden</vt:lpstr>
      <vt:lpstr>Chronic ITP negatively impacts quality of life</vt:lpstr>
      <vt:lpstr>The patient’s perspective: impact on daily activities</vt:lpstr>
      <vt:lpstr>The patient’s perspective:  effect of ITP on work</vt:lpstr>
      <vt:lpstr>ITP bothers people in many ways: patient quotes</vt:lpstr>
      <vt:lpstr>PowerPoint Presentation</vt:lpstr>
      <vt:lpstr>PowerPoint Presentation</vt:lpstr>
      <vt:lpstr>Treatment for ITP</vt:lpstr>
      <vt:lpstr>The decision to treat ITP1,2</vt:lpstr>
      <vt:lpstr>Factors that contribute to ITP management decisions</vt:lpstr>
      <vt:lpstr>Guidelines on ITP management</vt:lpstr>
      <vt:lpstr>ICR 2010 and ASH 2011 guidelines for the treatment of adult chronic ITP1,2</vt:lpstr>
      <vt:lpstr>Emergency treatment</vt:lpstr>
      <vt:lpstr>THANK YOU</vt:lpstr>
    </vt:vector>
  </TitlesOfParts>
  <Company>Fishawack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 ITP treatment options</dc:title>
  <dc:creator>Jackie Bannister</dc:creator>
  <cp:lastModifiedBy>Tedjokusumo, Antonius</cp:lastModifiedBy>
  <cp:revision>3297</cp:revision>
  <cp:lastPrinted>2018-02-14T03:21:20Z</cp:lastPrinted>
  <dcterms:created xsi:type="dcterms:W3CDTF">2011-11-08T17:29:06Z</dcterms:created>
  <dcterms:modified xsi:type="dcterms:W3CDTF">2019-02-13T11:32:03Z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0x0101001847092FBE641844991D1BF2D8325B4D</vt:lpwstr>
  </property>
</Properties>
</file>